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7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4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ECDBB-3F90-4E67-B432-96C9857D14D2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7CBE6-1BE0-4610-9274-44D4596AC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0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4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9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1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5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9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7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8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6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1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EA2B-F065-468B-A040-4797E48D807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9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8EA2B-F065-468B-A040-4797E48D807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566B-D550-4C2D-B8AD-2B821B89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7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Waves!</a:t>
            </a:r>
            <a:endParaRPr lang="en-US" dirty="0"/>
          </a:p>
        </p:txBody>
      </p:sp>
      <p:pic>
        <p:nvPicPr>
          <p:cNvPr id="1026" name="Picture 2" descr="http://upload.wikimedia.org/wikipedia/commons/e/e0/StationaryStatesAnim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285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penems.de/images/1/19/CylindricalWave_Ez_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1"/>
            <a:ext cx="3506215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cs.psu.edu/drussell/Demos/waves/Lwave-v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5140325" cy="171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GPU Algorithm – The Wrong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Recall the old “GPU computing instructions”:</a:t>
            </a:r>
          </a:p>
          <a:p>
            <a:pPr marL="45720" indent="0">
              <a:buNone/>
            </a:pPr>
            <a:endParaRPr lang="en-US" dirty="0" smtClean="0"/>
          </a:p>
          <a:p>
            <a:pPr lvl="1"/>
            <a:r>
              <a:rPr lang="en-US" dirty="0">
                <a:solidFill>
                  <a:srgbClr val="FFC000"/>
                </a:solidFill>
              </a:rPr>
              <a:t>Setup inputs on the host (CPU-accessible memory)</a:t>
            </a:r>
          </a:p>
          <a:p>
            <a:pPr lvl="1"/>
            <a:r>
              <a:rPr lang="en-US" dirty="0" smtClean="0">
                <a:solidFill>
                  <a:srgbClr val="5BD4FF"/>
                </a:solidFill>
              </a:rPr>
              <a:t>Allocate </a:t>
            </a:r>
            <a:r>
              <a:rPr lang="en-US" dirty="0">
                <a:solidFill>
                  <a:srgbClr val="5BD4FF"/>
                </a:solidFill>
              </a:rPr>
              <a:t>memory for inputs on the GPU</a:t>
            </a:r>
          </a:p>
          <a:p>
            <a:pPr lvl="1"/>
            <a:r>
              <a:rPr lang="en-US" dirty="0">
                <a:solidFill>
                  <a:srgbClr val="00FF00"/>
                </a:solidFill>
              </a:rPr>
              <a:t>Copy inputs from host to GPU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Allocate memory for outputs on the host</a:t>
            </a:r>
          </a:p>
          <a:p>
            <a:pPr lvl="1"/>
            <a:r>
              <a:rPr lang="en-US" dirty="0">
                <a:solidFill>
                  <a:srgbClr val="5BD4FF"/>
                </a:solidFill>
              </a:rPr>
              <a:t>Allocate memory for outputs on the GPU</a:t>
            </a:r>
          </a:p>
          <a:p>
            <a:pPr lvl="1"/>
            <a:r>
              <a:rPr lang="en-US" dirty="0">
                <a:solidFill>
                  <a:srgbClr val="5BD4FF"/>
                </a:solidFill>
              </a:rPr>
              <a:t>Start GPU kernel</a:t>
            </a:r>
          </a:p>
          <a:p>
            <a:pPr lvl="1"/>
            <a:r>
              <a:rPr lang="en-US" dirty="0">
                <a:solidFill>
                  <a:srgbClr val="00FF00"/>
                </a:solidFill>
              </a:rPr>
              <a:t>Copy output from GPU to host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Algorithm – The Wrong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9753600"/>
          </a:xfrm>
        </p:spPr>
        <p:txBody>
          <a:bodyPr>
            <a:normAutofit/>
          </a:bodyPr>
          <a:lstStyle/>
          <a:p>
            <a:r>
              <a:rPr lang="en-US" dirty="0" smtClean="0"/>
              <a:t>Sequential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C000"/>
                </a:solidFill>
              </a:rPr>
              <a:t>fill data array with initial conditions</a:t>
            </a:r>
          </a:p>
          <a:p>
            <a:pPr marL="445770" lvl="1" indent="0">
              <a:buNone/>
            </a:pP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/>
              <a:t>for all times t = 0… </a:t>
            </a:r>
            <a:r>
              <a:rPr lang="en-US" sz="1300" dirty="0" err="1" smtClean="0"/>
              <a:t>t_max</a:t>
            </a: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C000"/>
                </a:solidFill>
              </a:rPr>
              <a:t>	adjust </a:t>
            </a:r>
            <a:r>
              <a:rPr lang="en-US" sz="1300" dirty="0" err="1" smtClean="0">
                <a:solidFill>
                  <a:srgbClr val="FFC000"/>
                </a:solidFill>
              </a:rPr>
              <a:t>old_data</a:t>
            </a:r>
            <a:r>
              <a:rPr lang="en-US" sz="1300" dirty="0" smtClean="0">
                <a:solidFill>
                  <a:srgbClr val="FFC000"/>
                </a:solidFill>
              </a:rPr>
              <a:t> pointer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C000"/>
                </a:solidFill>
              </a:rPr>
              <a:t>	adjust </a:t>
            </a:r>
            <a:r>
              <a:rPr lang="en-US" sz="1300" dirty="0" err="1" smtClean="0">
                <a:solidFill>
                  <a:srgbClr val="FFC000"/>
                </a:solidFill>
              </a:rPr>
              <a:t>current_data</a:t>
            </a:r>
            <a:r>
              <a:rPr lang="en-US" sz="1300" dirty="0" smtClean="0">
                <a:solidFill>
                  <a:srgbClr val="FFC000"/>
                </a:solidFill>
              </a:rPr>
              <a:t> pointer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C000"/>
                </a:solidFill>
              </a:rPr>
              <a:t>	adjust </a:t>
            </a:r>
            <a:r>
              <a:rPr lang="en-US" sz="1300" dirty="0" err="1" smtClean="0">
                <a:solidFill>
                  <a:srgbClr val="FFC000"/>
                </a:solidFill>
              </a:rPr>
              <a:t>new_data</a:t>
            </a:r>
            <a:r>
              <a:rPr lang="en-US" sz="1300" dirty="0" smtClean="0">
                <a:solidFill>
                  <a:srgbClr val="FFC000"/>
                </a:solidFill>
              </a:rPr>
              <a:t> pointer</a:t>
            </a:r>
          </a:p>
          <a:p>
            <a:pPr marL="445770" lvl="1" indent="0">
              <a:buNone/>
            </a:pP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5BD4FF"/>
                </a:solidFill>
              </a:rPr>
              <a:t>allocate memory on the GPU for old, current, new</a:t>
            </a:r>
            <a:r>
              <a:rPr lang="en-US" sz="1300" dirty="0" smtClean="0"/>
              <a:t>		</a:t>
            </a:r>
          </a:p>
          <a:p>
            <a:pPr marL="445770" lvl="1" indent="0">
              <a:buNone/>
            </a:pP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FF00"/>
                </a:solidFill>
              </a:rPr>
              <a:t>copy old, current data from CPU to GPU</a:t>
            </a:r>
          </a:p>
          <a:p>
            <a:pPr marL="445770" lvl="1" indent="0">
              <a:buNone/>
            </a:pP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5BD4FF"/>
                </a:solidFill>
              </a:rPr>
              <a:t>launch kernel</a:t>
            </a: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FF00"/>
                </a:solidFill>
              </a:rPr>
              <a:t>copy new data from GPU to CPU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00FF00"/>
                </a:solidFill>
              </a:rPr>
              <a:t>	</a:t>
            </a:r>
            <a:r>
              <a:rPr lang="en-US" sz="1300" dirty="0" smtClean="0">
                <a:solidFill>
                  <a:srgbClr val="5BD4FF"/>
                </a:solidFill>
              </a:rPr>
              <a:t>free GPU memory</a:t>
            </a:r>
            <a:endParaRPr lang="en-US" sz="1300" dirty="0" smtClean="0">
              <a:solidFill>
                <a:srgbClr val="00FF00"/>
              </a:solidFill>
            </a:endParaRPr>
          </a:p>
          <a:p>
            <a:pPr marL="445770" lvl="1" indent="0">
              <a:buNone/>
            </a:pPr>
            <a:endParaRPr lang="en-US" sz="1300" dirty="0" smtClean="0">
              <a:solidFill>
                <a:srgbClr val="FFC000"/>
              </a:solidFill>
            </a:endParaRP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C000"/>
                </a:solidFill>
              </a:rPr>
              <a:t>	set any boundary conditions!</a:t>
            </a:r>
          </a:p>
          <a:p>
            <a:pPr marL="445770" lvl="1" indent="0">
              <a:buNone/>
            </a:pPr>
            <a:endParaRPr lang="en-US" sz="1300" dirty="0" smtClean="0">
              <a:solidFill>
                <a:srgbClr val="FFC000"/>
              </a:solidFill>
            </a:endParaRP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C000"/>
                </a:solidFill>
              </a:rPr>
              <a:t>	(every so often, write results to file)</a:t>
            </a:r>
          </a:p>
          <a:p>
            <a:pPr marL="445770" lvl="1" indent="0">
              <a:buNone/>
            </a:pPr>
            <a:r>
              <a:rPr lang="en-US" sz="1300" dirty="0" smtClean="0"/>
              <a:t>end</a:t>
            </a:r>
          </a:p>
          <a:p>
            <a:pPr marL="457200" lvl="1" indent="0">
              <a:buNone/>
            </a:pPr>
            <a:endParaRPr lang="en-US" sz="1500" dirty="0" smtClean="0">
              <a:latin typeface="Lucida Console" pitchFamily="49" charset="0"/>
            </a:endParaRPr>
          </a:p>
          <a:p>
            <a:pPr marL="457200" lvl="1" indent="0">
              <a:buNone/>
            </a:pPr>
            <a:endParaRPr lang="en-US" sz="1500" dirty="0" smtClean="0">
              <a:latin typeface="Lucida Console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Algorithm – The Wrong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Insidious memory transfer!</a:t>
            </a:r>
          </a:p>
          <a:p>
            <a:r>
              <a:rPr lang="en-US" dirty="0" smtClean="0"/>
              <a:t>Many </a:t>
            </a:r>
            <a:r>
              <a:rPr lang="en-US" smtClean="0"/>
              <a:t>memory allocations!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39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Algorithm – The Right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9753600"/>
          </a:xfrm>
        </p:spPr>
        <p:txBody>
          <a:bodyPr>
            <a:normAutofit/>
          </a:bodyPr>
          <a:lstStyle/>
          <a:p>
            <a:r>
              <a:rPr lang="en-US" dirty="0" smtClean="0"/>
              <a:t>Sequential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45770" lvl="1" indent="0">
              <a:buNone/>
            </a:pP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5BD4FF"/>
                </a:solidFill>
              </a:rPr>
              <a:t>allocate memory on the GPU for old, current, new</a:t>
            </a:r>
            <a:r>
              <a:rPr lang="en-US" sz="1300" dirty="0" smtClean="0"/>
              <a:t>	</a:t>
            </a:r>
          </a:p>
          <a:p>
            <a:pPr marL="445770" lvl="1" indent="0">
              <a:buNone/>
            </a:pPr>
            <a:r>
              <a:rPr lang="en-US" sz="1300" dirty="0" smtClean="0"/>
              <a:t>Either: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FF00"/>
                </a:solidFill>
              </a:rPr>
              <a:t>	</a:t>
            </a:r>
            <a:r>
              <a:rPr lang="en-US" sz="1300" i="1" dirty="0" smtClean="0">
                <a:solidFill>
                  <a:srgbClr val="FFC000"/>
                </a:solidFill>
              </a:rPr>
              <a:t>Create initial conditions on CPU, </a:t>
            </a:r>
            <a:r>
              <a:rPr lang="en-US" sz="1300" i="1" dirty="0" smtClean="0">
                <a:solidFill>
                  <a:srgbClr val="00FF00"/>
                </a:solidFill>
              </a:rPr>
              <a:t>copy to GPU</a:t>
            </a:r>
          </a:p>
          <a:p>
            <a:pPr marL="445770" lvl="1" indent="0">
              <a:buNone/>
            </a:pPr>
            <a:r>
              <a:rPr lang="en-US" sz="1300" i="1" dirty="0" smtClean="0">
                <a:solidFill>
                  <a:srgbClr val="00FF00"/>
                </a:solidFill>
              </a:rPr>
              <a:t>	</a:t>
            </a:r>
            <a:r>
              <a:rPr lang="en-US" sz="1300" i="1" dirty="0" smtClean="0">
                <a:solidFill>
                  <a:srgbClr val="5BD4FF"/>
                </a:solidFill>
              </a:rPr>
              <a:t>Or, calculate and/or set initial conditions on the GPU!</a:t>
            </a:r>
          </a:p>
          <a:p>
            <a:pPr marL="445770" lvl="1" indent="0">
              <a:buNone/>
            </a:pP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/>
              <a:t>for all times t = 0… </a:t>
            </a:r>
            <a:r>
              <a:rPr lang="en-US" sz="1300" dirty="0" err="1" smtClean="0"/>
              <a:t>t_max</a:t>
            </a: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FFC000"/>
                </a:solidFill>
              </a:rPr>
              <a:t>adjust </a:t>
            </a:r>
            <a:r>
              <a:rPr lang="en-US" sz="1300" dirty="0" err="1" smtClean="0">
                <a:solidFill>
                  <a:srgbClr val="FFC000"/>
                </a:solidFill>
              </a:rPr>
              <a:t>old_data</a:t>
            </a:r>
            <a:r>
              <a:rPr lang="en-US" sz="1300" dirty="0" smtClean="0">
                <a:solidFill>
                  <a:srgbClr val="FFC000"/>
                </a:solidFill>
              </a:rPr>
              <a:t> address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C000"/>
                </a:solidFill>
              </a:rPr>
              <a:t>	adjust </a:t>
            </a:r>
            <a:r>
              <a:rPr lang="en-US" sz="1300" dirty="0" err="1" smtClean="0">
                <a:solidFill>
                  <a:srgbClr val="FFC000"/>
                </a:solidFill>
              </a:rPr>
              <a:t>current_data</a:t>
            </a:r>
            <a:r>
              <a:rPr lang="en-US" sz="1300" dirty="0" smtClean="0">
                <a:solidFill>
                  <a:srgbClr val="FFC000"/>
                </a:solidFill>
              </a:rPr>
              <a:t> address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C000"/>
                </a:solidFill>
              </a:rPr>
              <a:t>	adjust </a:t>
            </a:r>
            <a:r>
              <a:rPr lang="en-US" sz="1300" dirty="0" err="1" smtClean="0">
                <a:solidFill>
                  <a:srgbClr val="FFC000"/>
                </a:solidFill>
              </a:rPr>
              <a:t>new_data</a:t>
            </a:r>
            <a:r>
              <a:rPr lang="en-US" sz="1300" dirty="0" smtClean="0">
                <a:solidFill>
                  <a:srgbClr val="FFC000"/>
                </a:solidFill>
              </a:rPr>
              <a:t> address</a:t>
            </a:r>
          </a:p>
          <a:p>
            <a:pPr marL="445770" lvl="1" indent="0">
              <a:buNone/>
            </a:pPr>
            <a:r>
              <a:rPr lang="en-US" sz="1300" dirty="0" smtClean="0"/>
              <a:t>		</a:t>
            </a:r>
          </a:p>
          <a:p>
            <a:pPr marL="445770" lvl="1" indent="0">
              <a:buNone/>
            </a:pP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5BD4FF"/>
                </a:solidFill>
              </a:rPr>
              <a:t>launch kernel with the above addresses</a:t>
            </a:r>
          </a:p>
          <a:p>
            <a:pPr marL="445770" lvl="1" indent="0">
              <a:buNone/>
            </a:pPr>
            <a:endParaRPr lang="en-US" sz="1300" dirty="0" smtClean="0">
              <a:solidFill>
                <a:srgbClr val="5BD4FF"/>
              </a:solidFill>
            </a:endParaRPr>
          </a:p>
          <a:p>
            <a:pPr marL="445770" lvl="1" indent="0">
              <a:buNone/>
            </a:pPr>
            <a:r>
              <a:rPr lang="en-US" sz="1300" dirty="0" smtClean="0"/>
              <a:t>	Either: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FF00"/>
                </a:solidFill>
              </a:rPr>
              <a:t>		</a:t>
            </a:r>
            <a:r>
              <a:rPr lang="en-US" sz="1300" i="1" dirty="0" smtClean="0">
                <a:solidFill>
                  <a:srgbClr val="FFC000"/>
                </a:solidFill>
              </a:rPr>
              <a:t>Set boundary conditions on CPU, </a:t>
            </a:r>
            <a:r>
              <a:rPr lang="en-US" sz="1300" i="1" dirty="0" smtClean="0">
                <a:solidFill>
                  <a:srgbClr val="00FF00"/>
                </a:solidFill>
              </a:rPr>
              <a:t>copy to GPU</a:t>
            </a:r>
          </a:p>
          <a:p>
            <a:pPr marL="445770" lvl="1" indent="0">
              <a:buNone/>
            </a:pPr>
            <a:r>
              <a:rPr lang="en-US" sz="1300" i="1" dirty="0" smtClean="0">
                <a:solidFill>
                  <a:srgbClr val="00FF00"/>
                </a:solidFill>
              </a:rPr>
              <a:t>		</a:t>
            </a:r>
            <a:r>
              <a:rPr lang="en-US" sz="1300" i="1" dirty="0" smtClean="0">
                <a:solidFill>
                  <a:srgbClr val="5BD4FF"/>
                </a:solidFill>
              </a:rPr>
              <a:t>Or, calculate and/or set boundary conditions on the GPU</a:t>
            </a:r>
          </a:p>
          <a:p>
            <a:pPr marL="445770" lvl="1" indent="0">
              <a:buNone/>
            </a:pPr>
            <a:r>
              <a:rPr lang="en-US" sz="1300" dirty="0" smtClean="0"/>
              <a:t>End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5BD4FF"/>
                </a:solidFill>
              </a:rPr>
              <a:t>free GPU memory</a:t>
            </a:r>
            <a:endParaRPr lang="en-US" sz="1300" dirty="0" smtClean="0"/>
          </a:p>
          <a:p>
            <a:pPr marL="457200" lvl="1" indent="0">
              <a:buNone/>
            </a:pPr>
            <a:endParaRPr lang="en-US" sz="1500" dirty="0" smtClean="0">
              <a:latin typeface="Lucida Console" pitchFamily="49" charset="0"/>
            </a:endParaRPr>
          </a:p>
          <a:p>
            <a:pPr marL="457200" lvl="1" indent="0">
              <a:buNone/>
            </a:pPr>
            <a:endParaRPr lang="en-US" sz="1500" dirty="0" smtClean="0">
              <a:latin typeface="Lucida Console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GPU Algorithm – The Right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stays on the GPU all the time!</a:t>
            </a:r>
          </a:p>
          <a:p>
            <a:pPr lvl="1"/>
            <a:r>
              <a:rPr lang="en-US" dirty="0" smtClean="0"/>
              <a:t>Almost…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want to get a “snapshot” of the simulation?</a:t>
            </a:r>
          </a:p>
          <a:p>
            <a:pPr lvl="1"/>
            <a:r>
              <a:rPr lang="en-US" dirty="0" smtClean="0"/>
              <a:t>That’s when we GPU-CPU copy!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 descr="C:\Users\Kevin\Desktop\pr3a_displacements_0003333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256540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evin\Desktop\pr3a_displacements_0006666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4724400"/>
            <a:ext cx="256540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Kevin\Desktop\pr3a_displacements_0009999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95" y="4724400"/>
            <a:ext cx="2595605" cy="194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Algorithm – The Right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9753600"/>
          </a:xfrm>
        </p:spPr>
        <p:txBody>
          <a:bodyPr>
            <a:normAutofit/>
          </a:bodyPr>
          <a:lstStyle/>
          <a:p>
            <a:r>
              <a:rPr lang="en-US" dirty="0" smtClean="0"/>
              <a:t>Sequential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45770" lvl="1" indent="0">
              <a:buNone/>
            </a:pP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5BD4FF"/>
                </a:solidFill>
              </a:rPr>
              <a:t>allocate memory on the GPU for old, current, new</a:t>
            </a:r>
            <a:r>
              <a:rPr lang="en-US" sz="1300" dirty="0" smtClean="0"/>
              <a:t>	</a:t>
            </a:r>
          </a:p>
          <a:p>
            <a:pPr marL="445770" lvl="1" indent="0">
              <a:buNone/>
            </a:pPr>
            <a:r>
              <a:rPr lang="en-US" sz="1300" dirty="0" smtClean="0"/>
              <a:t>Either: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FF00"/>
                </a:solidFill>
              </a:rPr>
              <a:t>	</a:t>
            </a:r>
            <a:r>
              <a:rPr lang="en-US" sz="1300" i="1" dirty="0" smtClean="0">
                <a:solidFill>
                  <a:srgbClr val="FFC000"/>
                </a:solidFill>
              </a:rPr>
              <a:t>Create initial conditions on CPU, </a:t>
            </a:r>
            <a:r>
              <a:rPr lang="en-US" sz="1300" i="1" dirty="0" smtClean="0">
                <a:solidFill>
                  <a:srgbClr val="00FF00"/>
                </a:solidFill>
              </a:rPr>
              <a:t>copy to GPU</a:t>
            </a:r>
          </a:p>
          <a:p>
            <a:pPr marL="445770" lvl="1" indent="0">
              <a:buNone/>
            </a:pPr>
            <a:r>
              <a:rPr lang="en-US" sz="1300" i="1" dirty="0" smtClean="0">
                <a:solidFill>
                  <a:srgbClr val="00FF00"/>
                </a:solidFill>
              </a:rPr>
              <a:t>	</a:t>
            </a:r>
            <a:r>
              <a:rPr lang="en-US" sz="1300" i="1" dirty="0" smtClean="0">
                <a:solidFill>
                  <a:srgbClr val="5BD4FF"/>
                </a:solidFill>
              </a:rPr>
              <a:t>Or, calculate and/or set initial conditions on the GPU!</a:t>
            </a:r>
          </a:p>
          <a:p>
            <a:pPr marL="445770" lvl="1" indent="0">
              <a:buNone/>
            </a:pP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/>
              <a:t>for all times t = 0… </a:t>
            </a:r>
            <a:r>
              <a:rPr lang="en-US" sz="1300" dirty="0" err="1" smtClean="0"/>
              <a:t>t_max</a:t>
            </a:r>
            <a:endParaRPr lang="en-US" sz="1300" dirty="0" smtClean="0"/>
          </a:p>
          <a:p>
            <a:pPr marL="445770" lvl="1" indent="0">
              <a:buNone/>
            </a:pP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FFC000"/>
                </a:solidFill>
              </a:rPr>
              <a:t>adjust </a:t>
            </a:r>
            <a:r>
              <a:rPr lang="en-US" sz="1300" dirty="0" err="1" smtClean="0">
                <a:solidFill>
                  <a:srgbClr val="FFC000"/>
                </a:solidFill>
              </a:rPr>
              <a:t>old_data</a:t>
            </a:r>
            <a:r>
              <a:rPr lang="en-US" sz="1300" dirty="0" smtClean="0">
                <a:solidFill>
                  <a:srgbClr val="FFC000"/>
                </a:solidFill>
              </a:rPr>
              <a:t> address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C000"/>
                </a:solidFill>
              </a:rPr>
              <a:t>	adjust </a:t>
            </a:r>
            <a:r>
              <a:rPr lang="en-US" sz="1300" dirty="0" err="1" smtClean="0">
                <a:solidFill>
                  <a:srgbClr val="FFC000"/>
                </a:solidFill>
              </a:rPr>
              <a:t>current_data</a:t>
            </a:r>
            <a:r>
              <a:rPr lang="en-US" sz="1300" dirty="0" smtClean="0">
                <a:solidFill>
                  <a:srgbClr val="FFC000"/>
                </a:solidFill>
              </a:rPr>
              <a:t> address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C000"/>
                </a:solidFill>
              </a:rPr>
              <a:t>	adjust </a:t>
            </a:r>
            <a:r>
              <a:rPr lang="en-US" sz="1300" dirty="0" err="1" smtClean="0">
                <a:solidFill>
                  <a:srgbClr val="FFC000"/>
                </a:solidFill>
              </a:rPr>
              <a:t>new_data</a:t>
            </a:r>
            <a:r>
              <a:rPr lang="en-US" sz="1300" dirty="0" smtClean="0">
                <a:solidFill>
                  <a:srgbClr val="FFC000"/>
                </a:solidFill>
              </a:rPr>
              <a:t> address</a:t>
            </a:r>
          </a:p>
          <a:p>
            <a:pPr marL="445770" lvl="1" indent="0">
              <a:buNone/>
            </a:pPr>
            <a:r>
              <a:rPr lang="en-US" sz="1300" dirty="0" smtClean="0"/>
              <a:t>		</a:t>
            </a:r>
          </a:p>
          <a:p>
            <a:pPr marL="445770" lvl="1" indent="0">
              <a:buNone/>
            </a:pP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5BD4FF"/>
                </a:solidFill>
              </a:rPr>
              <a:t>launch kernel with the above addresses</a:t>
            </a:r>
          </a:p>
          <a:p>
            <a:pPr marL="445770" lvl="1" indent="0">
              <a:buNone/>
            </a:pPr>
            <a:endParaRPr lang="en-US" sz="1300" dirty="0" smtClean="0">
              <a:solidFill>
                <a:srgbClr val="5BD4FF"/>
              </a:solidFill>
            </a:endParaRPr>
          </a:p>
          <a:p>
            <a:pPr marL="445770" lvl="1" indent="0">
              <a:buNone/>
            </a:pPr>
            <a:r>
              <a:rPr lang="en-US" sz="1300" dirty="0" smtClean="0"/>
              <a:t>	Either: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FFFF00"/>
                </a:solidFill>
              </a:rPr>
              <a:t>		</a:t>
            </a:r>
            <a:r>
              <a:rPr lang="en-US" sz="1300" i="1" dirty="0" smtClean="0">
                <a:solidFill>
                  <a:srgbClr val="FFC000"/>
                </a:solidFill>
              </a:rPr>
              <a:t>Set boundary conditions on CPU, </a:t>
            </a:r>
            <a:r>
              <a:rPr lang="en-US" sz="1300" i="1" dirty="0" smtClean="0">
                <a:solidFill>
                  <a:srgbClr val="00FF00"/>
                </a:solidFill>
              </a:rPr>
              <a:t>copy to GPU</a:t>
            </a:r>
          </a:p>
          <a:p>
            <a:pPr marL="445770" lvl="1" indent="0">
              <a:buNone/>
            </a:pPr>
            <a:r>
              <a:rPr lang="en-US" sz="1300" i="1" dirty="0" smtClean="0">
                <a:solidFill>
                  <a:srgbClr val="00FF00"/>
                </a:solidFill>
              </a:rPr>
              <a:t>		</a:t>
            </a:r>
            <a:r>
              <a:rPr lang="en-US" sz="1300" i="1" dirty="0" smtClean="0">
                <a:solidFill>
                  <a:srgbClr val="5BD4FF"/>
                </a:solidFill>
              </a:rPr>
              <a:t>Or, calculate and/or set boundary conditions on the GPU</a:t>
            </a:r>
          </a:p>
          <a:p>
            <a:pPr marL="445770" lvl="1" indent="0">
              <a:buNone/>
            </a:pPr>
            <a:r>
              <a:rPr lang="en-US" sz="1300" i="1" dirty="0">
                <a:solidFill>
                  <a:srgbClr val="5BD4FF"/>
                </a:solidFill>
              </a:rPr>
              <a:t>	</a:t>
            </a:r>
            <a:r>
              <a:rPr lang="en-US" sz="1400" dirty="0" smtClean="0"/>
              <a:t>Every so often, </a:t>
            </a:r>
            <a:r>
              <a:rPr lang="en-US" sz="1400" dirty="0" smtClean="0">
                <a:solidFill>
                  <a:srgbClr val="00FF00"/>
                </a:solidFill>
              </a:rPr>
              <a:t>copy from GPU to CPU </a:t>
            </a:r>
            <a:r>
              <a:rPr lang="en-US" sz="1400" dirty="0" smtClean="0"/>
              <a:t>and </a:t>
            </a:r>
            <a:r>
              <a:rPr lang="en-US" sz="1400" dirty="0" smtClean="0">
                <a:solidFill>
                  <a:srgbClr val="FFFF00"/>
                </a:solidFill>
              </a:rPr>
              <a:t>write to file</a:t>
            </a:r>
            <a:endParaRPr lang="en-US" sz="1300" i="1" dirty="0" smtClean="0">
              <a:solidFill>
                <a:srgbClr val="5BD4FF"/>
              </a:solidFill>
            </a:endParaRPr>
          </a:p>
          <a:p>
            <a:pPr marL="445770" lvl="1" indent="0">
              <a:buNone/>
            </a:pPr>
            <a:r>
              <a:rPr lang="en-US" sz="1300" dirty="0" smtClean="0"/>
              <a:t>End</a:t>
            </a:r>
          </a:p>
          <a:p>
            <a:pPr marL="445770" lvl="1" indent="0">
              <a:buNone/>
            </a:pPr>
            <a:r>
              <a:rPr lang="en-US" sz="1300" dirty="0" smtClean="0">
                <a:solidFill>
                  <a:srgbClr val="5BD4FF"/>
                </a:solidFill>
              </a:rPr>
              <a:t>free GPU memory</a:t>
            </a:r>
            <a:endParaRPr lang="en-US" sz="1300" dirty="0" smtClean="0"/>
          </a:p>
          <a:p>
            <a:pPr marL="457200" lvl="1" indent="0">
              <a:buNone/>
            </a:pPr>
            <a:endParaRPr lang="en-US" sz="1500" dirty="0" smtClean="0">
              <a:latin typeface="Lucida Console" pitchFamily="49" charset="0"/>
            </a:endParaRPr>
          </a:p>
          <a:p>
            <a:pPr marL="457200" lvl="1" indent="0">
              <a:buNone/>
            </a:pPr>
            <a:endParaRPr lang="en-US" sz="1500" dirty="0" smtClean="0">
              <a:latin typeface="Lucida Console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0" y="5943600"/>
            <a:ext cx="6248400" cy="381000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something like this…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Kevin\Desktop\wave_equation_deriv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352800"/>
            <a:ext cx="4440237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5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Wave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(1-D)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(n-D)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2914" y="3081693"/>
                <a:ext cx="1518172" cy="694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914" y="3081693"/>
                <a:ext cx="1518172" cy="6946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27341" y="4944186"/>
                <a:ext cx="1540614" cy="694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341" y="4944186"/>
                <a:ext cx="1540614" cy="6946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4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Wave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19200" y="1524000"/>
                <a:ext cx="6629400" cy="3411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 </a:t>
                </a:r>
                <a:r>
                  <a:rPr lang="en-US" dirty="0" smtClean="0"/>
                  <a:t>→</a:t>
                </a:r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  <a:endParaRPr lang="en-US" dirty="0" smtClean="0"/>
              </a:p>
              <a:p>
                <a:r>
                  <a:rPr lang="en-US" dirty="0" smtClean="0"/>
                  <a:t>→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524000"/>
                <a:ext cx="6629400" cy="3411768"/>
              </a:xfrm>
              <a:prstGeom prst="rect">
                <a:avLst/>
              </a:prstGeom>
              <a:blipFill rotWithShape="1">
                <a:blip r:embed="rId2"/>
                <a:stretch>
                  <a:fillRect l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00200" y="4640822"/>
                <a:ext cx="6019800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640822"/>
                <a:ext cx="6019800" cy="7693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7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/>
              <a:t>Manual motion at an end</a:t>
            </a:r>
          </a:p>
          <a:p>
            <a:pPr lvl="2"/>
            <a:r>
              <a:rPr lang="en-US" dirty="0"/>
              <a:t>u(0, t) = f(t)	</a:t>
            </a:r>
            <a:endParaRPr lang="en-US" dirty="0" smtClean="0"/>
          </a:p>
          <a:p>
            <a:pPr lvl="1"/>
            <a:r>
              <a:rPr lang="en-US" dirty="0" smtClean="0"/>
              <a:t>Bounded ends: </a:t>
            </a:r>
          </a:p>
          <a:p>
            <a:pPr lvl="2"/>
            <a:r>
              <a:rPr lang="en-US" dirty="0" smtClean="0"/>
              <a:t>u(0, t) = u(L, t) = 0 for all t</a:t>
            </a:r>
          </a:p>
        </p:txBody>
      </p:sp>
      <p:pic>
        <p:nvPicPr>
          <p:cNvPr id="4098" name="Picture 2" descr="http://upload.wikimedia.org/wikipedia/commons/1/1f/Wave_equation_1D_fixed_endpoint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10200"/>
            <a:ext cx="260985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1/12/Spherical_wave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22" y="2209800"/>
            <a:ext cx="2616028" cy="261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eal with three states at a time (all positions at t -1, t, t+1)</a:t>
            </a:r>
          </a:p>
          <a:p>
            <a:endParaRPr lang="en-US" dirty="0" smtClean="0"/>
          </a:p>
          <a:p>
            <a:r>
              <a:rPr lang="en-US" dirty="0" smtClean="0"/>
              <a:t>Let L = number of nodes (distinct discrete positions)</a:t>
            </a:r>
          </a:p>
          <a:p>
            <a:pPr lvl="1"/>
            <a:r>
              <a:rPr lang="en-US" dirty="0" smtClean="0"/>
              <a:t>Create a 2D array of size 3*L</a:t>
            </a:r>
          </a:p>
          <a:p>
            <a:pPr lvl="1"/>
            <a:r>
              <a:rPr lang="en-US" dirty="0" smtClean="0"/>
              <a:t>Denote pointers to where each region begins</a:t>
            </a:r>
          </a:p>
          <a:p>
            <a:pPr lvl="1"/>
            <a:r>
              <a:rPr lang="en-US" dirty="0" smtClean="0"/>
              <a:t>Cyclically overwrite regions you don’t need!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Sequential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sz="1500" dirty="0" smtClean="0">
              <a:latin typeface="Lucida Console" pitchFamily="49" charset="0"/>
            </a:endParaRP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fill data array with initial conditions</a:t>
            </a:r>
          </a:p>
          <a:p>
            <a:pPr marL="457200" lvl="1" indent="0">
              <a:buNone/>
            </a:pPr>
            <a:endParaRPr lang="en-US" sz="1300" dirty="0" smtClean="0">
              <a:latin typeface="Lucida Console" pitchFamily="49" charset="0"/>
            </a:endParaRP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for all times t = 0… </a:t>
            </a:r>
            <a:r>
              <a:rPr lang="en-US" sz="1300" dirty="0" err="1" smtClean="0">
                <a:latin typeface="Lucida Console" pitchFamily="49" charset="0"/>
              </a:rPr>
              <a:t>t_max</a:t>
            </a:r>
            <a:endParaRPr lang="en-US" sz="1300" dirty="0" smtClean="0">
              <a:latin typeface="Lucida Console" pitchFamily="49" charset="0"/>
            </a:endParaRP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	point </a:t>
            </a:r>
            <a:r>
              <a:rPr lang="en-US" sz="1300" dirty="0" err="1" smtClean="0">
                <a:latin typeface="Lucida Console" pitchFamily="49" charset="0"/>
              </a:rPr>
              <a:t>old_data</a:t>
            </a:r>
            <a:r>
              <a:rPr lang="en-US" sz="1300" dirty="0" smtClean="0">
                <a:latin typeface="Lucida Console" pitchFamily="49" charset="0"/>
              </a:rPr>
              <a:t> pointer		where </a:t>
            </a:r>
            <a:r>
              <a:rPr lang="en-US" sz="1300" dirty="0" err="1" smtClean="0">
                <a:latin typeface="Lucida Console" pitchFamily="49" charset="0"/>
              </a:rPr>
              <a:t>current_data</a:t>
            </a:r>
            <a:r>
              <a:rPr lang="en-US" sz="1300" dirty="0" smtClean="0">
                <a:latin typeface="Lucida Console" pitchFamily="49" charset="0"/>
              </a:rPr>
              <a:t> used to be</a:t>
            </a: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	point </a:t>
            </a:r>
            <a:r>
              <a:rPr lang="en-US" sz="1300" dirty="0" err="1" smtClean="0">
                <a:latin typeface="Lucida Console" pitchFamily="49" charset="0"/>
              </a:rPr>
              <a:t>current_data</a:t>
            </a:r>
            <a:r>
              <a:rPr lang="en-US" sz="1300" dirty="0" smtClean="0">
                <a:latin typeface="Lucida Console" pitchFamily="49" charset="0"/>
              </a:rPr>
              <a:t> pointer 		where </a:t>
            </a:r>
            <a:r>
              <a:rPr lang="en-US" sz="1300" dirty="0" err="1" smtClean="0">
                <a:latin typeface="Lucida Console" pitchFamily="49" charset="0"/>
              </a:rPr>
              <a:t>new_data</a:t>
            </a:r>
            <a:r>
              <a:rPr lang="en-US" sz="1300" dirty="0" smtClean="0">
                <a:latin typeface="Lucida Console" pitchFamily="49" charset="0"/>
              </a:rPr>
              <a:t> used to be</a:t>
            </a: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	point </a:t>
            </a:r>
            <a:r>
              <a:rPr lang="en-US" sz="1300" dirty="0" err="1" smtClean="0">
                <a:latin typeface="Lucida Console" pitchFamily="49" charset="0"/>
              </a:rPr>
              <a:t>new_data</a:t>
            </a:r>
            <a:r>
              <a:rPr lang="en-US" sz="1300" dirty="0" smtClean="0">
                <a:latin typeface="Lucida Console" pitchFamily="49" charset="0"/>
              </a:rPr>
              <a:t> pointer		where </a:t>
            </a:r>
            <a:r>
              <a:rPr lang="en-US" sz="1300" dirty="0" err="1" smtClean="0">
                <a:latin typeface="Lucida Console" pitchFamily="49" charset="0"/>
              </a:rPr>
              <a:t>old_data</a:t>
            </a:r>
            <a:r>
              <a:rPr lang="en-US" sz="1300" dirty="0" smtClean="0">
                <a:latin typeface="Lucida Console" pitchFamily="49" charset="0"/>
              </a:rPr>
              <a:t> used to be!</a:t>
            </a: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					(so that we can overwrite the old!)</a:t>
            </a:r>
          </a:p>
          <a:p>
            <a:pPr marL="457200" lvl="1" indent="0">
              <a:buNone/>
            </a:pPr>
            <a:endParaRPr lang="en-US" sz="1300" dirty="0" smtClean="0">
              <a:latin typeface="Lucida Console" pitchFamily="49" charset="0"/>
            </a:endParaRP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	for all positions x = 1…up to number of nodes-2</a:t>
            </a: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		calculate f(x, t+1)</a:t>
            </a: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	end</a:t>
            </a: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	set any boundary conditions!</a:t>
            </a:r>
          </a:p>
          <a:p>
            <a:pPr marL="457200" lvl="1" indent="0">
              <a:buNone/>
            </a:pPr>
            <a:endParaRPr lang="en-US" sz="1300" dirty="0" smtClean="0">
              <a:latin typeface="Lucida Console" pitchFamily="49" charset="0"/>
            </a:endParaRP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	(every so often, write results to file)</a:t>
            </a:r>
          </a:p>
          <a:p>
            <a:pPr marL="457200" lvl="1" indent="0">
              <a:buNone/>
            </a:pPr>
            <a:r>
              <a:rPr lang="en-US" sz="1300" dirty="0" smtClean="0">
                <a:latin typeface="Lucida Console" pitchFamily="49" charset="0"/>
              </a:rPr>
              <a:t>end</a:t>
            </a:r>
          </a:p>
          <a:p>
            <a:pPr marL="457200" lvl="1" indent="0">
              <a:buNone/>
            </a:pPr>
            <a:endParaRPr lang="en-US" sz="1500" dirty="0" smtClean="0">
              <a:latin typeface="Lucida Console" pitchFamily="49" charset="0"/>
            </a:endParaRPr>
          </a:p>
          <a:p>
            <a:pPr marL="457200" lvl="1" indent="0">
              <a:buNone/>
            </a:pPr>
            <a:endParaRPr lang="en-US" sz="1500" dirty="0" smtClean="0">
              <a:latin typeface="Lucida Console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51" y="152400"/>
            <a:ext cx="8229600" cy="350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CPU Code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5800"/>
            <a:ext cx="6781800" cy="5818354"/>
          </a:xfrm>
        </p:spPr>
      </p:pic>
    </p:spTree>
    <p:extLst>
      <p:ext uri="{BB962C8B-B14F-4D97-AF65-F5344CB8AC3E}">
        <p14:creationId xmlns:p14="http://schemas.microsoft.com/office/powerpoint/2010/main" val="40125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Algorithm -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(Assume kernel launched at some time t…)</a:t>
            </a:r>
          </a:p>
          <a:p>
            <a:endParaRPr lang="en-US" dirty="0"/>
          </a:p>
          <a:p>
            <a:r>
              <a:rPr lang="en-US" dirty="0" smtClean="0"/>
              <a:t>Calculate y(x, t+1)</a:t>
            </a:r>
          </a:p>
          <a:p>
            <a:pPr lvl="1"/>
            <a:r>
              <a:rPr lang="en-US" dirty="0" smtClean="0"/>
              <a:t>Each thread handles only a few values of x! </a:t>
            </a:r>
          </a:p>
          <a:p>
            <a:pPr lvl="2"/>
            <a:r>
              <a:rPr lang="en-US" dirty="0" smtClean="0"/>
              <a:t>Similar to polynomial problem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0" y="4876800"/>
                <a:ext cx="6019800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876800"/>
                <a:ext cx="6019800" cy="7693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316</Words>
  <Application>Microsoft Office PowerPoint</Application>
  <PresentationFormat>On-screen Show (4:3)</PresentationFormat>
  <Paragraphs>165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Lucida Console</vt:lpstr>
      <vt:lpstr>Office Theme</vt:lpstr>
      <vt:lpstr>Waves!</vt:lpstr>
      <vt:lpstr>Solving something like this…</vt:lpstr>
      <vt:lpstr>The Wave Equation</vt:lpstr>
      <vt:lpstr>The Wave Equation</vt:lpstr>
      <vt:lpstr>Boundary Conditions</vt:lpstr>
      <vt:lpstr>Discrete solution</vt:lpstr>
      <vt:lpstr>Discrete solution</vt:lpstr>
      <vt:lpstr>CPU Code</vt:lpstr>
      <vt:lpstr>GPU Algorithm - Kernel</vt:lpstr>
      <vt:lpstr>GPU Algorithm – The Wrong Way</vt:lpstr>
      <vt:lpstr>GPU Algorithm – The Wrong Way</vt:lpstr>
      <vt:lpstr>GPU Algorithm – The Wrong Way</vt:lpstr>
      <vt:lpstr>GPU Algorithm – The Right Way</vt:lpstr>
      <vt:lpstr>GPU Algorithm – The Right Way</vt:lpstr>
      <vt:lpstr>Getting output</vt:lpstr>
      <vt:lpstr>GPU Algorithm – The Right 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Jordan Bonilla</cp:lastModifiedBy>
  <cp:revision>31</cp:revision>
  <dcterms:created xsi:type="dcterms:W3CDTF">2015-05-18T16:15:18Z</dcterms:created>
  <dcterms:modified xsi:type="dcterms:W3CDTF">2017-05-15T23:48:48Z</dcterms:modified>
</cp:coreProperties>
</file>