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31" r:id="rId3"/>
    <p:sldId id="318" r:id="rId4"/>
    <p:sldId id="319" r:id="rId5"/>
    <p:sldId id="320" r:id="rId6"/>
    <p:sldId id="262" r:id="rId7"/>
    <p:sldId id="266" r:id="rId8"/>
    <p:sldId id="268" r:id="rId9"/>
    <p:sldId id="273" r:id="rId10"/>
    <p:sldId id="270" r:id="rId11"/>
    <p:sldId id="271" r:id="rId12"/>
    <p:sldId id="272" r:id="rId13"/>
    <p:sldId id="269" r:id="rId14"/>
    <p:sldId id="274" r:id="rId15"/>
    <p:sldId id="284" r:id="rId16"/>
    <p:sldId id="285" r:id="rId17"/>
    <p:sldId id="286" r:id="rId18"/>
    <p:sldId id="287" r:id="rId19"/>
    <p:sldId id="275" r:id="rId20"/>
    <p:sldId id="282" r:id="rId21"/>
    <p:sldId id="281" r:id="rId22"/>
    <p:sldId id="283" r:id="rId23"/>
    <p:sldId id="291" r:id="rId24"/>
    <p:sldId id="290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2" r:id="rId34"/>
    <p:sldId id="303" r:id="rId35"/>
    <p:sldId id="316" r:id="rId36"/>
    <p:sldId id="304" r:id="rId37"/>
    <p:sldId id="306" r:id="rId38"/>
    <p:sldId id="307" r:id="rId39"/>
    <p:sldId id="308" r:id="rId40"/>
    <p:sldId id="310" r:id="rId41"/>
    <p:sldId id="309" r:id="rId42"/>
    <p:sldId id="305" r:id="rId43"/>
    <p:sldId id="311" r:id="rId44"/>
    <p:sldId id="312" r:id="rId45"/>
    <p:sldId id="313" r:id="rId46"/>
    <p:sldId id="322" r:id="rId47"/>
    <p:sldId id="323" r:id="rId48"/>
    <p:sldId id="324" r:id="rId49"/>
    <p:sldId id="325" r:id="rId50"/>
    <p:sldId id="326" r:id="rId51"/>
    <p:sldId id="327" r:id="rId52"/>
    <p:sldId id="329" r:id="rId53"/>
    <p:sldId id="33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00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90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1E853-B313-4083-B39C-B74DAE21DDDC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5E6B8-4994-4793-8C95-2A458DB88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7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5E6B8-4994-4793-8C95-2A458DB880D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2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4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4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1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8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DCB-3263-4657-9E7C-8E0FA043627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8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0DCB-3263-4657-9E7C-8E0FA043627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DDC8-C345-4779-A35D-82DDE84A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2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179: GPU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Lecture </a:t>
            </a:r>
            <a:r>
              <a:rPr lang="en-US" dirty="0" smtClean="0"/>
              <a:t>12 </a:t>
            </a:r>
            <a:r>
              <a:rPr lang="en-US" dirty="0"/>
              <a:t>/ Homework 4</a:t>
            </a:r>
          </a:p>
        </p:txBody>
      </p:sp>
    </p:spTree>
    <p:extLst>
      <p:ext uri="{BB962C8B-B14F-4D97-AF65-F5344CB8AC3E}">
        <p14:creationId xmlns:p14="http://schemas.microsoft.com/office/powerpoint/2010/main" val="32353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458200" cy="5257800"/>
              </a:xfrm>
            </p:spPr>
            <p:txBody>
              <a:bodyPr>
                <a:normAutofit fontScale="92500"/>
              </a:bodyPr>
              <a:lstStyle/>
              <a:p>
                <a:pPr lvl="1"/>
                <a:r>
                  <a:rPr lang="en-US" dirty="0"/>
                  <a:t>For each line L of radiation measured by detector: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Define general X-ray transform (for all lines L in R</a:t>
                </a:r>
                <a:r>
                  <a:rPr lang="en-US" baseline="30000" dirty="0"/>
                  <a:t>2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Fractional values of attenuation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lies along L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458200" cy="5257800"/>
              </a:xfrm>
              <a:blipFill rotWithShape="1">
                <a:blip r:embed="rId2"/>
                <a:stretch>
                  <a:fillRect l="-1514" t="-928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1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general X-ray transform: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Parameterize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 </a:t>
                </a:r>
              </a:p>
              <a:p>
                <a:endParaRPr lang="en-US" dirty="0"/>
              </a:p>
              <a:p>
                <a:r>
                  <a:rPr lang="en-US" dirty="0"/>
                  <a:t>Redefine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Define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∈[0, 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 t="-2436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0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Important properties:</a:t>
                </a:r>
              </a:p>
              <a:p>
                <a:pPr lvl="1"/>
                <a:r>
                  <a:rPr lang="en-US" dirty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are redundant!</a:t>
                </a:r>
              </a:p>
              <a:p>
                <a:pPr lvl="1"/>
                <a:r>
                  <a:rPr lang="en-US" dirty="0"/>
                  <a:t>Symmetry: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Can define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∈[0,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2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Computed Tomography (CT)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8265"/>
              </a:xfrm>
            </p:spPr>
            <p:txBody>
              <a:bodyPr/>
              <a:lstStyle/>
              <a:p>
                <a:r>
                  <a:rPr lang="en-US" dirty="0"/>
                  <a:t>Redefined X-ray transform,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∈[0,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 reality:</a:t>
                </a:r>
              </a:p>
              <a:p>
                <a:pPr lvl="1"/>
                <a:r>
                  <a:rPr lang="en-US" dirty="0"/>
                  <a:t>Only defined for some </a:t>
                </a:r>
                <a:r>
                  <a:rPr lang="el-GR" dirty="0"/>
                  <a:t>θ</a:t>
                </a:r>
                <a:r>
                  <a:rPr lang="en-US" dirty="0"/>
                  <a:t>!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8265"/>
              </a:xfrm>
              <a:blipFill rotWithShape="1">
                <a:blip r:embed="rId2"/>
                <a:stretch>
                  <a:fillRect l="-1630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Kevin\Downloads\3576073238368317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/>
          <a:stretch/>
        </p:blipFill>
        <p:spPr bwMode="auto">
          <a:xfrm>
            <a:off x="5883876" y="3352799"/>
            <a:ext cx="3333750" cy="31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CT </a:t>
            </a:r>
            <a:r>
              <a:rPr lang="en-US" i="1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the results of our scan (the </a:t>
                </a:r>
                <a:r>
                  <a:rPr lang="en-US" i="1" dirty="0" err="1"/>
                  <a:t>sinogram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Obtain the original data:    </a:t>
                </a:r>
                <a:r>
                  <a:rPr lang="en-US" sz="2400" dirty="0"/>
                  <a:t>(“</a:t>
                </a:r>
                <a:r>
                  <a:rPr lang="en-US" sz="2400" i="1" dirty="0"/>
                  <a:t>density” of our body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reality:</a:t>
                </a:r>
              </a:p>
              <a:p>
                <a:pPr lvl="1"/>
                <a:r>
                  <a:rPr lang="en-US" dirty="0"/>
                  <a:t>This is hard</a:t>
                </a:r>
              </a:p>
              <a:p>
                <a:pPr lvl="1"/>
                <a:r>
                  <a:rPr lang="en-US" dirty="0"/>
                  <a:t>We only scanned at certain (discrete) values of </a:t>
                </a:r>
                <a:r>
                  <a:rPr lang="el-GR" dirty="0"/>
                  <a:t>θ</a:t>
                </a:r>
                <a:r>
                  <a:rPr lang="en-US" dirty="0"/>
                  <a:t>!</a:t>
                </a:r>
              </a:p>
              <a:p>
                <a:pPr lvl="2"/>
                <a:r>
                  <a:rPr lang="en-US" dirty="0"/>
                  <a:t>Consequence: Perfect reconstruction is impossible!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 rotWithShape="1">
                <a:blip r:embed="rId2"/>
                <a:stretch>
                  <a:fillRect l="-1585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6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emitter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detector</a:t>
            </a:r>
          </a:p>
        </p:txBody>
      </p:sp>
    </p:spTree>
    <p:extLst>
      <p:ext uri="{BB962C8B-B14F-4D97-AF65-F5344CB8AC3E}">
        <p14:creationId xmlns:p14="http://schemas.microsoft.com/office/powerpoint/2010/main" val="14807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emitter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detector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1295400"/>
            <a:ext cx="2057400" cy="422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1488833"/>
            <a:ext cx="1479026" cy="644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1717433"/>
            <a:ext cx="609600" cy="1325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</a:t>
            </a:r>
            <a:r>
              <a:rPr lang="el-GR" sz="2400" dirty="0"/>
              <a:t>θ</a:t>
            </a:r>
            <a:r>
              <a:rPr lang="en-US" sz="2400" dirty="0"/>
              <a:t>’s</a:t>
            </a:r>
          </a:p>
        </p:txBody>
      </p:sp>
    </p:spTree>
    <p:extLst>
      <p:ext uri="{BB962C8B-B14F-4D97-AF65-F5344CB8AC3E}">
        <p14:creationId xmlns:p14="http://schemas.microsoft.com/office/powerpoint/2010/main" val="10026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emitter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detector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1295400"/>
            <a:ext cx="2057400" cy="422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1488833"/>
            <a:ext cx="1479026" cy="644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1717433"/>
            <a:ext cx="609600" cy="1325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</a:t>
            </a:r>
            <a:r>
              <a:rPr lang="el-GR" sz="2400" dirty="0"/>
              <a:t>θ</a:t>
            </a:r>
            <a:r>
              <a:rPr lang="en-US" sz="2400" dirty="0"/>
              <a:t>’s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257800" y="1297632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0292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8006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62800" y="533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location on detector: Corresponds to multiple x</a:t>
            </a:r>
            <a:r>
              <a:rPr lang="en-US" baseline="-25000" dirty="0"/>
              <a:t>0</a:t>
            </a:r>
            <a:r>
              <a:rPr lang="en-US" dirty="0"/>
              <a:t>’s</a:t>
            </a:r>
          </a:p>
        </p:txBody>
      </p:sp>
    </p:spTree>
    <p:extLst>
      <p:ext uri="{BB962C8B-B14F-4D97-AF65-F5344CB8AC3E}">
        <p14:creationId xmlns:p14="http://schemas.microsoft.com/office/powerpoint/2010/main" val="27226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CT </a:t>
            </a:r>
            <a:r>
              <a:rPr lang="en-US" i="1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the results of our scan (the </a:t>
                </a:r>
                <a:r>
                  <a:rPr lang="en-US" i="1" dirty="0" err="1"/>
                  <a:t>sinogram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𝑅𝑓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Obtain the original data:    </a:t>
                </a:r>
                <a:r>
                  <a:rPr lang="en-US" sz="2400" dirty="0"/>
                  <a:t>(“</a:t>
                </a:r>
                <a:r>
                  <a:rPr lang="en-US" sz="2400" i="1" dirty="0"/>
                  <a:t>density” of our body</a:t>
                </a:r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reality:</a:t>
                </a:r>
              </a:p>
              <a:p>
                <a:pPr lvl="1"/>
                <a:r>
                  <a:rPr lang="en-US" dirty="0"/>
                  <a:t>This is hard</a:t>
                </a:r>
              </a:p>
              <a:p>
                <a:pPr lvl="1"/>
                <a:r>
                  <a:rPr lang="en-US" dirty="0"/>
                  <a:t>We only scanned at certain (discrete) values of </a:t>
                </a:r>
                <a:r>
                  <a:rPr lang="el-GR" dirty="0"/>
                  <a:t>θ</a:t>
                </a:r>
                <a:r>
                  <a:rPr lang="en-US" dirty="0"/>
                  <a:t>!</a:t>
                </a:r>
              </a:p>
              <a:p>
                <a:pPr lvl="2"/>
                <a:r>
                  <a:rPr lang="en-US" dirty="0"/>
                  <a:t>Consequence: Perfect reconstruction is impossible!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257800"/>
              </a:xfrm>
              <a:blipFill rotWithShape="1">
                <a:blip r:embed="rId2"/>
                <a:stretch>
                  <a:fillRect l="-1585" t="-2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 Reconstruction</a:t>
            </a:r>
          </a:p>
        </p:txBody>
      </p:sp>
      <p:pic>
        <p:nvPicPr>
          <p:cNvPr id="9218" name="Picture 2" descr="C:\Users\Kevin\Dropbox\200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evin\Dropbox\10an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evin\Dropbox\200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89" y="2743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05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angles of imaging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2057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 angles of imaging</a:t>
            </a:r>
          </a:p>
        </p:txBody>
      </p:sp>
    </p:spTree>
    <p:extLst>
      <p:ext uri="{BB962C8B-B14F-4D97-AF65-F5344CB8AC3E}">
        <p14:creationId xmlns:p14="http://schemas.microsoft.com/office/powerpoint/2010/main" val="13202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4 is out – Due Wednesday, April 27 @3pm</a:t>
            </a:r>
          </a:p>
          <a:p>
            <a:endParaRPr lang="en-US" dirty="0" smtClean="0"/>
          </a:p>
          <a:p>
            <a:r>
              <a:rPr lang="en-US" dirty="0" smtClean="0"/>
              <a:t>Come to OH this week, this set is more difficult than before.</a:t>
            </a:r>
          </a:p>
          <a:p>
            <a:endParaRPr lang="en-US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31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Simpler algorithm – </a:t>
                </a:r>
                <a:r>
                  <a:rPr lang="en-US" dirty="0" err="1"/>
                  <a:t>backprojection</a:t>
                </a:r>
                <a:endParaRPr lang="en-US" dirty="0"/>
              </a:p>
              <a:p>
                <a:pPr lvl="1"/>
                <a:r>
                  <a:rPr lang="en-US" dirty="0"/>
                  <a:t>Not quite inverse Radon transform!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Claim: Can reconstruct image as: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nary>
                            <m:nary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|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|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(</a:t>
                </a:r>
                <a:r>
                  <a:rPr lang="el-GR" dirty="0"/>
                  <a:t>θ</a:t>
                </a:r>
                <a:r>
                  <a:rPr lang="en-US" dirty="0"/>
                  <a:t>’s where X-rays are taken)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 other words: To reconstruct point, sum measurement along </a:t>
                </a:r>
                <a:r>
                  <a:rPr lang="en-US" i="1" dirty="0"/>
                  <a:t>every line passing through that point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  <a:blipFill rotWithShape="1">
                <a:blip r:embed="rId2"/>
                <a:stretch>
                  <a:fillRect l="-1429" t="-3016" r="-786" b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6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pic>
        <p:nvPicPr>
          <p:cNvPr id="6" name="Picture 5" descr="C:\Users\Kevin\Downloads\Saddle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54853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4" name="Rectangle 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19685744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54" name="Rectangle 5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05000" y="454537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grpSp>
        <p:nvGrpSpPr>
          <p:cNvPr id="73" name="Group 72"/>
          <p:cNvGrpSpPr/>
          <p:nvPr/>
        </p:nvGrpSpPr>
        <p:grpSpPr>
          <a:xfrm rot="18168442">
            <a:off x="3581400" y="2057400"/>
            <a:ext cx="1752600" cy="4343400"/>
            <a:chOff x="3581400" y="2057400"/>
            <a:chExt cx="1752600" cy="4343400"/>
          </a:xfrm>
        </p:grpSpPr>
        <p:sp>
          <p:nvSpPr>
            <p:cNvPr id="74" name="Rectangle 73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6844381" y="5954577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emitter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6181" y="168226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X-ray detector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1295400"/>
            <a:ext cx="2057400" cy="422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28800" y="1488833"/>
            <a:ext cx="1479026" cy="644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76400" y="1717433"/>
            <a:ext cx="609600" cy="13252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40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</a:t>
            </a:r>
            <a:r>
              <a:rPr lang="el-GR" sz="2400" dirty="0"/>
              <a:t>θ</a:t>
            </a:r>
            <a:r>
              <a:rPr lang="en-US" sz="2400" dirty="0"/>
              <a:t>’s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5257800" y="1297632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0292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800600" y="1295400"/>
            <a:ext cx="1752600" cy="6484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162800" y="533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location on detector: Corresponds to multiple x</a:t>
            </a:r>
            <a:r>
              <a:rPr lang="en-US" baseline="-25000" dirty="0"/>
              <a:t>0</a:t>
            </a:r>
            <a:r>
              <a:rPr lang="en-US" dirty="0"/>
              <a:t>’s</a:t>
            </a:r>
          </a:p>
        </p:txBody>
      </p:sp>
    </p:spTree>
    <p:extLst>
      <p:ext uri="{BB962C8B-B14F-4D97-AF65-F5344CB8AC3E}">
        <p14:creationId xmlns:p14="http://schemas.microsoft.com/office/powerpoint/2010/main" val="37755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x</a:t>
            </a:r>
            <a:r>
              <a:rPr lang="en-US" baseline="-25000" dirty="0"/>
              <a:t>0</a:t>
            </a:r>
            <a:r>
              <a:rPr lang="en-US" dirty="0"/>
              <a:t>, need to find:</a:t>
            </a:r>
          </a:p>
          <a:p>
            <a:pPr lvl="1"/>
            <a:r>
              <a:rPr lang="en-US" dirty="0"/>
              <a:t>At each </a:t>
            </a:r>
            <a:r>
              <a:rPr lang="el-GR" dirty="0"/>
              <a:t>θ</a:t>
            </a:r>
            <a:r>
              <a:rPr lang="en-US" dirty="0"/>
              <a:t>, which radiation measurement corresponds to the line passing through x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4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patient” </a:t>
            </a:r>
          </a:p>
          <a:p>
            <a:r>
              <a:rPr lang="en-US" dirty="0"/>
              <a:t>  (slice)</a:t>
            </a:r>
          </a:p>
        </p:txBody>
      </p:sp>
    </p:spTree>
    <p:extLst>
      <p:ext uri="{BB962C8B-B14F-4D97-AF65-F5344CB8AC3E}">
        <p14:creationId xmlns:p14="http://schemas.microsoft.com/office/powerpoint/2010/main" val="40193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patient” </a:t>
            </a:r>
          </a:p>
          <a:p>
            <a:r>
              <a:rPr lang="en-US" dirty="0"/>
              <a:t>  (slice)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patient” </a:t>
            </a:r>
          </a:p>
          <a:p>
            <a:r>
              <a:rPr lang="en-US" dirty="0"/>
              <a:t>  (slice)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36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7400" y="2268016"/>
            <a:ext cx="1285046" cy="8681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68922" y="1898684"/>
            <a:ext cx="152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patient” </a:t>
            </a:r>
          </a:p>
          <a:p>
            <a:r>
              <a:rPr lang="en-US" dirty="0"/>
              <a:t>  (slice)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>
                <a:solidFill>
                  <a:srgbClr val="0070C0"/>
                </a:solidFill>
              </a:rPr>
              <a:t>m = -cos(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)/sin(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2" name="Oval 21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17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>
                <a:solidFill>
                  <a:srgbClr val="0070C0"/>
                </a:solidFill>
              </a:rPr>
              <a:t>m = -cos(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)/sin(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81201" y="2524846"/>
            <a:ext cx="5315701" cy="3199701"/>
          </a:xfrm>
          <a:prstGeom prst="line">
            <a:avLst/>
          </a:prstGeom>
          <a:ln w="38100">
            <a:solidFill>
              <a:srgbClr val="C00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6600" y="1828800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A9"/>
                </a:solidFill>
              </a:rPr>
              <a:t>Perpendicular slope:</a:t>
            </a:r>
          </a:p>
          <a:p>
            <a:r>
              <a:rPr lang="en-US" dirty="0">
                <a:solidFill>
                  <a:srgbClr val="C000A9"/>
                </a:solidFill>
              </a:rPr>
              <a:t>q = -1/m </a:t>
            </a:r>
            <a:r>
              <a:rPr lang="en-US" dirty="0">
                <a:solidFill>
                  <a:srgbClr val="FF0066"/>
                </a:solidFill>
              </a:rPr>
              <a:t>(correction)</a:t>
            </a:r>
            <a:endParaRPr lang="en-US" dirty="0">
              <a:solidFill>
                <a:srgbClr val="C000A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47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>
                <a:solidFill>
                  <a:srgbClr val="0070C0"/>
                </a:solidFill>
              </a:rPr>
              <a:t>m = -cos(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)/sin(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81201" y="2524846"/>
            <a:ext cx="5315701" cy="3199701"/>
          </a:xfrm>
          <a:prstGeom prst="line">
            <a:avLst/>
          </a:prstGeom>
          <a:ln w="38100">
            <a:solidFill>
              <a:srgbClr val="C00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6600" y="1828800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A9"/>
                </a:solidFill>
              </a:rPr>
              <a:t>Perpendicular slope:</a:t>
            </a:r>
          </a:p>
          <a:p>
            <a:r>
              <a:rPr lang="en-US" dirty="0">
                <a:solidFill>
                  <a:srgbClr val="C000A9"/>
                </a:solidFill>
              </a:rPr>
              <a:t>q = -1/m </a:t>
            </a:r>
            <a:r>
              <a:rPr lang="en-US" dirty="0">
                <a:solidFill>
                  <a:srgbClr val="FF0066"/>
                </a:solidFill>
              </a:rPr>
              <a:t>(correction)</a:t>
            </a:r>
            <a:endParaRPr lang="en-US" dirty="0">
              <a:solidFill>
                <a:srgbClr val="C000A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26" name="Oval 25"/>
          <p:cNvSpPr/>
          <p:nvPr/>
        </p:nvSpPr>
        <p:spPr>
          <a:xfrm>
            <a:off x="5468416" y="3487216"/>
            <a:ext cx="170384" cy="170384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630681" y="1538764"/>
            <a:ext cx="1734300" cy="1872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34200" y="609600"/>
            <a:ext cx="214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Find intersection point (</a:t>
            </a:r>
            <a:r>
              <a:rPr lang="en-US" dirty="0" err="1">
                <a:solidFill>
                  <a:srgbClr val="FF0066"/>
                </a:solidFill>
              </a:rPr>
              <a:t>x</a:t>
            </a:r>
            <a:r>
              <a:rPr lang="en-US" baseline="-25000" dirty="0" err="1">
                <a:solidFill>
                  <a:srgbClr val="FF0066"/>
                </a:solidFill>
              </a:rPr>
              <a:t>i</a:t>
            </a:r>
            <a:r>
              <a:rPr lang="en-US" dirty="0" err="1">
                <a:solidFill>
                  <a:srgbClr val="FF0066"/>
                </a:solidFill>
              </a:rPr>
              <a:t>,y</a:t>
            </a:r>
            <a:r>
              <a:rPr lang="en-US" baseline="-25000" dirty="0" err="1">
                <a:solidFill>
                  <a:srgbClr val="FF0066"/>
                </a:solidFill>
              </a:rPr>
              <a:t>i</a:t>
            </a:r>
            <a:r>
              <a:rPr lang="en-US" dirty="0">
                <a:solidFill>
                  <a:srgbClr val="FF0066"/>
                </a:solidFill>
              </a:rPr>
              <a:t>)</a:t>
            </a:r>
          </a:p>
          <a:p>
            <a:r>
              <a:rPr lang="en-US" dirty="0">
                <a:solidFill>
                  <a:srgbClr val="FF0066"/>
                </a:solidFill>
              </a:rPr>
              <a:t>Then d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r>
              <a:rPr lang="en-US" dirty="0">
                <a:solidFill>
                  <a:srgbClr val="FF0066"/>
                </a:solidFill>
              </a:rPr>
              <a:t> = x</a:t>
            </a:r>
            <a:r>
              <a:rPr lang="en-US" baseline="-25000" dirty="0">
                <a:solidFill>
                  <a:srgbClr val="FF0066"/>
                </a:solidFill>
              </a:rPr>
              <a:t>i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r>
              <a:rPr lang="en-US" dirty="0">
                <a:solidFill>
                  <a:srgbClr val="FF0066"/>
                </a:solidFill>
              </a:rPr>
              <a:t> + y</a:t>
            </a:r>
            <a:r>
              <a:rPr lang="en-US" baseline="-25000" dirty="0">
                <a:solidFill>
                  <a:srgbClr val="FF0066"/>
                </a:solidFill>
              </a:rPr>
              <a:t>i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648200" y="3347726"/>
            <a:ext cx="739793" cy="462274"/>
          </a:xfrm>
          <a:prstGeom prst="straightConnector1">
            <a:avLst/>
          </a:prstGeom>
          <a:ln w="381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99791" y="3200400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014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Line 1: (point-slope)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Line 2: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Combine and solve: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481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3745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35516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410200"/>
          </a:xfrm>
        </p:spPr>
        <p:txBody>
          <a:bodyPr>
            <a:normAutofit/>
          </a:bodyPr>
          <a:lstStyle/>
          <a:p>
            <a:r>
              <a:rPr lang="en-US" dirty="0"/>
              <a:t>Given source vertex S:</a:t>
            </a:r>
          </a:p>
          <a:p>
            <a:pPr lvl="1"/>
            <a:r>
              <a:rPr lang="en-US" dirty="0"/>
              <a:t>Find min. #edges to reach every vertex from S</a:t>
            </a:r>
          </a:p>
          <a:p>
            <a:pPr lvl="1"/>
            <a:r>
              <a:rPr lang="en-US" dirty="0"/>
              <a:t>(Assume source is vertex 0)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752600"/>
            <a:ext cx="1811337" cy="15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1444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0" y="19782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6882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53400" y="29718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3810000"/>
            <a:ext cx="76581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	 let Q be a queue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(source)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label source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</a:t>
            </a:r>
            <a:r>
              <a:rPr lang="en-US" sz="1200" dirty="0" err="1">
                <a:latin typeface="Lucida Console" panose="020B0609040504020204" pitchFamily="49" charset="0"/>
              </a:rPr>
              <a:t>source.value</a:t>
            </a:r>
            <a:r>
              <a:rPr lang="en-US" sz="1200" dirty="0">
                <a:latin typeface="Lucida Console" panose="020B0609040504020204" pitchFamily="49" charset="0"/>
              </a:rPr>
              <a:t> &lt;- 0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Q is not empty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v ← </a:t>
            </a:r>
            <a:r>
              <a:rPr lang="en-US" sz="1200" dirty="0" err="1">
                <a:latin typeface="Lucida Console" panose="020B0609040504020204" pitchFamily="49" charset="0"/>
              </a:rPr>
              <a:t>Q.dequeue</a:t>
            </a:r>
            <a:r>
              <a:rPr lang="en-US" sz="1200" dirty="0">
                <a:latin typeface="Lucida Console" panose="020B0609040504020204" pitchFamily="49" charset="0"/>
              </a:rPr>
              <a:t>()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for all edges from v to w in </a:t>
            </a:r>
            <a:r>
              <a:rPr lang="en-US" sz="1200" dirty="0" err="1">
                <a:latin typeface="Lucida Console" panose="020B0609040504020204" pitchFamily="49" charset="0"/>
              </a:rPr>
              <a:t>G.adjacentEdges</a:t>
            </a:r>
            <a:r>
              <a:rPr lang="en-US" sz="1200" dirty="0">
                <a:latin typeface="Lucida Console" panose="020B0609040504020204" pitchFamily="49" charset="0"/>
              </a:rPr>
              <a:t>(v):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if w is not labeled as discovered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</a:t>
            </a:r>
            <a:r>
              <a:rPr lang="en-US" sz="1200" dirty="0" err="1">
                <a:latin typeface="Lucida Console" panose="020B0609040504020204" pitchFamily="49" charset="0"/>
              </a:rPr>
              <a:t>Q.enqueue</a:t>
            </a:r>
            <a:r>
              <a:rPr lang="en-US" sz="1200" dirty="0">
                <a:latin typeface="Lucida Console" panose="020B0609040504020204" pitchFamily="49" charset="0"/>
              </a:rPr>
              <a:t>(w)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        label w as discovered, </a:t>
            </a:r>
            <a:r>
              <a:rPr lang="en-US" sz="1200" dirty="0" err="1">
                <a:latin typeface="Lucida Console" panose="020B0609040504020204" pitchFamily="49" charset="0"/>
              </a:rPr>
              <a:t>w.value</a:t>
            </a:r>
            <a:r>
              <a:rPr lang="en-US" sz="1200" dirty="0">
                <a:latin typeface="Lucida Console" panose="020B0609040504020204" pitchFamily="49" charset="0"/>
              </a:rPr>
              <a:t> &lt;- </a:t>
            </a:r>
            <a:r>
              <a:rPr lang="en-US" sz="1200" dirty="0" err="1">
                <a:latin typeface="Lucida Console" panose="020B0609040504020204" pitchFamily="49" charset="0"/>
              </a:rPr>
              <a:t>v.value</a:t>
            </a:r>
            <a:r>
              <a:rPr lang="en-US" sz="1200" dirty="0">
                <a:latin typeface="Lucida Console" panose="020B0609040504020204" pitchFamily="49" charset="0"/>
              </a:rPr>
              <a:t> + 1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Intersection point: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Distance from measurement centerline: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630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41773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319333" y="2545015"/>
            <a:ext cx="2548067" cy="2941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Details</a:t>
            </a:r>
          </a:p>
        </p:txBody>
      </p:sp>
      <p:sp>
        <p:nvSpPr>
          <p:cNvPr id="5" name="Rectangle 4"/>
          <p:cNvSpPr/>
          <p:nvPr/>
        </p:nvSpPr>
        <p:spPr>
          <a:xfrm rot="19685744">
            <a:off x="4368864" y="5657266"/>
            <a:ext cx="2951596" cy="2078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9685744">
            <a:off x="2194186" y="2164080"/>
            <a:ext cx="2951596" cy="2078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9685744" flipV="1">
            <a:off x="5523522" y="1613778"/>
            <a:ext cx="0" cy="3771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96595" y="1600200"/>
            <a:ext cx="3362346" cy="55859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51562" y="12192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838700" y="1257300"/>
            <a:ext cx="0" cy="556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996250" y="2736884"/>
            <a:ext cx="170384" cy="1703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2438400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5391870"/>
            <a:ext cx="87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7808" y="2452682"/>
            <a:ext cx="450992" cy="355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96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324600" y="3569732"/>
            <a:ext cx="1176311" cy="926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52446" y="2923401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Radiation slope: </a:t>
            </a:r>
          </a:p>
          <a:p>
            <a:r>
              <a:rPr lang="en-US" dirty="0">
                <a:solidFill>
                  <a:srgbClr val="0070C0"/>
                </a:solidFill>
              </a:rPr>
              <a:t>m = -cos(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)/sin(</a:t>
            </a:r>
            <a:r>
              <a:rPr lang="el-GR" dirty="0">
                <a:solidFill>
                  <a:srgbClr val="0070C0"/>
                </a:solidFill>
              </a:rPr>
              <a:t>θ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81201" y="2524846"/>
            <a:ext cx="5315701" cy="3199701"/>
          </a:xfrm>
          <a:prstGeom prst="line">
            <a:avLst/>
          </a:prstGeom>
          <a:ln w="38100">
            <a:solidFill>
              <a:srgbClr val="C00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745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343400" y="1658416"/>
            <a:ext cx="240268" cy="24026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582209" y="1518926"/>
            <a:ext cx="739793" cy="46227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1999" y="1143000"/>
            <a:ext cx="2133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Distance from </a:t>
            </a:r>
            <a:r>
              <a:rPr lang="en-US" dirty="0" err="1">
                <a:solidFill>
                  <a:srgbClr val="0070C0"/>
                </a:solidFill>
              </a:rPr>
              <a:t>sinogram</a:t>
            </a:r>
            <a:r>
              <a:rPr lang="en-US" dirty="0">
                <a:solidFill>
                  <a:srgbClr val="0070C0"/>
                </a:solidFill>
              </a:rPr>
              <a:t> centerline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33800" y="1371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590800" y="1399819"/>
            <a:ext cx="991409" cy="1564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86600" y="1828800"/>
            <a:ext cx="214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A9"/>
                </a:solidFill>
              </a:rPr>
              <a:t>Perpendicular slope:</a:t>
            </a:r>
          </a:p>
          <a:p>
            <a:r>
              <a:rPr lang="en-US" dirty="0">
                <a:solidFill>
                  <a:srgbClr val="C000A9"/>
                </a:solidFill>
              </a:rPr>
              <a:t>q = -1/m </a:t>
            </a:r>
            <a:r>
              <a:rPr lang="en-US" dirty="0">
                <a:solidFill>
                  <a:srgbClr val="FF0066"/>
                </a:solidFill>
              </a:rPr>
              <a:t>(correction)</a:t>
            </a:r>
            <a:endParaRPr lang="en-US" dirty="0">
              <a:solidFill>
                <a:srgbClr val="C000A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38799" y="2083350"/>
            <a:ext cx="87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0</a:t>
            </a:r>
            <a:r>
              <a:rPr lang="en-US" dirty="0"/>
              <a:t>, y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26" name="Oval 25"/>
          <p:cNvSpPr/>
          <p:nvPr/>
        </p:nvSpPr>
        <p:spPr>
          <a:xfrm>
            <a:off x="5468416" y="3487216"/>
            <a:ext cx="170384" cy="170384"/>
          </a:xfrm>
          <a:prstGeom prst="ellipse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630681" y="1538764"/>
            <a:ext cx="1734300" cy="187273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34200" y="609600"/>
            <a:ext cx="2143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Find intersection point (</a:t>
            </a:r>
            <a:r>
              <a:rPr lang="en-US" dirty="0" err="1">
                <a:solidFill>
                  <a:srgbClr val="FF0066"/>
                </a:solidFill>
              </a:rPr>
              <a:t>x</a:t>
            </a:r>
            <a:r>
              <a:rPr lang="en-US" baseline="-25000" dirty="0" err="1">
                <a:solidFill>
                  <a:srgbClr val="FF0066"/>
                </a:solidFill>
              </a:rPr>
              <a:t>i</a:t>
            </a:r>
            <a:r>
              <a:rPr lang="en-US" dirty="0" err="1">
                <a:solidFill>
                  <a:srgbClr val="FF0066"/>
                </a:solidFill>
              </a:rPr>
              <a:t>,y</a:t>
            </a:r>
            <a:r>
              <a:rPr lang="en-US" baseline="-25000" dirty="0" err="1">
                <a:solidFill>
                  <a:srgbClr val="FF0066"/>
                </a:solidFill>
              </a:rPr>
              <a:t>i</a:t>
            </a:r>
            <a:r>
              <a:rPr lang="en-US" dirty="0">
                <a:solidFill>
                  <a:srgbClr val="FF0066"/>
                </a:solidFill>
              </a:rPr>
              <a:t>)</a:t>
            </a:r>
          </a:p>
          <a:p>
            <a:r>
              <a:rPr lang="en-US" dirty="0">
                <a:solidFill>
                  <a:srgbClr val="FF0066"/>
                </a:solidFill>
              </a:rPr>
              <a:t>Then d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r>
              <a:rPr lang="en-US" dirty="0">
                <a:solidFill>
                  <a:srgbClr val="FF0066"/>
                </a:solidFill>
              </a:rPr>
              <a:t> = x</a:t>
            </a:r>
            <a:r>
              <a:rPr lang="en-US" baseline="-25000" dirty="0">
                <a:solidFill>
                  <a:srgbClr val="FF0066"/>
                </a:solidFill>
              </a:rPr>
              <a:t>i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r>
              <a:rPr lang="en-US" dirty="0">
                <a:solidFill>
                  <a:srgbClr val="FF0066"/>
                </a:solidFill>
              </a:rPr>
              <a:t> + y</a:t>
            </a:r>
            <a:r>
              <a:rPr lang="en-US" baseline="-25000" dirty="0">
                <a:solidFill>
                  <a:srgbClr val="FF0066"/>
                </a:solidFill>
              </a:rPr>
              <a:t>i</a:t>
            </a:r>
            <a:r>
              <a:rPr lang="en-US" baseline="30000" dirty="0">
                <a:solidFill>
                  <a:srgbClr val="FF0066"/>
                </a:solidFill>
              </a:rPr>
              <a:t>2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648200" y="3347726"/>
            <a:ext cx="739793" cy="462274"/>
          </a:xfrm>
          <a:prstGeom prst="straightConnector1">
            <a:avLst/>
          </a:prstGeom>
          <a:ln w="3810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99791" y="3200400"/>
            <a:ext cx="381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188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(allocate output image)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for all y in image: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for all x in image: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for all theta in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m from theta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r>
              <a:rPr lang="en-US" sz="1500" dirty="0">
                <a:latin typeface="Lucida Console" panose="020B0609040504020204" pitchFamily="49" charset="0"/>
              </a:rPr>
              <a:t> from m, </a:t>
            </a:r>
            <a:r>
              <a:rPr lang="en-US" sz="1500" dirty="0">
                <a:solidFill>
                  <a:srgbClr val="FF0066"/>
                </a:solidFill>
                <a:latin typeface="Lucida Console" panose="020B0609040504020204" pitchFamily="49" charset="0"/>
              </a:rPr>
              <a:t>-1/m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d from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image[</a:t>
            </a:r>
            <a:r>
              <a:rPr lang="en-US" sz="1500" dirty="0" err="1">
                <a:latin typeface="Lucida Console" panose="020B0609040504020204" pitchFamily="49" charset="0"/>
              </a:rPr>
              <a:t>x,y</a:t>
            </a:r>
            <a:r>
              <a:rPr lang="en-US" sz="1500" dirty="0">
                <a:latin typeface="Lucida Console" panose="020B0609040504020204" pitchFamily="49" charset="0"/>
              </a:rPr>
              <a:t>] +=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[theta, “distance”]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" y="4114800"/>
            <a:ext cx="2920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Clarification: Remember not to confuse geometric </a:t>
            </a:r>
            <a:r>
              <a:rPr lang="en-US" dirty="0" err="1">
                <a:solidFill>
                  <a:srgbClr val="FF0066"/>
                </a:solidFill>
              </a:rPr>
              <a:t>x,y</a:t>
            </a:r>
            <a:r>
              <a:rPr lang="en-US" dirty="0">
                <a:solidFill>
                  <a:srgbClr val="FF0066"/>
                </a:solidFill>
              </a:rPr>
              <a:t> with pixel </a:t>
            </a:r>
            <a:r>
              <a:rPr lang="en-US" dirty="0" err="1">
                <a:solidFill>
                  <a:srgbClr val="FF0066"/>
                </a:solidFill>
              </a:rPr>
              <a:t>x,y</a:t>
            </a:r>
            <a:r>
              <a:rPr lang="en-US" dirty="0">
                <a:solidFill>
                  <a:srgbClr val="FF0066"/>
                </a:solidFill>
              </a:rPr>
              <a:t>!</a:t>
            </a:r>
          </a:p>
          <a:p>
            <a:endParaRPr lang="en-US" dirty="0">
              <a:solidFill>
                <a:srgbClr val="FF0066"/>
              </a:solidFill>
            </a:endParaRPr>
          </a:p>
          <a:p>
            <a:r>
              <a:rPr lang="en-US" dirty="0">
                <a:solidFill>
                  <a:srgbClr val="FF0066"/>
                </a:solidFill>
              </a:rPr>
              <a:t>(0,0) geometrically is the center pixel of the image, and (0,0) in pixel coordinates is the upper left hand corner. Image is indexed row-wise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5181600"/>
            <a:ext cx="4829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Correction/clarification: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66"/>
                </a:solidFill>
              </a:rPr>
              <a:t>d is the distance from the center of the </a:t>
            </a:r>
            <a:r>
              <a:rPr lang="en-US" dirty="0" err="1">
                <a:solidFill>
                  <a:srgbClr val="FF0066"/>
                </a:solidFill>
              </a:rPr>
              <a:t>sinogram</a:t>
            </a:r>
            <a:r>
              <a:rPr lang="en-US" dirty="0">
                <a:solidFill>
                  <a:srgbClr val="FF0066"/>
                </a:solidFill>
              </a:rPr>
              <a:t> – remember to center index appropriately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66"/>
                </a:solidFill>
              </a:rPr>
              <a:t>Use –d instead of d as appropriate (when -1/m &gt; 0 and </a:t>
            </a:r>
            <a:r>
              <a:rPr lang="en-US" dirty="0" err="1">
                <a:solidFill>
                  <a:srgbClr val="FF0066"/>
                </a:solidFill>
              </a:rPr>
              <a:t>x_i</a:t>
            </a:r>
            <a:r>
              <a:rPr lang="en-US" dirty="0">
                <a:solidFill>
                  <a:srgbClr val="FF0066"/>
                </a:solidFill>
              </a:rPr>
              <a:t> &lt; 0, or if -1/m &lt; 0 and </a:t>
            </a:r>
            <a:r>
              <a:rPr lang="en-US" dirty="0" err="1">
                <a:solidFill>
                  <a:srgbClr val="FF0066"/>
                </a:solidFill>
              </a:rPr>
              <a:t>x_i</a:t>
            </a:r>
            <a:r>
              <a:rPr lang="en-US" dirty="0">
                <a:solidFill>
                  <a:srgbClr val="FF0066"/>
                </a:solidFill>
              </a:rPr>
              <a:t> &gt; 0</a:t>
            </a:r>
          </a:p>
        </p:txBody>
      </p:sp>
    </p:spTree>
    <p:extLst>
      <p:ext uri="{BB962C8B-B14F-4D97-AF65-F5344CB8AC3E}">
        <p14:creationId xmlns:p14="http://schemas.microsoft.com/office/powerpoint/2010/main" val="32514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(allocate output image)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for all y in image: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	for all x in image: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		for all theta in </a:t>
            </a:r>
            <a:r>
              <a:rPr lang="en-US" sz="15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solidFill>
                  <a:srgbClr val="0070C0"/>
                </a:solidFill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m from theta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r>
              <a:rPr lang="en-US" sz="1500" dirty="0">
                <a:latin typeface="Lucida Console" panose="020B0609040504020204" pitchFamily="49" charset="0"/>
              </a:rPr>
              <a:t> from m, </a:t>
            </a:r>
            <a:r>
              <a:rPr lang="en-US" sz="1500" dirty="0">
                <a:solidFill>
                  <a:srgbClr val="FF0066"/>
                </a:solidFill>
                <a:latin typeface="Lucida Console" panose="020B0609040504020204" pitchFamily="49" charset="0"/>
              </a:rPr>
              <a:t>-1/m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d from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image[</a:t>
            </a:r>
            <a:r>
              <a:rPr lang="en-US" sz="1500" dirty="0" err="1">
                <a:latin typeface="Lucida Console" panose="020B0609040504020204" pitchFamily="49" charset="0"/>
              </a:rPr>
              <a:t>x,y</a:t>
            </a:r>
            <a:r>
              <a:rPr lang="en-US" sz="1500" dirty="0">
                <a:latin typeface="Lucida Console" panose="020B0609040504020204" pitchFamily="49" charset="0"/>
              </a:rPr>
              <a:t>] +=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[theta, “distance”]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199" y="2895600"/>
            <a:ext cx="228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Parallelizable!</a:t>
            </a:r>
          </a:p>
          <a:p>
            <a:r>
              <a:rPr lang="en-US" dirty="0">
                <a:solidFill>
                  <a:srgbClr val="0070C0"/>
                </a:solidFill>
              </a:rPr>
              <a:t>Inside loop depends only on x, y, theta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8600" y="4812268"/>
            <a:ext cx="292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(corrections/clarification – see slide 37)</a:t>
            </a:r>
          </a:p>
        </p:txBody>
      </p:sp>
    </p:spTree>
    <p:extLst>
      <p:ext uri="{BB962C8B-B14F-4D97-AF65-F5344CB8AC3E}">
        <p14:creationId xmlns:p14="http://schemas.microsoft.com/office/powerpoint/2010/main" val="15008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(allocate output image)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rgbClr val="FF0066"/>
                </a:solidFill>
                <a:latin typeface="Lucida Console" panose="020B0609040504020204" pitchFamily="49" charset="0"/>
              </a:rPr>
              <a:t>for all y in image: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66"/>
                </a:solidFill>
                <a:latin typeface="Lucida Console" panose="020B0609040504020204" pitchFamily="49" charset="0"/>
              </a:rPr>
              <a:t>	for all x in image: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for all theta in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m from theta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r>
              <a:rPr lang="en-US" sz="1500" dirty="0">
                <a:latin typeface="Lucida Console" panose="020B0609040504020204" pitchFamily="49" charset="0"/>
              </a:rPr>
              <a:t> from m, </a:t>
            </a:r>
            <a:r>
              <a:rPr lang="en-US" sz="1500" dirty="0">
                <a:solidFill>
                  <a:srgbClr val="FF0066"/>
                </a:solidFill>
                <a:latin typeface="Lucida Console" panose="020B0609040504020204" pitchFamily="49" charset="0"/>
              </a:rPr>
              <a:t>-1/m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calculate d from </a:t>
            </a:r>
            <a:r>
              <a:rPr lang="en-US" sz="1500" dirty="0" err="1">
                <a:latin typeface="Lucida Console" panose="020B0609040504020204" pitchFamily="49" charset="0"/>
              </a:rPr>
              <a:t>x_i</a:t>
            </a:r>
            <a:r>
              <a:rPr lang="en-US" sz="1500" dirty="0">
                <a:latin typeface="Lucida Console" panose="020B0609040504020204" pitchFamily="49" charset="0"/>
              </a:rPr>
              <a:t>, </a:t>
            </a:r>
            <a:r>
              <a:rPr lang="en-US" sz="1500" dirty="0" err="1">
                <a:latin typeface="Lucida Console" panose="020B0609040504020204" pitchFamily="49" charset="0"/>
              </a:rPr>
              <a:t>y_i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image[</a:t>
            </a:r>
            <a:r>
              <a:rPr lang="en-US" sz="1500" dirty="0" err="1">
                <a:latin typeface="Lucida Console" panose="020B0609040504020204" pitchFamily="49" charset="0"/>
              </a:rPr>
              <a:t>x,y</a:t>
            </a:r>
            <a:r>
              <a:rPr lang="en-US" sz="1500" dirty="0">
                <a:latin typeface="Lucida Console" panose="020B0609040504020204" pitchFamily="49" charset="0"/>
              </a:rPr>
              <a:t>] +=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[theta, “distance”]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2590800"/>
            <a:ext cx="2514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For this assignment, only parallelize w/r/to x, y</a:t>
            </a:r>
          </a:p>
          <a:p>
            <a:r>
              <a:rPr lang="en-US" dirty="0">
                <a:solidFill>
                  <a:srgbClr val="FF0066"/>
                </a:solidFill>
              </a:rPr>
              <a:t> </a:t>
            </a:r>
          </a:p>
          <a:p>
            <a:r>
              <a:rPr lang="en-US" dirty="0">
                <a:solidFill>
                  <a:srgbClr val="FF0066"/>
                </a:solidFill>
              </a:rPr>
              <a:t>(provides lots of parallelization already, other issues)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𝑅𝑓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94939"/>
                <a:ext cx="2372252" cy="7645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8600" y="4812268"/>
            <a:ext cx="292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66"/>
                </a:solidFill>
              </a:rPr>
              <a:t>(corrections/clarification – see slide 37)</a:t>
            </a:r>
          </a:p>
        </p:txBody>
      </p:sp>
    </p:spTree>
    <p:extLst>
      <p:ext uri="{BB962C8B-B14F-4D97-AF65-F5344CB8AC3E}">
        <p14:creationId xmlns:p14="http://schemas.microsoft.com/office/powerpoint/2010/main" val="182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y</a:t>
            </a:r>
            <a:r>
              <a:rPr lang="en-US" dirty="0"/>
              <a:t> in an image is opposite of </a:t>
            </a:r>
            <a:r>
              <a:rPr lang="en-US" i="1" dirty="0"/>
              <a:t>y</a:t>
            </a:r>
            <a:r>
              <a:rPr lang="en-US" dirty="0"/>
              <a:t> geometrically!</a:t>
            </a:r>
          </a:p>
          <a:p>
            <a:pPr lvl="1"/>
            <a:r>
              <a:rPr lang="en-US" dirty="0"/>
              <a:t>(Graphics/computing convention)</a:t>
            </a:r>
          </a:p>
          <a:p>
            <a:r>
              <a:rPr lang="en-US" dirty="0"/>
              <a:t>Edge cases (divide-by-0):</a:t>
            </a:r>
          </a:p>
          <a:p>
            <a:pPr lvl="1"/>
            <a:r>
              <a:rPr lang="el-GR" dirty="0"/>
              <a:t>θ</a:t>
            </a:r>
            <a:r>
              <a:rPr lang="en-US" dirty="0"/>
              <a:t> = 0:</a:t>
            </a:r>
          </a:p>
          <a:p>
            <a:pPr lvl="2"/>
            <a:r>
              <a:rPr lang="en-US" dirty="0"/>
              <a:t>d = x</a:t>
            </a:r>
            <a:r>
              <a:rPr lang="en-US" baseline="-25000" dirty="0"/>
              <a:t>0</a:t>
            </a:r>
            <a:endParaRPr lang="en-US" dirty="0"/>
          </a:p>
          <a:p>
            <a:pPr lvl="1"/>
            <a:r>
              <a:rPr lang="el-GR" dirty="0"/>
              <a:t>θ</a:t>
            </a:r>
            <a:r>
              <a:rPr lang="en-US" dirty="0"/>
              <a:t> = </a:t>
            </a:r>
            <a:r>
              <a:rPr lang="el-GR" dirty="0"/>
              <a:t>π</a:t>
            </a:r>
            <a:r>
              <a:rPr lang="en-US" dirty="0"/>
              <a:t>/2:</a:t>
            </a:r>
          </a:p>
          <a:p>
            <a:pPr lvl="2"/>
            <a:r>
              <a:rPr lang="en-US" dirty="0"/>
              <a:t>d = y</a:t>
            </a:r>
            <a:r>
              <a:rPr lang="en-US" baseline="-25000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pic>
        <p:nvPicPr>
          <p:cNvPr id="4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evin\Downloads\phant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14" y="1600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254094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Original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51771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0170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Backprojection</a:t>
            </a:r>
            <a:r>
              <a:rPr lang="en-US" dirty="0"/>
              <a:t> blur”</a:t>
            </a:r>
          </a:p>
          <a:p>
            <a:pPr lvl="1"/>
            <a:r>
              <a:rPr lang="en-US" dirty="0"/>
              <a:t>Similar to low-pass property of SMA (Week 1)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need an “anti-blur”! (opposite of Homework 1)</a:t>
            </a:r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vin\Downloads\phant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14" y="1600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A “high-pass filter”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can get frequency info in parallelizable manner!</a:t>
            </a:r>
          </a:p>
          <a:p>
            <a:pPr lvl="2"/>
            <a:r>
              <a:rPr lang="en-US" dirty="0"/>
              <a:t>(FFT, Week 3)</a:t>
            </a:r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vin\Downloads\phanto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14" y="1600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A “high-pass filter”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can get frequency info in parallelizable manner!</a:t>
            </a:r>
          </a:p>
          <a:p>
            <a:pPr lvl="2"/>
            <a:r>
              <a:rPr lang="en-US" dirty="0"/>
              <a:t>(FFT, Week 3)</a:t>
            </a:r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evin\Downloads\phanBACK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17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150100" y="3751302"/>
            <a:ext cx="0" cy="5920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BFS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New sequential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Input: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70C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         for 0 ≤ </a:t>
            </a:r>
            <a:r>
              <a:rPr lang="en-US" sz="12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 &lt; |</a:t>
            </a:r>
            <a:r>
              <a:rPr lang="en-US" sz="1200" dirty="0" err="1">
                <a:solidFill>
                  <a:srgbClr val="0070C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70C0"/>
                </a:solidFill>
                <a:latin typeface="Lucida Console" panose="020B0609040504020204" pitchFamily="49" charset="0"/>
              </a:rPr>
              <a:t>|: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[i+1]]: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false: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i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050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Parallelizable!</a:t>
            </a:r>
          </a:p>
        </p:txBody>
      </p:sp>
    </p:spTree>
    <p:extLst>
      <p:ext uri="{BB962C8B-B14F-4D97-AF65-F5344CB8AC3E}">
        <p14:creationId xmlns:p14="http://schemas.microsoft.com/office/powerpoint/2010/main" val="16797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High-pass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/>
              <a:t>Instead of filtering on image (2D HPF):</a:t>
            </a:r>
          </a:p>
          <a:p>
            <a:pPr lvl="1"/>
            <a:r>
              <a:rPr lang="en-US" dirty="0"/>
              <a:t>Filter on </a:t>
            </a:r>
            <a:r>
              <a:rPr lang="en-US" dirty="0" err="1"/>
              <a:t>sinogram</a:t>
            </a:r>
            <a:r>
              <a:rPr lang="en-US" dirty="0"/>
              <a:t>! (1D HPF)</a:t>
            </a:r>
          </a:p>
          <a:p>
            <a:pPr lvl="2"/>
            <a:r>
              <a:rPr lang="en-US" dirty="0"/>
              <a:t>(Equivalent reconstruction by linearity)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cuFFT</a:t>
            </a:r>
            <a:r>
              <a:rPr lang="en-US" dirty="0"/>
              <a:t> batch feature!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We’ll use a “ramp filter”</a:t>
            </a:r>
          </a:p>
          <a:p>
            <a:pPr lvl="1"/>
            <a:r>
              <a:rPr lang="en-US" dirty="0"/>
              <a:t>Retained amplitude is</a:t>
            </a:r>
          </a:p>
          <a:p>
            <a:pPr marL="457200" lvl="1" indent="0">
              <a:buNone/>
            </a:pPr>
            <a:r>
              <a:rPr lang="en-US" dirty="0"/>
              <a:t>    linear function </a:t>
            </a:r>
            <a:r>
              <a:rPr lang="en-US"/>
              <a:t>of frequency</a:t>
            </a:r>
            <a:endParaRPr lang="en-US" dirty="0"/>
          </a:p>
        </p:txBody>
      </p:sp>
      <p:pic>
        <p:nvPicPr>
          <p:cNvPr id="8194" name="Picture 2" descr="C:\Users\Kevin\Downloads\sincfilt0_01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7185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a good reconstruction!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00600" cy="5257800"/>
          </a:xfrm>
        </p:spPr>
        <p:txBody>
          <a:bodyPr>
            <a:normAutofit/>
          </a:bodyPr>
          <a:lstStyle/>
          <a:p>
            <a:r>
              <a:rPr lang="en-US" dirty="0"/>
              <a:t>CPU-side: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calculate FFT on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 using </a:t>
            </a:r>
            <a:r>
              <a:rPr lang="en-US" sz="1500" dirty="0" err="1">
                <a:latin typeface="Lucida Console" panose="020B0609040504020204" pitchFamily="49" charset="0"/>
              </a:rPr>
              <a:t>cuFFT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call </a:t>
            </a:r>
            <a:r>
              <a:rPr lang="en-US" sz="1500" dirty="0" err="1">
                <a:latin typeface="Lucida Console" panose="020B0609040504020204" pitchFamily="49" charset="0"/>
              </a:rPr>
              <a:t>filterKernel</a:t>
            </a:r>
            <a:r>
              <a:rPr lang="en-US" sz="1500" dirty="0">
                <a:latin typeface="Lucida Console" panose="020B0609040504020204" pitchFamily="49" charset="0"/>
              </a:rPr>
              <a:t> on </a:t>
            </a:r>
            <a:r>
              <a:rPr lang="en-US" sz="1500" dirty="0" err="1">
                <a:latin typeface="Lucida Console" panose="020B0609040504020204" pitchFamily="49" charset="0"/>
              </a:rPr>
              <a:t>freq</a:t>
            </a:r>
            <a:r>
              <a:rPr lang="en-US" sz="1500" dirty="0">
                <a:latin typeface="Lucida Console" panose="020B0609040504020204" pitchFamily="49" charset="0"/>
              </a:rPr>
              <a:t>-domain data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Calculate IFFT on </a:t>
            </a:r>
            <a:r>
              <a:rPr lang="en-US" sz="1500" dirty="0" err="1">
                <a:latin typeface="Lucida Console" panose="020B0609040504020204" pitchFamily="49" charset="0"/>
              </a:rPr>
              <a:t>freq</a:t>
            </a:r>
            <a:r>
              <a:rPr lang="en-US" sz="1500" dirty="0">
                <a:latin typeface="Lucida Console" panose="020B0609040504020204" pitchFamily="49" charset="0"/>
              </a:rPr>
              <a:t>-domain data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-&gt; get new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endParaRPr lang="en-US" sz="1500" dirty="0">
              <a:latin typeface="Lucida Console" panose="020B0609040504020204" pitchFamily="49" charset="0"/>
            </a:endParaRPr>
          </a:p>
          <a:p>
            <a:r>
              <a:rPr lang="en-US" dirty="0"/>
              <a:t>GPU-side: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 err="1">
                <a:latin typeface="Lucida Console" panose="020B0609040504020204" pitchFamily="49" charset="0"/>
              </a:rPr>
              <a:t>filterKernel</a:t>
            </a:r>
            <a:r>
              <a:rPr lang="en-US" sz="15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Select specific </a:t>
            </a:r>
            <a:r>
              <a:rPr lang="en-US" sz="1500" dirty="0" err="1">
                <a:latin typeface="Lucida Console" panose="020B0609040504020204" pitchFamily="49" charset="0"/>
              </a:rPr>
              <a:t>freq</a:t>
            </a:r>
            <a:r>
              <a:rPr lang="en-US" sz="1500" dirty="0">
                <a:latin typeface="Lucida Console" panose="020B0609040504020204" pitchFamily="49" charset="0"/>
              </a:rPr>
              <a:t>-amplitude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based on thread ID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Get new amplitude from 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ramp equation</a:t>
            </a:r>
          </a:p>
        </p:txBody>
      </p:sp>
      <p:pic>
        <p:nvPicPr>
          <p:cNvPr id="6146" name="Picture 2" descr="C:\Users\Kevin\Downloads\phanBACK_un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evin\Downloads\phanBACK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43400"/>
            <a:ext cx="317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150100" y="3751302"/>
            <a:ext cx="0" cy="5920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/>
              <a:t>Non-coalesced access!</a:t>
            </a:r>
          </a:p>
          <a:p>
            <a:pPr lvl="1"/>
            <a:r>
              <a:rPr lang="en-US" dirty="0" err="1"/>
              <a:t>Sinogram</a:t>
            </a:r>
            <a:r>
              <a:rPr lang="en-US" dirty="0"/>
              <a:t> 0, index ~d</a:t>
            </a:r>
            <a:r>
              <a:rPr lang="en-US" baseline="-25000" dirty="0"/>
              <a:t>0</a:t>
            </a:r>
            <a:endParaRPr lang="en-US" dirty="0"/>
          </a:p>
          <a:p>
            <a:pPr lvl="1"/>
            <a:r>
              <a:rPr lang="en-US" dirty="0" err="1"/>
              <a:t>Sinogram</a:t>
            </a:r>
            <a:r>
              <a:rPr lang="en-US" dirty="0"/>
              <a:t> 1, index ~d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 err="1"/>
              <a:t>Sinogram</a:t>
            </a:r>
            <a:r>
              <a:rPr lang="en-US" dirty="0"/>
              <a:t> 2, index ~d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57150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5867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6019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6172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300" y="6400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3505200" y="57150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58674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60198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61722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18" name="Rectangle 1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9685744"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28" name="Rectangle 2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8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7961"/>
          </a:xfrm>
        </p:spPr>
        <p:txBody>
          <a:bodyPr/>
          <a:lstStyle/>
          <a:p>
            <a:r>
              <a:rPr lang="en-US" dirty="0"/>
              <a:t>Non-coalesced access!</a:t>
            </a:r>
          </a:p>
          <a:p>
            <a:pPr lvl="1"/>
            <a:r>
              <a:rPr lang="en-US" dirty="0" err="1"/>
              <a:t>Sinogram</a:t>
            </a:r>
            <a:r>
              <a:rPr lang="en-US" dirty="0"/>
              <a:t> 0, index ~d</a:t>
            </a:r>
            <a:r>
              <a:rPr lang="en-US" baseline="-25000" dirty="0"/>
              <a:t>0</a:t>
            </a:r>
            <a:endParaRPr lang="en-US" dirty="0"/>
          </a:p>
          <a:p>
            <a:pPr lvl="1"/>
            <a:r>
              <a:rPr lang="en-US" dirty="0" err="1"/>
              <a:t>Sinogram</a:t>
            </a:r>
            <a:r>
              <a:rPr lang="en-US" dirty="0"/>
              <a:t> 1, index ~d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 err="1"/>
              <a:t>Sinogram</a:t>
            </a:r>
            <a:r>
              <a:rPr lang="en-US" dirty="0"/>
              <a:t> 2, index ~d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r>
              <a:rPr lang="en-US" dirty="0">
                <a:solidFill>
                  <a:srgbClr val="FF0066"/>
                </a:solidFill>
              </a:rPr>
              <a:t>However:</a:t>
            </a:r>
          </a:p>
          <a:p>
            <a:pPr lvl="1"/>
            <a:r>
              <a:rPr lang="en-US" dirty="0">
                <a:solidFill>
                  <a:srgbClr val="FF0066"/>
                </a:solidFill>
              </a:rPr>
              <a:t>Accesses are 2D spatially local!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57150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5867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6019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6172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300" y="6400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3505200" y="57150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58674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60198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61722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18" name="Rectangle 1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9685744">
            <a:off x="6349367" y="1811453"/>
            <a:ext cx="1752600" cy="4343400"/>
            <a:chOff x="3581400" y="2057400"/>
            <a:chExt cx="1752600" cy="4343400"/>
          </a:xfrm>
        </p:grpSpPr>
        <p:sp>
          <p:nvSpPr>
            <p:cNvPr id="28" name="Rectangle 27"/>
            <p:cNvSpPr/>
            <p:nvPr/>
          </p:nvSpPr>
          <p:spPr>
            <a:xfrm>
              <a:off x="3581400" y="6172200"/>
              <a:ext cx="1752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81400" y="2057400"/>
              <a:ext cx="1752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733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962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1910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4196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46482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8768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105400" y="2324100"/>
              <a:ext cx="0" cy="37719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09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7961"/>
          </a:xfrm>
        </p:spPr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Cache </a:t>
            </a:r>
            <a:r>
              <a:rPr lang="en-US" dirty="0" err="1"/>
              <a:t>sinogram</a:t>
            </a:r>
            <a:r>
              <a:rPr lang="en-US" dirty="0"/>
              <a:t> in texture memory!</a:t>
            </a:r>
          </a:p>
          <a:p>
            <a:pPr lvl="2"/>
            <a:r>
              <a:rPr lang="en-US" dirty="0"/>
              <a:t>Read-only (un-modified once we load it)</a:t>
            </a:r>
          </a:p>
          <a:p>
            <a:pPr lvl="2"/>
            <a:r>
              <a:rPr lang="en-US" dirty="0"/>
              <a:t>Ignore coalescing</a:t>
            </a:r>
          </a:p>
          <a:p>
            <a:pPr lvl="2"/>
            <a:r>
              <a:rPr lang="en-US" dirty="0"/>
              <a:t>2D spatial caching!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57150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58674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60198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6172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1300" y="6400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Oval 11"/>
          <p:cNvSpPr/>
          <p:nvPr/>
        </p:nvSpPr>
        <p:spPr>
          <a:xfrm>
            <a:off x="3505200" y="57150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29000" y="58674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60198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6172200"/>
            <a:ext cx="76200" cy="762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Summary/</a:t>
            </a:r>
            <a:r>
              <a:rPr lang="en-US" dirty="0" err="1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(input: X-ray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Filter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 (Slide 46)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Set up 2D texture cache on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r>
              <a:rPr lang="en-US" sz="1500" dirty="0">
                <a:latin typeface="Lucida Console" panose="020B0609040504020204" pitchFamily="49" charset="0"/>
              </a:rPr>
              <a:t> (Lecture 10):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Copy to CUDA array (2D)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Set addressing mode (clamp)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Set filter mode (linear, but won’t matter)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Set no normalization</a:t>
            </a: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	Bind texture to </a:t>
            </a:r>
            <a:r>
              <a:rPr lang="en-US" sz="1500" dirty="0" err="1">
                <a:latin typeface="Lucida Console" panose="020B0609040504020204" pitchFamily="49" charset="0"/>
              </a:rPr>
              <a:t>sinogram</a:t>
            </a: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Lucida Console" panose="020B0609040504020204" pitchFamily="49" charset="0"/>
              </a:rPr>
              <a:t>Calculate image </a:t>
            </a:r>
            <a:r>
              <a:rPr lang="en-US" sz="1500" dirty="0" err="1">
                <a:latin typeface="Lucida Console" panose="020B0609040504020204" pitchFamily="49" charset="0"/>
              </a:rPr>
              <a:t>backprojection</a:t>
            </a:r>
            <a:r>
              <a:rPr lang="en-US" sz="1500" dirty="0">
                <a:latin typeface="Lucida Console" panose="020B0609040504020204" pitchFamily="49" charset="0"/>
              </a:rPr>
              <a:t> (parallelize Slide 39)</a:t>
            </a:r>
          </a:p>
          <a:p>
            <a:pPr marL="0" indent="0">
              <a:buNone/>
            </a:pPr>
            <a:endParaRPr lang="en-US" sz="1500" dirty="0">
              <a:latin typeface="Lucida Console" panose="020B0609040504020204" pitchFamily="49" charset="0"/>
            </a:endParaRPr>
          </a:p>
          <a:p>
            <a:r>
              <a:rPr lang="en-US" dirty="0">
                <a:latin typeface="+mj-lt"/>
              </a:rPr>
              <a:t>Result: 200-250x speedup! (or more)</a:t>
            </a:r>
          </a:p>
        </p:txBody>
      </p:sp>
    </p:spTree>
    <p:extLst>
      <p:ext uri="{BB962C8B-B14F-4D97-AF65-F5344CB8AC3E}">
        <p14:creationId xmlns:p14="http://schemas.microsoft.com/office/powerpoint/2010/main" val="24937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Result: 200-250x speedup! (or more)</a:t>
            </a:r>
          </a:p>
        </p:txBody>
      </p:sp>
      <p:pic>
        <p:nvPicPr>
          <p:cNvPr id="1026" name="Picture 2" descr="C:\Users\Kevin\Dropbox\figure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vin\Dropbox\200an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546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two python scripts to prepare the data for the </a:t>
            </a:r>
            <a:r>
              <a:rPr lang="en-US" dirty="0" err="1" smtClean="0"/>
              <a:t>sinogram</a:t>
            </a:r>
            <a:r>
              <a:rPr lang="en-US" dirty="0" smtClean="0"/>
              <a:t> and to process the output.</a:t>
            </a:r>
          </a:p>
          <a:p>
            <a:r>
              <a:rPr lang="en-US" dirty="0" smtClean="0"/>
              <a:t>preprocess.py</a:t>
            </a:r>
          </a:p>
          <a:p>
            <a:pPr lvl="1"/>
            <a:r>
              <a:rPr lang="en-US" dirty="0" smtClean="0"/>
              <a:t>Simulated </a:t>
            </a:r>
            <a:r>
              <a:rPr lang="en-US" dirty="0"/>
              <a:t>CT </a:t>
            </a:r>
            <a:r>
              <a:rPr lang="en-US" dirty="0" smtClean="0"/>
              <a:t>scanner</a:t>
            </a:r>
          </a:p>
          <a:p>
            <a:pPr lvl="1"/>
            <a:r>
              <a:rPr lang="en-US" dirty="0" smtClean="0"/>
              <a:t>Forward Radon Transform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postprocess.py</a:t>
            </a:r>
          </a:p>
          <a:p>
            <a:pPr lvl="1"/>
            <a:r>
              <a:rPr lang="en-US" dirty="0" smtClean="0"/>
              <a:t>Produces image based on CT Reconstruction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42325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47800" y="5562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“1_input_mpl_falsecolor.png</a:t>
            </a:r>
            <a:r>
              <a:rPr lang="en-US" dirty="0"/>
              <a:t>" file is the rendering of the image with </a:t>
            </a:r>
            <a:r>
              <a:rPr lang="en-US" dirty="0" smtClean="0"/>
              <a:t>false color.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9802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47800" y="5562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"2_input_mpl_grayscale.png" file is the rendering of the image with greyscale. </a:t>
            </a:r>
          </a:p>
        </p:txBody>
      </p:sp>
    </p:spTree>
    <p:extLst>
      <p:ext uri="{BB962C8B-B14F-4D97-AF65-F5344CB8AC3E}">
        <p14:creationId xmlns:p14="http://schemas.microsoft.com/office/powerpoint/2010/main" val="33391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GPU-accelerated BFS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CPU-side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	 Input: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, source	(graph in “compact adjacency list” format)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Create frontier (F), visited array (X), cost array (C)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X &lt;- (all false)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 &lt;- (all infinity)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F[source] &lt;- true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C[source] &lt;- 0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while F is not all false:</a:t>
            </a:r>
          </a:p>
          <a:p>
            <a:pPr marL="457200" lvl="1" indent="0">
              <a:buNone/>
            </a:pPr>
            <a:r>
              <a:rPr lang="en-US" sz="1200" dirty="0">
                <a:latin typeface="Lucida Console" panose="020B0609040504020204" pitchFamily="49" charset="0"/>
              </a:rPr>
              <a:t>         call GPU kernel( F, X, C, </a:t>
            </a:r>
            <a:r>
              <a:rPr lang="en-US" sz="1200" dirty="0" err="1">
                <a:latin typeface="Lucida Console" panose="020B0609040504020204" pitchFamily="49" charset="0"/>
              </a:rPr>
              <a:t>Va</a:t>
            </a:r>
            <a:r>
              <a:rPr lang="en-US" sz="1200" dirty="0">
                <a:latin typeface="Lucida Console" panose="020B0609040504020204" pitchFamily="49" charset="0"/>
              </a:rPr>
              <a:t>, </a:t>
            </a:r>
            <a:r>
              <a:rPr lang="en-US" sz="1200" dirty="0" err="1">
                <a:latin typeface="Lucida Console" panose="020B0609040504020204" pitchFamily="49" charset="0"/>
              </a:rPr>
              <a:t>Ea</a:t>
            </a:r>
            <a:r>
              <a:rPr lang="en-US" sz="1200" dirty="0">
                <a:latin typeface="Lucida Console" panose="020B0609040504020204" pitchFamily="49" charset="0"/>
              </a:rPr>
              <a:t> )</a:t>
            </a:r>
          </a:p>
          <a:p>
            <a:r>
              <a:rPr lang="en-US" dirty="0"/>
              <a:t>GPU-side kernel </a:t>
            </a:r>
            <a:r>
              <a:rPr lang="en-US" dirty="0" err="1"/>
              <a:t>pseudocode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if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is true: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false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X[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&lt;- true</a:t>
            </a:r>
          </a:p>
          <a:p>
            <a:pPr marL="457200" lvl="1" indent="0">
              <a:buNone/>
            </a:pPr>
            <a:endParaRPr lang="en-US" sz="1200" dirty="0">
              <a:solidFill>
                <a:srgbClr val="00B050"/>
              </a:solidFill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for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]] ≤ j &lt; 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Ea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Va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+ 1]]: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if X[j] is false: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C[j] &lt;- C[</a:t>
            </a:r>
            <a:r>
              <a:rPr lang="en-US" sz="1200" dirty="0" err="1">
                <a:solidFill>
                  <a:srgbClr val="00B050"/>
                </a:solidFill>
                <a:latin typeface="Lucida Console" panose="020B0609040504020204" pitchFamily="49" charset="0"/>
              </a:rPr>
              <a:t>threadId</a:t>
            </a: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] + 1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rgbClr val="00B050"/>
                </a:solidFill>
                <a:latin typeface="Lucida Console" panose="020B0609040504020204" pitchFamily="49" charset="0"/>
              </a:rPr>
              <a:t>                     F[j] &lt;- true</a:t>
            </a: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pPr marL="457200" lvl="1" indent="0">
              <a:buNone/>
            </a:pPr>
            <a:endParaRPr lang="en-US" sz="1200" dirty="0">
              <a:latin typeface="Lucida Console" panose="020B0609040504020204" pitchFamily="49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represent </a:t>
            </a:r>
            <a:r>
              <a:rPr lang="en-US" dirty="0" err="1"/>
              <a:t>boolean</a:t>
            </a:r>
            <a:r>
              <a:rPr lang="en-US" dirty="0"/>
              <a:t> values as integers</a:t>
            </a:r>
          </a:p>
        </p:txBody>
      </p:sp>
    </p:spTree>
    <p:extLst>
      <p:ext uri="{BB962C8B-B14F-4D97-AF65-F5344CB8AC3E}">
        <p14:creationId xmlns:p14="http://schemas.microsoft.com/office/powerpoint/2010/main" val="9157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447800" y="5562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"3_sinogram_as_image.png" file is the </a:t>
            </a:r>
            <a:r>
              <a:rPr lang="en-US" dirty="0" err="1"/>
              <a:t>sinogram</a:t>
            </a:r>
            <a:r>
              <a:rPr lang="en-US" dirty="0"/>
              <a:t> in an image </a:t>
            </a:r>
            <a:r>
              <a:rPr lang="en-US" dirty="0" smtClean="0"/>
              <a:t>format.</a:t>
            </a:r>
          </a:p>
          <a:p>
            <a:r>
              <a:rPr lang="en-US" dirty="0" smtClean="0"/>
              <a:t>Each column is a line of radiation measurement.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034617" cy="4525963"/>
          </a:xfrm>
        </p:spPr>
      </p:pic>
      <p:sp>
        <p:nvSpPr>
          <p:cNvPr id="6" name="TextBox 5"/>
          <p:cNvSpPr txBox="1"/>
          <p:nvPr/>
        </p:nvSpPr>
        <p:spPr>
          <a:xfrm>
            <a:off x="1447800" y="5562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"5_recon_output.png" file is the reconstructed image.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output image of your program should resemble this image. </a:t>
            </a:r>
          </a:p>
        </p:txBody>
      </p:sp>
    </p:spTree>
    <p:extLst>
      <p:ext uri="{BB962C8B-B14F-4D97-AF65-F5344CB8AC3E}">
        <p14:creationId xmlns:p14="http://schemas.microsoft.com/office/powerpoint/2010/main" val="12147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7"/>
            <a:ext cx="4038600" cy="302894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7"/>
            <a:ext cx="4038600" cy="3028949"/>
          </a:xfrm>
        </p:spPr>
      </p:pic>
      <p:sp>
        <p:nvSpPr>
          <p:cNvPr id="7" name="TextBox 6"/>
          <p:cNvSpPr txBox="1"/>
          <p:nvPr/>
        </p:nvSpPr>
        <p:spPr>
          <a:xfrm>
            <a:off x="1447800" y="5562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angles allow us to view the body density much more accurately.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03477" y="16764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angles vs 100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X-ray CT Reconstruction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Computed Tomography (CT)</a:t>
            </a:r>
          </a:p>
        </p:txBody>
      </p:sp>
      <p:pic>
        <p:nvPicPr>
          <p:cNvPr id="5122" name="Picture 2" descr="C:\Users\Kevin\Downloads\3576073238368317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0"/>
          <a:stretch/>
        </p:blipFill>
        <p:spPr bwMode="auto">
          <a:xfrm>
            <a:off x="5105400" y="2304535"/>
            <a:ext cx="3333750" cy="31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http://www.thefullwiki.org/Basic_Physics_of_Nuclear_Medicine/X-Ray_CT_in_Nuclear_Medicine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“Algorithm” (per-slice):</a:t>
            </a:r>
          </a:p>
          <a:p>
            <a:pPr lvl="1"/>
            <a:r>
              <a:rPr lang="en-US" dirty="0"/>
              <a:t>Take *lots* of pictures at different angles</a:t>
            </a:r>
          </a:p>
          <a:p>
            <a:pPr lvl="2"/>
            <a:r>
              <a:rPr lang="en-US" dirty="0"/>
              <a:t>Each “picture” is a 1-D line</a:t>
            </a:r>
          </a:p>
          <a:p>
            <a:pPr lvl="1"/>
            <a:r>
              <a:rPr lang="en-US" dirty="0"/>
              <a:t>Reconstruct the many 1-D pictures into a 2-D image</a:t>
            </a:r>
          </a:p>
          <a:p>
            <a:endParaRPr lang="en-US" dirty="0"/>
          </a:p>
          <a:p>
            <a:r>
              <a:rPr lang="en-US" dirty="0"/>
              <a:t>Harder, more computationally intensive!</a:t>
            </a:r>
          </a:p>
          <a:p>
            <a:pPr lvl="1"/>
            <a:r>
              <a:rPr lang="en-US" dirty="0"/>
              <a:t>3D reconstruction requires multiple slices</a:t>
            </a:r>
          </a:p>
        </p:txBody>
      </p:sp>
    </p:spTree>
    <p:extLst>
      <p:ext uri="{BB962C8B-B14F-4D97-AF65-F5344CB8AC3E}">
        <p14:creationId xmlns:p14="http://schemas.microsoft.com/office/powerpoint/2010/main" val="3067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X-ray CT (per-slice) performs a 2D </a:t>
                </a:r>
                <a:r>
                  <a:rPr lang="en-US" i="1" dirty="0"/>
                  <a:t>X-ray transform</a:t>
                </a:r>
                <a:r>
                  <a:rPr lang="en-US" dirty="0"/>
                  <a:t> </a:t>
                </a:r>
                <a:r>
                  <a:rPr lang="en-US" sz="2400" dirty="0"/>
                  <a:t>(eq. to 2D </a:t>
                </a:r>
                <a:r>
                  <a:rPr lang="en-US" sz="2400" i="1" dirty="0"/>
                  <a:t>Radon transform</a:t>
                </a:r>
                <a:r>
                  <a:rPr lang="en-US" sz="2400" dirty="0"/>
                  <a:t>)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Suppose body density represented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within 2D slice,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linear attenuation of radiation</a:t>
                </a:r>
              </a:p>
              <a:p>
                <a:pPr lvl="1"/>
                <a:r>
                  <a:rPr lang="en-US" dirty="0"/>
                  <a:t>For each line L of radiation measured by detector:</a:t>
                </a:r>
              </a:p>
              <a:p>
                <a:pPr marL="45720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/>
                            <m:t>ℝ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: a unit vector in direction of L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 t="-2436" r="-1259" b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1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/>
                            <m:t>ℝ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Defined as </a:t>
                </a:r>
                <a:r>
                  <a:rPr lang="en-US" dirty="0" err="1"/>
                  <a:t>Lebesgue</a:t>
                </a:r>
                <a:r>
                  <a:rPr lang="en-US" dirty="0"/>
                  <a:t> integral – non-oriented</a:t>
                </a:r>
              </a:p>
              <a:p>
                <a:pPr lvl="1"/>
                <a:r>
                  <a:rPr lang="en-US" dirty="0"/>
                  <a:t>Opposite radiation direction should have same attenuation!</a:t>
                </a:r>
              </a:p>
              <a:p>
                <a:pPr lvl="1"/>
                <a:r>
                  <a:rPr lang="en-US" dirty="0"/>
                  <a:t>Re-define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𝑑𝑒𝑡𝑒𝑐𝑡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𝑒𝑚𝑖𝑡</m:t>
                          </m:r>
                        </m:sub>
                      </m:sSub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5257800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1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2001</Words>
  <Application>Microsoft Office PowerPoint</Application>
  <PresentationFormat>On-screen Show (4:3)</PresentationFormat>
  <Paragraphs>477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CS 179: GPU Programming</vt:lpstr>
      <vt:lpstr>Admin</vt:lpstr>
      <vt:lpstr>Breadth-First Search</vt:lpstr>
      <vt:lpstr>Alternate BFS algorithm</vt:lpstr>
      <vt:lpstr>GPU-accelerated BFS</vt:lpstr>
      <vt:lpstr>X-ray CT Reconstruction</vt:lpstr>
      <vt:lpstr>X-ray Computed Tomography (CT)</vt:lpstr>
      <vt:lpstr>Mathematical Details</vt:lpstr>
      <vt:lpstr>Mathematical Details</vt:lpstr>
      <vt:lpstr>Mathematical Details</vt:lpstr>
      <vt:lpstr>Mathematical Details</vt:lpstr>
      <vt:lpstr>Mathematical Details</vt:lpstr>
      <vt:lpstr>X-ray Computed Tomography (CT)</vt:lpstr>
      <vt:lpstr>X-ray CT Reconstruction</vt:lpstr>
      <vt:lpstr>Reconstruction</vt:lpstr>
      <vt:lpstr>Reconstruction</vt:lpstr>
      <vt:lpstr>Reconstruction</vt:lpstr>
      <vt:lpstr>X-ray CT Reconstruction</vt:lpstr>
      <vt:lpstr>Imperfect Reconstruction</vt:lpstr>
      <vt:lpstr>Reconstruction</vt:lpstr>
      <vt:lpstr>Reconstruction</vt:lpstr>
      <vt:lpstr>Geometry Details</vt:lpstr>
      <vt:lpstr>Geometry Details</vt:lpstr>
      <vt:lpstr>Geometry Details</vt:lpstr>
      <vt:lpstr>Geometry Details</vt:lpstr>
      <vt:lpstr>Geometry Details</vt:lpstr>
      <vt:lpstr>Geometry Details</vt:lpstr>
      <vt:lpstr>Geometry Details</vt:lpstr>
      <vt:lpstr>Intersection point</vt:lpstr>
      <vt:lpstr>Intersection point</vt:lpstr>
      <vt:lpstr>Geometry Details</vt:lpstr>
      <vt:lpstr>Sequential pseudocode</vt:lpstr>
      <vt:lpstr>Sequential pseudocode</vt:lpstr>
      <vt:lpstr>Sequential pseudocode</vt:lpstr>
      <vt:lpstr>Cautionary notes</vt:lpstr>
      <vt:lpstr>Almost a good reconstruction!</vt:lpstr>
      <vt:lpstr>Almost a good reconstruction!</vt:lpstr>
      <vt:lpstr>Almost a good reconstruction!</vt:lpstr>
      <vt:lpstr>Almost a good reconstruction!</vt:lpstr>
      <vt:lpstr>High-pass filtering</vt:lpstr>
      <vt:lpstr>Almost a good reconstruction!</vt:lpstr>
      <vt:lpstr>GPU Hardware</vt:lpstr>
      <vt:lpstr>GPU Hardware</vt:lpstr>
      <vt:lpstr>GPU Hardware</vt:lpstr>
      <vt:lpstr>Summary/pseudocode</vt:lpstr>
      <vt:lpstr>PowerPoint Presentation</vt:lpstr>
      <vt:lpstr>Demo</vt:lpstr>
      <vt:lpstr>Demo</vt:lpstr>
      <vt:lpstr>Demo</vt:lpstr>
      <vt:lpstr>Demo</vt:lpstr>
      <vt:lpstr>Demo</vt:lpstr>
      <vt:lpstr>Demo</vt:lpstr>
      <vt:lpstr>Demo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</dc:creator>
  <cp:lastModifiedBy>Matthew</cp:lastModifiedBy>
  <cp:revision>341</cp:revision>
  <dcterms:created xsi:type="dcterms:W3CDTF">2015-04-24T07:31:58Z</dcterms:created>
  <dcterms:modified xsi:type="dcterms:W3CDTF">2016-04-22T22:44:08Z</dcterms:modified>
</cp:coreProperties>
</file>