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311" r:id="rId5"/>
    <p:sldId id="306" r:id="rId6"/>
    <p:sldId id="377" r:id="rId7"/>
    <p:sldId id="307" r:id="rId8"/>
    <p:sldId id="323" r:id="rId9"/>
    <p:sldId id="324" r:id="rId10"/>
    <p:sldId id="326" r:id="rId11"/>
    <p:sldId id="327" r:id="rId12"/>
    <p:sldId id="331" r:id="rId13"/>
    <p:sldId id="330" r:id="rId14"/>
    <p:sldId id="329" r:id="rId15"/>
    <p:sldId id="333" r:id="rId16"/>
    <p:sldId id="332" r:id="rId17"/>
    <p:sldId id="334" r:id="rId18"/>
    <p:sldId id="335" r:id="rId19"/>
    <p:sldId id="372" r:id="rId20"/>
    <p:sldId id="338" r:id="rId21"/>
    <p:sldId id="339" r:id="rId22"/>
    <p:sldId id="341" r:id="rId23"/>
    <p:sldId id="342" r:id="rId24"/>
    <p:sldId id="365" r:id="rId25"/>
    <p:sldId id="366" r:id="rId26"/>
    <p:sldId id="363" r:id="rId27"/>
    <p:sldId id="364" r:id="rId28"/>
    <p:sldId id="345" r:id="rId29"/>
    <p:sldId id="368" r:id="rId30"/>
    <p:sldId id="347" r:id="rId31"/>
    <p:sldId id="373" r:id="rId32"/>
    <p:sldId id="367" r:id="rId33"/>
    <p:sldId id="348" r:id="rId34"/>
    <p:sldId id="374" r:id="rId35"/>
    <p:sldId id="350" r:id="rId36"/>
    <p:sldId id="370" r:id="rId37"/>
    <p:sldId id="371" r:id="rId38"/>
    <p:sldId id="35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1" autoAdjust="0"/>
  </p:normalViewPr>
  <p:slideViewPr>
    <p:cSldViewPr>
      <p:cViewPr varScale="1">
        <p:scale>
          <a:sx n="85" d="100"/>
          <a:sy n="85" d="100"/>
        </p:scale>
        <p:origin x="129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70000">
              <a:schemeClr val="tx1">
                <a:lumMod val="85000"/>
                <a:lumOff val="1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http.developer.nvidia.com/GPUGems3/gpugems3_ch39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1.1-Beta/x86_website/projects/reduction/doc/reductio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57400" y="990600"/>
            <a:ext cx="7772400" cy="1470025"/>
          </a:xfrm>
        </p:spPr>
        <p:txBody>
          <a:bodyPr/>
          <a:lstStyle/>
          <a:p>
            <a:r>
              <a:rPr lang="en-US" dirty="0" smtClean="0"/>
              <a:t>CS 179: GPU </a:t>
            </a:r>
            <a:br>
              <a:rPr lang="en-US" dirty="0" smtClean="0"/>
            </a:b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95400" y="246062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Shared memory accumulation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2" descr="C:\Users\Kevin\Desktop\code_sample_14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905000"/>
            <a:ext cx="6584950" cy="38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Shared memory accumulation (2)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5" name="Picture 2" descr="C:\Users\Kevin\Desktop\code_sample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14902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“Binary tree” reduction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2279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895600" y="6019800"/>
            <a:ext cx="0" cy="3544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05000" y="632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</a:rPr>
              <a:t>One thread </a:t>
            </a:r>
            <a:r>
              <a:rPr lang="en-US" sz="1400" dirty="0" err="1" smtClean="0">
                <a:solidFill>
                  <a:srgbClr val="92D050"/>
                </a:solidFill>
              </a:rPr>
              <a:t>atomicAdd’s</a:t>
            </a:r>
            <a:r>
              <a:rPr lang="en-US" sz="1400" dirty="0" smtClean="0">
                <a:solidFill>
                  <a:srgbClr val="92D050"/>
                </a:solidFill>
              </a:rPr>
              <a:t> this to global result</a:t>
            </a:r>
            <a:endParaRPr lang="en-US" sz="1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“Binary tree” reduction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2279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1000" y="33528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42672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51816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599329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__</a:t>
            </a:r>
            <a:r>
              <a:rPr lang="en-US" dirty="0" err="1" smtClean="0">
                <a:solidFill>
                  <a:srgbClr val="FF0000"/>
                </a:solidFill>
              </a:rPr>
              <a:t>syncthreads</a:t>
            </a:r>
            <a:r>
              <a:rPr lang="en-US" dirty="0" smtClean="0">
                <a:solidFill>
                  <a:srgbClr val="FF0000"/>
                </a:solidFill>
              </a:rPr>
              <a:t>() before proceeding!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7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“Binary tree” 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1219200"/>
            <a:ext cx="8229600" cy="56388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Warp Divergence!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Odd threads won’t even execute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7638"/>
            <a:ext cx="7924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Non-divergent reduction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170" name="Picture 2" descr="C:\Users\Kevin\Downloads\parallel_reduction_address_fix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/>
          <a:stretch/>
        </p:blipFill>
        <p:spPr bwMode="auto">
          <a:xfrm>
            <a:off x="533400" y="1676402"/>
            <a:ext cx="7924800" cy="373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Shared Memory Bank </a:t>
            </a:r>
            <a:r>
              <a:rPr lang="en-US" dirty="0">
                <a:solidFill>
                  <a:srgbClr val="92D050"/>
                </a:solidFill>
              </a:rPr>
              <a:t>C</a:t>
            </a:r>
            <a:r>
              <a:rPr lang="en-US" dirty="0" smtClean="0">
                <a:solidFill>
                  <a:srgbClr val="92D050"/>
                </a:solidFill>
              </a:rPr>
              <a:t>onflicts!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1st iteration: 2-way,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2nd iteration: 4-way (!),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Non-divergent reduction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170" name="Picture 2" descr="C:\Users\Kevin\Downloads\parallel_reduction_address_fix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/>
          <a:stretch/>
        </p:blipFill>
        <p:spPr bwMode="auto">
          <a:xfrm>
            <a:off x="533400" y="1676402"/>
            <a:ext cx="7924800" cy="373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Sequential addressing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94333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486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Sequential Addressing Automatically Resolves Bank Conflict Problems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More improvements possible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“Optimizing Parallel Reduction in CUDA” (Harris)</a:t>
            </a: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Code examples!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Moral: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Different type of GPU-</a:t>
            </a:r>
            <a:r>
              <a:rPr lang="en-US" dirty="0" err="1" smtClean="0">
                <a:solidFill>
                  <a:srgbClr val="92D050"/>
                </a:solidFill>
              </a:rPr>
              <a:t>accelerized</a:t>
            </a:r>
            <a:r>
              <a:rPr lang="en-US" dirty="0" smtClean="0">
                <a:solidFill>
                  <a:srgbClr val="92D050"/>
                </a:solidFill>
              </a:rPr>
              <a:t> problems</a:t>
            </a: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Some are “parallelizable” in a different sense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More hardware considerations in play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Outline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Reduction</a:t>
            </a:r>
          </a:p>
          <a:p>
            <a:pPr lvl="1"/>
            <a:r>
              <a:rPr lang="en-US" sz="3200" b="1" dirty="0" smtClean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Week 3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Goals: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Advanced GPU-</a:t>
            </a:r>
            <a:r>
              <a:rPr lang="en-US" dirty="0" err="1" smtClean="0">
                <a:solidFill>
                  <a:srgbClr val="92D050"/>
                </a:solidFill>
              </a:rPr>
              <a:t>accelerable</a:t>
            </a:r>
            <a:r>
              <a:rPr lang="en-US" dirty="0" smtClean="0">
                <a:solidFill>
                  <a:srgbClr val="92D050"/>
                </a:solidFill>
              </a:rPr>
              <a:t> algorithms</a:t>
            </a:r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CUDA libraries and tools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92D050"/>
                    </a:solidFill>
                  </a:rPr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solidFill>
                            <a:srgbClr val="92D05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-&gt; y[n] = (1, 3, 6, 10, 15, 21)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92D050"/>
                    </a:solidFill>
                  </a:rPr>
                  <a:t>Recurrence relation:</a:t>
                </a:r>
                <a:endParaRPr lang="en-US" dirty="0">
                  <a:solidFill>
                    <a:srgbClr val="92D050"/>
                  </a:solidFill>
                </a:endParaRP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0">
                <a:blip r:embed="rId2"/>
                <a:stretch>
                  <a:fillRect l="-1704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9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92D050"/>
                    </a:solidFill>
                  </a:rPr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solidFill>
                            <a:srgbClr val="92D05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e.g. x[n] = (1, 1, 1, 1, 1, 1, 1)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-&gt; y[n] = (1, 2, 3, 4, 5, 6, 7)</a:t>
                </a:r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endParaRPr lang="en-US" dirty="0" smtClean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-&gt; y[n] = (1, 3, 6, 10, 15, 21)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0">
                <a:blip r:embed="rId2"/>
                <a:stretch>
                  <a:fillRect l="-1704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92D050"/>
                    </a:solidFill>
                  </a:rPr>
                  <a:t>Recurrence relation:</a:t>
                </a:r>
                <a:endParaRPr lang="en-US" dirty="0">
                  <a:solidFill>
                    <a:srgbClr val="92D050"/>
                  </a:solidFill>
                </a:endParaRP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Is it parallelizable? Is it GPU-</a:t>
                </a:r>
                <a:r>
                  <a:rPr lang="en-US" dirty="0" err="1" smtClean="0">
                    <a:solidFill>
                      <a:srgbClr val="92D050"/>
                    </a:solidFill>
                  </a:rPr>
                  <a:t>accelerable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?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92D050"/>
                    </a:solidFill>
                  </a:rPr>
                  <a:t>Recall:</a:t>
                </a: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+…+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[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>
                    <a:solidFill>
                      <a:srgbClr val="92D050"/>
                    </a:solidFill>
                  </a:rPr>
                  <a:t>   </a:t>
                </a:r>
              </a:p>
              <a:p>
                <a:pPr marL="1257300" lvl="4" indent="-342900"/>
                <a:r>
                  <a:rPr lang="en-US" sz="2400" dirty="0" smtClean="0">
                    <a:solidFill>
                      <a:srgbClr val="92D050"/>
                    </a:solidFill>
                  </a:rPr>
                  <a:t>Easily parallelizable!</a:t>
                </a:r>
                <a:endParaRPr lang="en-US" sz="2400" dirty="0">
                  <a:solidFill>
                    <a:srgbClr val="92D050"/>
                  </a:solidFill>
                </a:endParaRP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𝑐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rgbClr val="92D050"/>
                  </a:solidFill>
                </a:endParaRPr>
              </a:p>
              <a:p>
                <a:pPr marL="1257300" lvl="4" indent="-342900"/>
                <a:r>
                  <a:rPr lang="en-US" sz="2400" dirty="0" smtClean="0">
                    <a:solidFill>
                      <a:srgbClr val="92D050"/>
                    </a:solidFill>
                  </a:rPr>
                  <a:t>Not so much</a:t>
                </a:r>
                <a:endParaRPr lang="en-US" sz="2400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0">
                <a:blip r:embed="rId2"/>
                <a:stretch>
                  <a:fillRect l="-1628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92D050"/>
                    </a:solidFill>
                  </a:rPr>
                  <a:t>Recurrence relation:</a:t>
                </a:r>
                <a:endParaRPr lang="en-US" dirty="0">
                  <a:solidFill>
                    <a:srgbClr val="92D050"/>
                  </a:solidFill>
                </a:endParaRP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Is it parallelizable? Is it GPU-</a:t>
                </a:r>
                <a:r>
                  <a:rPr lang="en-US" dirty="0" err="1" smtClean="0">
                    <a:solidFill>
                      <a:srgbClr val="92D050"/>
                    </a:solidFill>
                  </a:rPr>
                  <a:t>accelerable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?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92D050"/>
                    </a:solidFill>
                  </a:rPr>
                  <a:t>Goal:</a:t>
                </a:r>
              </a:p>
              <a:p>
                <a:pPr lvl="1"/>
                <a:r>
                  <a:rPr lang="en-US" dirty="0" smtClean="0">
                    <a:solidFill>
                      <a:srgbClr val="92D050"/>
                    </a:solidFill>
                  </a:rPr>
                  <a:t>Parallelize using a “reduction-like” strategy</a:t>
                </a:r>
              </a:p>
              <a:p>
                <a:pPr marL="0" indent="0">
                  <a:buNone/>
                </a:pPr>
                <a:endParaRPr lang="en-US" sz="1600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0">
                <a:blip r:embed="rId2"/>
                <a:stretch>
                  <a:fillRect l="-1628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0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Prefix Sum sample code (up-sweep)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3, 3, 10, 5, 11, 7, </a:t>
            </a:r>
            <a:r>
              <a:rPr lang="en-US" sz="2400" dirty="0" smtClean="0">
                <a:solidFill>
                  <a:srgbClr val="00B0F0"/>
                </a:solidFill>
              </a:rPr>
              <a:t>36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3, 3, </a:t>
            </a:r>
            <a:r>
              <a:rPr lang="en-US" sz="2400" dirty="0" smtClean="0">
                <a:solidFill>
                  <a:srgbClr val="00B0F0"/>
                </a:solidFill>
              </a:rPr>
              <a:t>10,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5, 11, 7, </a:t>
            </a:r>
            <a:r>
              <a:rPr lang="en-US" sz="2400" dirty="0" smtClean="0">
                <a:solidFill>
                  <a:srgbClr val="00B0F0"/>
                </a:solidFill>
              </a:rPr>
              <a:t>26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</a:t>
            </a:r>
            <a:r>
              <a:rPr lang="en-US" sz="2400" dirty="0" smtClean="0">
                <a:solidFill>
                  <a:srgbClr val="0097CC"/>
                </a:solidFill>
              </a:rPr>
              <a:t>3, </a:t>
            </a:r>
            <a:r>
              <a:rPr lang="en-US" sz="2400" dirty="0" smtClean="0">
                <a:solidFill>
                  <a:srgbClr val="92D050"/>
                </a:solidFill>
              </a:rPr>
              <a:t>3, </a:t>
            </a:r>
            <a:r>
              <a:rPr lang="en-US" sz="2400" dirty="0" smtClean="0">
                <a:solidFill>
                  <a:srgbClr val="00B0F0"/>
                </a:solidFill>
              </a:rPr>
              <a:t>7,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92D050"/>
                </a:solidFill>
              </a:rPr>
              <a:t>5, </a:t>
            </a:r>
            <a:r>
              <a:rPr lang="en-US" sz="2400" dirty="0" smtClean="0">
                <a:solidFill>
                  <a:srgbClr val="00B0F0"/>
                </a:solidFill>
              </a:rPr>
              <a:t>11,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7, </a:t>
            </a:r>
            <a:r>
              <a:rPr lang="en-US" sz="2400" dirty="0" smtClean="0">
                <a:solidFill>
                  <a:srgbClr val="00B0F0"/>
                </a:solidFill>
              </a:rPr>
              <a:t>15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[1,  2,  3, 4,  5,  6,  7,  8]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4419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Original array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410200" y="5543412"/>
            <a:ext cx="3429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We want: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[0, 1, 3, 6, 10, 15, 21, 28]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  <p:pic>
        <p:nvPicPr>
          <p:cNvPr id="11266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9" y="1600200"/>
            <a:ext cx="520874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8839200" y="2057400"/>
            <a:ext cx="0" cy="3048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904" y="5068669"/>
            <a:ext cx="5103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92D050"/>
                </a:solidFill>
              </a:rPr>
              <a:t>for d = 0 to (log</a:t>
            </a:r>
            <a:r>
              <a:rPr lang="en-US" sz="2200" baseline="-25000" dirty="0" smtClean="0">
                <a:solidFill>
                  <a:srgbClr val="92D050"/>
                </a:solidFill>
              </a:rPr>
              <a:t>2</a:t>
            </a:r>
            <a:r>
              <a:rPr lang="en-US" sz="2200" dirty="0" smtClean="0">
                <a:solidFill>
                  <a:srgbClr val="92D050"/>
                </a:solidFill>
              </a:rPr>
              <a:t>n) -1 do</a:t>
            </a:r>
            <a:br>
              <a:rPr lang="en-US" sz="2200" dirty="0" smtClean="0">
                <a:solidFill>
                  <a:srgbClr val="92D050"/>
                </a:solidFill>
              </a:rPr>
            </a:br>
            <a:r>
              <a:rPr lang="en-US" sz="2200" dirty="0" smtClean="0">
                <a:solidFill>
                  <a:srgbClr val="92D050"/>
                </a:solidFill>
              </a:rPr>
              <a:t>    for all k = 0 to n-1 by 2</a:t>
            </a:r>
            <a:r>
              <a:rPr lang="en-US" sz="2200" baseline="30000" dirty="0" smtClean="0">
                <a:solidFill>
                  <a:srgbClr val="92D050"/>
                </a:solidFill>
              </a:rPr>
              <a:t>d+1</a:t>
            </a:r>
            <a:r>
              <a:rPr lang="en-US" sz="2200" dirty="0" smtClean="0">
                <a:solidFill>
                  <a:srgbClr val="92D050"/>
                </a:solidFill>
              </a:rPr>
              <a:t> in parallel do</a:t>
            </a:r>
            <a:br>
              <a:rPr lang="en-US" sz="2200" dirty="0" smtClean="0">
                <a:solidFill>
                  <a:srgbClr val="92D050"/>
                </a:solidFill>
              </a:rPr>
            </a:br>
            <a:r>
              <a:rPr lang="en-US" sz="2200" dirty="0" smtClean="0">
                <a:solidFill>
                  <a:srgbClr val="92D050"/>
                </a:solidFill>
              </a:rPr>
              <a:t>        x[k + 2</a:t>
            </a:r>
            <a:r>
              <a:rPr lang="en-US" sz="2200" baseline="30000" dirty="0" smtClean="0">
                <a:solidFill>
                  <a:srgbClr val="92D050"/>
                </a:solidFill>
              </a:rPr>
              <a:t>d+1</a:t>
            </a:r>
            <a:r>
              <a:rPr lang="en-US" sz="2200" dirty="0" smtClean="0">
                <a:solidFill>
                  <a:srgbClr val="92D050"/>
                </a:solidFill>
              </a:rPr>
              <a:t> – 1] = x[k + 2</a:t>
            </a:r>
            <a:r>
              <a:rPr lang="en-US" sz="2200" baseline="30000" dirty="0" smtClean="0">
                <a:solidFill>
                  <a:srgbClr val="92D050"/>
                </a:solidFill>
              </a:rPr>
              <a:t>d</a:t>
            </a:r>
            <a:r>
              <a:rPr lang="en-US" sz="2200" dirty="0" smtClean="0">
                <a:solidFill>
                  <a:srgbClr val="92D050"/>
                </a:solidFill>
              </a:rPr>
              <a:t> -1] + x[k + 2</a:t>
            </a:r>
            <a:r>
              <a:rPr lang="en-US" sz="2200" baseline="30000" dirty="0" smtClean="0">
                <a:solidFill>
                  <a:srgbClr val="92D050"/>
                </a:solidFill>
              </a:rPr>
              <a:t>d</a:t>
            </a:r>
            <a:r>
              <a:rPr lang="en-US" sz="2200" dirty="0" smtClean="0">
                <a:solidFill>
                  <a:srgbClr val="92D050"/>
                </a:solidFill>
              </a:rPr>
              <a:t>] </a:t>
            </a:r>
            <a:endParaRPr lang="en-US" sz="22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72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 = 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30538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 = 1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15556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 = 2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26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Prefix Sum sample code </a:t>
            </a:r>
            <a:r>
              <a:rPr lang="en-US" dirty="0" smtClean="0">
                <a:solidFill>
                  <a:srgbClr val="92D050"/>
                </a:solidFill>
              </a:rPr>
              <a:t>(down-sweep</a:t>
            </a:r>
            <a:r>
              <a:rPr lang="en-US" dirty="0"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5486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3, 3, 10, 5, 11, 7, 36]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3, 3, 10, 5, 11, 7,   </a:t>
            </a:r>
            <a:r>
              <a:rPr lang="en-US" sz="2400" dirty="0" smtClean="0">
                <a:solidFill>
                  <a:srgbClr val="00B0F0"/>
                </a:solidFill>
              </a:rPr>
              <a:t>0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 3, 3, </a:t>
            </a:r>
            <a:r>
              <a:rPr lang="en-US" sz="2400" dirty="0" smtClean="0">
                <a:solidFill>
                  <a:srgbClr val="00B0F0"/>
                </a:solidFill>
              </a:rPr>
              <a:t>0,   </a:t>
            </a:r>
            <a:r>
              <a:rPr lang="en-US" sz="2400" dirty="0" smtClean="0">
                <a:solidFill>
                  <a:srgbClr val="92D050"/>
                </a:solidFill>
              </a:rPr>
              <a:t>5, 11, 7, </a:t>
            </a:r>
            <a:r>
              <a:rPr lang="en-US" sz="2400" dirty="0" smtClean="0">
                <a:solidFill>
                  <a:srgbClr val="00B0F0"/>
                </a:solidFill>
              </a:rPr>
              <a:t>10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[1,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0, </a:t>
            </a:r>
            <a:r>
              <a:rPr lang="en-US" sz="2400" dirty="0" smtClean="0">
                <a:solidFill>
                  <a:srgbClr val="92D050"/>
                </a:solidFill>
              </a:rPr>
              <a:t>3,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3,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92D050"/>
                </a:solidFill>
              </a:rPr>
              <a:t>5, </a:t>
            </a:r>
            <a:r>
              <a:rPr lang="en-US" sz="2400" dirty="0" smtClean="0">
                <a:solidFill>
                  <a:srgbClr val="00B0F0"/>
                </a:solidFill>
              </a:rPr>
              <a:t>10,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7,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21</a:t>
            </a:r>
            <a:r>
              <a:rPr lang="en-US" sz="2400" dirty="0" smtClean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[0, 1, 3, 6, 10, 15, 21, 28]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334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Final result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410200" y="1512888"/>
            <a:ext cx="46482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Original:  [1, 2, 3, 4, 5, 6, 7, 8]</a:t>
            </a:r>
          </a:p>
        </p:txBody>
      </p:sp>
      <p:pic>
        <p:nvPicPr>
          <p:cNvPr id="12290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0" y="1108075"/>
            <a:ext cx="449381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92D050"/>
                </a:solidFill>
              </a:rPr>
              <a:t>(University </a:t>
            </a:r>
            <a:r>
              <a:rPr lang="en-US" sz="900" dirty="0">
                <a:solidFill>
                  <a:srgbClr val="92D050"/>
                </a:solidFill>
              </a:rPr>
              <a:t>of Michigan EECS, http://www.eecs.umich.edu/courses/eecs570/hw/parprefix.pdf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15400" y="2209800"/>
            <a:ext cx="0" cy="37338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556" y="4539387"/>
            <a:ext cx="4850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x[n-1] = 0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for d = log</a:t>
            </a:r>
            <a:r>
              <a:rPr lang="en-US" baseline="-25000" dirty="0" smtClean="0">
                <a:solidFill>
                  <a:srgbClr val="92D050"/>
                </a:solidFill>
              </a:rPr>
              <a:t>2</a:t>
            </a:r>
            <a:r>
              <a:rPr lang="en-US" dirty="0" smtClean="0">
                <a:solidFill>
                  <a:srgbClr val="92D050"/>
                </a:solidFill>
              </a:rPr>
              <a:t>(n) – 1 down to 0 do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    for all k = 0 to n-1 by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+1 in parallel do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        t = x[k + 2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 – 1] 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        x[k + 2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 – 1] = x[k + 2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]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        x[k + 2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] = t + x[k + 2</a:t>
            </a:r>
            <a:r>
              <a:rPr lang="en-US" baseline="30000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92D050"/>
                </a:solidFill>
              </a:rPr>
              <a:t>]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1: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– 1] 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2: </a:t>
            </a:r>
            <a:r>
              <a:rPr kumimoji="0" lang="en-US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= log</a:t>
            </a:r>
            <a:r>
              <a:rPr kumimoji="0" lang="en-US" altLang="en-US" sz="6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– 1 down to 0 </a:t>
            </a:r>
            <a:r>
              <a:rPr kumimoji="0" lang="en-US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3:       </a:t>
            </a:r>
            <a:r>
              <a:rPr kumimoji="0" lang="en-US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for all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= 0 to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– 1 by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+1 in parallel </a:t>
            </a:r>
            <a:r>
              <a:rPr kumimoji="0" lang="en-US" alt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do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4:           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=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– 1]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5:           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– 1] =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+1 – 1]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6:           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+1 – 1] =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x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</a:t>
            </a: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+  2</a:t>
            </a:r>
            <a:r>
              <a:rPr kumimoji="0" lang="en-US" altLang="en-US" sz="6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800" b="0" i="1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+1 – 1]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U219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-501650"/>
            <a:ext cx="2190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24099"/>
            <a:ext cx="5410200" cy="340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 (Up-Sweep)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5354545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773" y="511558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Original array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9624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8006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8232" y="152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__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syncthreads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before proceeding!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92D050"/>
                </a:solidFill>
              </a:rPr>
              <a:t>(University </a:t>
            </a:r>
            <a:r>
              <a:rPr lang="en-US" sz="900" dirty="0">
                <a:solidFill>
                  <a:srgbClr val="92D050"/>
                </a:solidFill>
              </a:rPr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13884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59" y="2133600"/>
            <a:ext cx="52087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 (Down-Sweep)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5993434"/>
            <a:ext cx="381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754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Final result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8956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7338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5720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1334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__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syncthreads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before proceeding!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92D050"/>
                </a:solidFill>
              </a:rPr>
              <a:t>(University </a:t>
            </a:r>
            <a:r>
              <a:rPr lang="en-US" sz="900" dirty="0">
                <a:solidFill>
                  <a:srgbClr val="92D050"/>
                </a:solidFill>
              </a:rPr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40209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Bank conflicts galore!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2-way, 4-way, …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17" y="144745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Bank conflicts!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2-way, 4-way, …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Pad addresses!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243" name="Picture 3" descr="C:\Users\Kevin\Desktop\padding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15734"/>
            <a:ext cx="592043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817" y="6488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92D050"/>
                </a:solidFill>
              </a:rPr>
              <a:t>(University </a:t>
            </a:r>
            <a:r>
              <a:rPr lang="en-US" sz="900" dirty="0">
                <a:solidFill>
                  <a:srgbClr val="92D050"/>
                </a:solidFill>
              </a:rPr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7247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This Lecture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GPU-</a:t>
            </a:r>
            <a:r>
              <a:rPr lang="en-US" dirty="0" err="1" smtClean="0">
                <a:solidFill>
                  <a:srgbClr val="92D050"/>
                </a:solidFill>
              </a:rPr>
              <a:t>accelerable</a:t>
            </a:r>
            <a:r>
              <a:rPr lang="en-US" dirty="0" smtClean="0">
                <a:solidFill>
                  <a:srgbClr val="92D050"/>
                </a:solidFill>
              </a:rPr>
              <a:t> algorithms:</a:t>
            </a:r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sz="3000" b="1" dirty="0" smtClean="0">
                <a:solidFill>
                  <a:srgbClr val="92D050"/>
                </a:solidFill>
              </a:rPr>
              <a:t>Reduction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Prefix Sum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92D050"/>
                </a:solidFill>
                <a:hlinkClick r:id="rId2"/>
              </a:rPr>
              <a:t>http.developer.nvidia.com/GPUGems3/gpugems3_ch39.html</a:t>
            </a:r>
            <a:r>
              <a:rPr lang="en-US" dirty="0" smtClean="0">
                <a:solidFill>
                  <a:srgbClr val="92D050"/>
                </a:solidFill>
              </a:rPr>
              <a:t> -- See Link for a More In-Depth Explanation of Up-Sweep and </a:t>
            </a:r>
            <a:r>
              <a:rPr lang="en-US" dirty="0" smtClean="0">
                <a:solidFill>
                  <a:srgbClr val="92D050"/>
                </a:solidFill>
              </a:rPr>
              <a:t>Down-Sweep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Outline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Reduction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sz="3200" b="1" dirty="0" smtClean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Stream Compaction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Problem: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Given array A, produce </a:t>
            </a:r>
            <a:r>
              <a:rPr lang="en-US" dirty="0" err="1" smtClean="0">
                <a:solidFill>
                  <a:srgbClr val="92D050"/>
                </a:solidFill>
              </a:rPr>
              <a:t>subarray</a:t>
            </a:r>
            <a:r>
              <a:rPr lang="en-US" dirty="0" smtClean="0">
                <a:solidFill>
                  <a:srgbClr val="92D050"/>
                </a:solidFill>
              </a:rPr>
              <a:t> of A defined by </a:t>
            </a:r>
            <a:r>
              <a:rPr lang="en-US" dirty="0" err="1" smtClean="0">
                <a:solidFill>
                  <a:srgbClr val="92D050"/>
                </a:solidFill>
              </a:rPr>
              <a:t>boolean</a:t>
            </a:r>
            <a:r>
              <a:rPr lang="en-US" dirty="0" smtClean="0">
                <a:solidFill>
                  <a:srgbClr val="92D050"/>
                </a:solidFill>
              </a:rPr>
              <a:t> condition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e.g. given array: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Produce array of numbers &gt; 3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3855"/>
              </p:ext>
            </p:extLst>
          </p:nvPr>
        </p:nvGraphicFramePr>
        <p:xfrm>
          <a:off x="1524000" y="4201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9270"/>
              </p:ext>
            </p:extLst>
          </p:nvPr>
        </p:nvGraphicFramePr>
        <p:xfrm>
          <a:off x="1524000" y="52578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Stream Compaction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3340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Given array A: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GPU kernel 1: Evaluate </a:t>
            </a:r>
            <a:r>
              <a:rPr lang="en-US" dirty="0" err="1" smtClean="0">
                <a:solidFill>
                  <a:srgbClr val="92D050"/>
                </a:solidFill>
              </a:rPr>
              <a:t>boolean</a:t>
            </a:r>
            <a:r>
              <a:rPr lang="en-US" dirty="0" smtClean="0">
                <a:solidFill>
                  <a:srgbClr val="92D050"/>
                </a:solidFill>
              </a:rPr>
              <a:t> condition,</a:t>
            </a: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Array M: 1 if true, 0 if false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GPU kernel 2: Cumulative sum of M (denote S)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GPU kernel 3: At each index,</a:t>
            </a: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 if M[</a:t>
            </a:r>
            <a:r>
              <a:rPr lang="en-US" dirty="0" err="1" smtClean="0">
                <a:solidFill>
                  <a:srgbClr val="92D050"/>
                </a:solidFill>
              </a:rPr>
              <a:t>idx</a:t>
            </a:r>
            <a:r>
              <a:rPr lang="en-US" dirty="0" smtClean="0">
                <a:solidFill>
                  <a:srgbClr val="92D050"/>
                </a:solidFill>
              </a:rPr>
              <a:t>] is 1, store A[</a:t>
            </a:r>
            <a:r>
              <a:rPr lang="en-US" dirty="0" err="1" smtClean="0">
                <a:solidFill>
                  <a:srgbClr val="92D050"/>
                </a:solidFill>
              </a:rPr>
              <a:t>idx</a:t>
            </a:r>
            <a:r>
              <a:rPr lang="en-US" dirty="0" smtClean="0">
                <a:solidFill>
                  <a:srgbClr val="92D050"/>
                </a:solidFill>
              </a:rPr>
              <a:t>] in output at position (S[</a:t>
            </a:r>
            <a:r>
              <a:rPr lang="en-US" dirty="0" err="1" smtClean="0">
                <a:solidFill>
                  <a:srgbClr val="92D050"/>
                </a:solidFill>
              </a:rPr>
              <a:t>idx</a:t>
            </a:r>
            <a:r>
              <a:rPr lang="en-US" dirty="0" smtClean="0">
                <a:solidFill>
                  <a:srgbClr val="92D050"/>
                </a:solidFill>
              </a:rPr>
              <a:t>] - 1)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28200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62970"/>
              </p:ext>
            </p:extLst>
          </p:nvPr>
        </p:nvGraphicFramePr>
        <p:xfrm>
          <a:off x="1524000" y="3820160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83599"/>
              </p:ext>
            </p:extLst>
          </p:nvPr>
        </p:nvGraphicFramePr>
        <p:xfrm>
          <a:off x="1524000" y="4810760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33690"/>
              </p:ext>
            </p:extLst>
          </p:nvPr>
        </p:nvGraphicFramePr>
        <p:xfrm>
          <a:off x="1524000" y="62484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Outline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Reduction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sz="3200" b="1" dirty="0" smtClean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GPU-accelerated quicksort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Quicksort: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Divide-and-conquer algorithm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Partition array along chosen pivot point</a:t>
            </a:r>
          </a:p>
          <a:p>
            <a:pPr marL="0" indent="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</a:rPr>
              <a:t>Pseudocode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anose="020B0609040504020204" pitchFamily="49" charset="0"/>
              </a:rPr>
              <a:t>	quicksort(A</a:t>
            </a: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, lo, hi):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anose="020B0609040504020204" pitchFamily="49" charset="0"/>
              </a:rPr>
              <a:t>	  </a:t>
            </a: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if lo &lt; hi: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anose="020B0609040504020204" pitchFamily="49" charset="0"/>
              </a:rPr>
              <a:t>	    </a:t>
            </a: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p := partition(A, lo, hi)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anose="020B0609040504020204" pitchFamily="49" charset="0"/>
              </a:rPr>
              <a:t>	    </a:t>
            </a: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quicksort(A, lo, p - 1)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anose="020B0609040504020204" pitchFamily="49" charset="0"/>
              </a:rPr>
              <a:t>	    </a:t>
            </a: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quicksort(A, p + 1, hi)</a:t>
            </a:r>
          </a:p>
        </p:txBody>
      </p:sp>
      <p:pic>
        <p:nvPicPr>
          <p:cNvPr id="13314" name="Picture 2" descr="C:\Users\Kevin\Downloads\Partition_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90" y="3271837"/>
            <a:ext cx="2755910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43800" y="262550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Sequential version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GPU-accelerated partition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Given array A: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Choose pivot (e.g. 3)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Stream compact on condition:  ≤ 3</a:t>
            </a:r>
          </a:p>
          <a:p>
            <a:pPr lvl="1"/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Store pivot</a:t>
            </a:r>
          </a:p>
          <a:p>
            <a:pPr lvl="1"/>
            <a:endParaRPr lang="en-US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Stream compact on condition:  &gt; 3   </a:t>
            </a:r>
            <a:r>
              <a:rPr lang="en-US" sz="2000" dirty="0" smtClean="0">
                <a:solidFill>
                  <a:srgbClr val="92D050"/>
                </a:solidFill>
              </a:rPr>
              <a:t>(store with offset)</a:t>
            </a:r>
          </a:p>
          <a:p>
            <a:pPr lvl="1"/>
            <a:endParaRPr lang="en-US" dirty="0" smtClean="0">
              <a:solidFill>
                <a:srgbClr val="92D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81332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14705"/>
              </p:ext>
            </p:extLst>
          </p:nvPr>
        </p:nvGraphicFramePr>
        <p:xfrm>
          <a:off x="1524000" y="38963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8887"/>
              </p:ext>
            </p:extLst>
          </p:nvPr>
        </p:nvGraphicFramePr>
        <p:xfrm>
          <a:off x="1524000" y="48869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72118"/>
              </p:ext>
            </p:extLst>
          </p:nvPr>
        </p:nvGraphicFramePr>
        <p:xfrm>
          <a:off x="1524000" y="59537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GPU acceleration details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Continued partitioning/synchronization on sub-arrays results in sorted array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Final Thoughts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“Less obviously parallelizable” problems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Hardware matters! (synchronization, bank conflicts, …)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Resources: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GPU Gems, Vol. 3, Ch. 39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Highly Recommend Reading</a:t>
            </a:r>
            <a:r>
              <a:rPr lang="en-US" dirty="0" smtClean="0">
                <a:solidFill>
                  <a:srgbClr val="92D050"/>
                </a:solidFill>
                <a:hlinkClick r:id="rId2"/>
              </a:rPr>
              <a:t> This</a:t>
            </a:r>
            <a:r>
              <a:rPr lang="en-US" dirty="0" smtClean="0">
                <a:solidFill>
                  <a:srgbClr val="92D050"/>
                </a:solidFill>
              </a:rPr>
              <a:t> Guide to CUDA Optimization, with a Reduction Example</a:t>
            </a:r>
          </a:p>
        </p:txBody>
      </p:sp>
    </p:spTree>
    <p:extLst>
      <p:ext uri="{BB962C8B-B14F-4D97-AF65-F5344CB8AC3E}">
        <p14:creationId xmlns:p14="http://schemas.microsoft.com/office/powerpoint/2010/main" val="3335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 Elementwise Addition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834" y="2361853"/>
            <a:ext cx="4552122" cy="4525963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CPU </a:t>
            </a:r>
            <a:r>
              <a:rPr lang="en-US" dirty="0">
                <a:solidFill>
                  <a:srgbClr val="92D050"/>
                </a:solidFill>
              </a:rPr>
              <a:t>code: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float *C =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malloc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(N *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sizeof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(float));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for (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= 0;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&lt; N;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++)</a:t>
            </a:r>
          </a:p>
          <a:p>
            <a:pPr marL="914400" lvl="2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C[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= A[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+ B[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];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4646612" y="2203518"/>
            <a:ext cx="4040188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 smtClean="0">
              <a:solidFill>
                <a:srgbClr val="92D050"/>
              </a:solidFill>
              <a:latin typeface="Lucida Console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91208" y="4038600"/>
            <a:ext cx="7795592" cy="4708525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</a:t>
            </a:r>
            <a:r>
              <a:rPr lang="en-US" dirty="0" smtClean="0">
                <a:solidFill>
                  <a:srgbClr val="92D050"/>
                </a:solidFill>
              </a:rPr>
              <a:t>PU </a:t>
            </a:r>
            <a:r>
              <a:rPr lang="en-US" dirty="0">
                <a:solidFill>
                  <a:srgbClr val="92D050"/>
                </a:solidFill>
              </a:rPr>
              <a:t>code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  <a:endParaRPr lang="en-US" dirty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// assign device and host memory pointers, and allocate memory in host</a:t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/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=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threadIdx.x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+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blockIdx.x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*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blockDim.x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while (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&lt; N) {</a:t>
            </a:r>
          </a:p>
          <a:p>
            <a:pPr marL="457200" lvl="1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	C[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] = A[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] + B[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];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	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+=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blockDim.x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*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gridDim.x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;</a:t>
            </a: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}</a:t>
            </a:r>
          </a:p>
          <a:p>
            <a:pPr marL="457200" lvl="1" indent="0"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2382" y="159735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Problem: </a:t>
            </a:r>
            <a:r>
              <a:rPr lang="en-US" sz="3200" dirty="0" smtClean="0">
                <a:solidFill>
                  <a:srgbClr val="92D050"/>
                </a:solidFill>
              </a:rPr>
              <a:t>C[</a:t>
            </a:r>
            <a:r>
              <a:rPr lang="en-US" sz="3200" dirty="0" err="1" smtClean="0">
                <a:solidFill>
                  <a:srgbClr val="92D050"/>
                </a:solidFill>
              </a:rPr>
              <a:t>i</a:t>
            </a:r>
            <a:r>
              <a:rPr lang="en-US" sz="3200" dirty="0" smtClean="0">
                <a:solidFill>
                  <a:srgbClr val="92D050"/>
                </a:solidFill>
              </a:rPr>
              <a:t>] = A[</a:t>
            </a:r>
            <a:r>
              <a:rPr lang="en-US" sz="3200" dirty="0" err="1" smtClean="0">
                <a:solidFill>
                  <a:srgbClr val="92D050"/>
                </a:solidFill>
              </a:rPr>
              <a:t>i</a:t>
            </a:r>
            <a:r>
              <a:rPr lang="en-US" sz="3200" dirty="0" smtClean="0">
                <a:solidFill>
                  <a:srgbClr val="92D050"/>
                </a:solidFill>
              </a:rPr>
              <a:t>] + B[</a:t>
            </a:r>
            <a:r>
              <a:rPr lang="en-US" sz="3200" dirty="0" err="1" smtClean="0">
                <a:solidFill>
                  <a:srgbClr val="92D050"/>
                </a:solidFill>
              </a:rPr>
              <a:t>i</a:t>
            </a:r>
            <a:r>
              <a:rPr lang="en-US" sz="3200" dirty="0" smtClean="0">
                <a:solidFill>
                  <a:srgbClr val="92D050"/>
                </a:solidFill>
              </a:rPr>
              <a:t>]</a:t>
            </a:r>
            <a:endParaRPr 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Reduction Example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33400" y="3581400"/>
            <a:ext cx="8458200" cy="445452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92D050"/>
                </a:solidFill>
                <a:latin typeface="Lucida Console" pitchFamily="49" charset="0"/>
              </a:rPr>
              <a:t>GPU Pseudocode:</a:t>
            </a:r>
            <a:r>
              <a:rPr lang="en-US" sz="3000" dirty="0">
                <a:solidFill>
                  <a:srgbClr val="92D050"/>
                </a:solidFill>
                <a:latin typeface="Lucida Console" pitchFamily="49" charset="0"/>
              </a:rPr>
              <a:t/>
            </a:r>
            <a:br>
              <a:rPr lang="en-US" sz="30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 // assign, allocate, initialize device and host memory 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pointers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/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 // create threads and assign indices for each thread</a:t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 // assign each thread a specific region to get a sum over</a:t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 // wait for all threads to finish running ( __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syncthreads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; )</a:t>
            </a:r>
            <a:b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 // combine all thread sums for final solution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533400" y="1908313"/>
            <a:ext cx="7620000" cy="167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92D050"/>
                </a:solidFill>
              </a:rPr>
              <a:t>CPU code: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float sum = 0.0;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for (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= 0;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 &lt; N; 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++)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sum += A[</a:t>
            </a:r>
            <a:r>
              <a:rPr lang="en-US" sz="1500" dirty="0" err="1" smtClean="0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 smtClean="0">
                <a:solidFill>
                  <a:srgbClr val="92D050"/>
                </a:solidFill>
                <a:latin typeface="Lucida Console" pitchFamily="49" charset="0"/>
              </a:rPr>
              <a:t>];</a:t>
            </a:r>
            <a:endParaRPr lang="en-US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18730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Problem: </a:t>
            </a:r>
            <a:r>
              <a:rPr lang="en-US" sz="3200" dirty="0" smtClean="0">
                <a:solidFill>
                  <a:srgbClr val="92D050"/>
                </a:solidFill>
              </a:rPr>
              <a:t>SUM(A[])</a:t>
            </a:r>
            <a:endParaRPr lang="en-US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Naïve 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533400" y="1908313"/>
            <a:ext cx="7620000" cy="418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92D050"/>
                </a:solidFill>
              </a:rPr>
              <a:t>Serial Recombination causes speed reduction with GPUs, especially with higher number of threads</a:t>
            </a:r>
          </a:p>
          <a:p>
            <a:r>
              <a:rPr lang="en-US" sz="3200" dirty="0" smtClean="0">
                <a:solidFill>
                  <a:srgbClr val="92D050"/>
                </a:solidFill>
              </a:rPr>
              <a:t>GPU must use atomic functions for </a:t>
            </a:r>
            <a:r>
              <a:rPr lang="en-US" sz="3200" dirty="0" err="1" smtClean="0">
                <a:solidFill>
                  <a:srgbClr val="92D050"/>
                </a:solidFill>
              </a:rPr>
              <a:t>mutex</a:t>
            </a:r>
            <a:endParaRPr lang="en-US" sz="3200" dirty="0" smtClean="0">
              <a:solidFill>
                <a:srgbClr val="92D050"/>
              </a:solidFill>
            </a:endParaRPr>
          </a:p>
          <a:p>
            <a:pPr lvl="1"/>
            <a:r>
              <a:rPr lang="en-US" sz="2800" dirty="0" err="1" smtClean="0">
                <a:solidFill>
                  <a:srgbClr val="92D050"/>
                </a:solidFill>
              </a:rPr>
              <a:t>atomicCAS</a:t>
            </a:r>
            <a:endParaRPr lang="en-US" sz="2800" dirty="0" smtClean="0">
              <a:solidFill>
                <a:srgbClr val="92D050"/>
              </a:solidFill>
            </a:endParaRPr>
          </a:p>
          <a:p>
            <a:pPr lvl="1"/>
            <a:r>
              <a:rPr lang="en-US" sz="2800" dirty="0" err="1" smtClean="0">
                <a:solidFill>
                  <a:srgbClr val="92D050"/>
                </a:solidFill>
              </a:rPr>
              <a:t>atomicAdd</a:t>
            </a:r>
            <a:endParaRPr lang="en-US" sz="2800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18730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Problem: </a:t>
            </a:r>
            <a:r>
              <a:rPr lang="en-US" sz="3200" dirty="0" smtClean="0">
                <a:solidFill>
                  <a:srgbClr val="92D050"/>
                </a:solidFill>
              </a:rPr>
              <a:t>Sum of Array</a:t>
            </a:r>
            <a:endParaRPr lang="en-US" sz="3200" b="1" dirty="0">
              <a:solidFill>
                <a:srgbClr val="92D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002155"/>
            <a:ext cx="5647294" cy="258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Naive 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Suppose we wished to accumulate our results…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812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Naive 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Suppose we wished to accumulate our results…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050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905000" y="5943599"/>
            <a:ext cx="2133600" cy="46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606843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Thread-unsafe!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Naive (but correct) Reduction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Kevin\Desktop\code_sample_1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70017"/>
            <a:ext cx="4841790" cy="37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1981200" y="5029200"/>
            <a:ext cx="2743200" cy="46886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13405</TotalTime>
  <Words>957</Words>
  <Application>Microsoft Office PowerPoint</Application>
  <PresentationFormat>On-screen Show (4:3)</PresentationFormat>
  <Paragraphs>301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Lucida Console</vt:lpstr>
      <vt:lpstr>Verdana</vt:lpstr>
      <vt:lpstr>Office Theme</vt:lpstr>
      <vt:lpstr>CS 179: GPU  Programming</vt:lpstr>
      <vt:lpstr>Week 3</vt:lpstr>
      <vt:lpstr>This Lecture</vt:lpstr>
      <vt:lpstr> Elementwise Addition</vt:lpstr>
      <vt:lpstr>Reduction Example</vt:lpstr>
      <vt:lpstr>Naïve Reduction</vt:lpstr>
      <vt:lpstr>Naive Reduction</vt:lpstr>
      <vt:lpstr>Naive Reduction</vt:lpstr>
      <vt:lpstr>Naive (but correct) Reduction</vt:lpstr>
      <vt:lpstr>Shared memory accumulation</vt:lpstr>
      <vt:lpstr>Shared memory accumulation (2)</vt:lpstr>
      <vt:lpstr>“Binary tree” reduction</vt:lpstr>
      <vt:lpstr>“Binary tree” reduction</vt:lpstr>
      <vt:lpstr>“Binary tree” reduction</vt:lpstr>
      <vt:lpstr>Non-divergent reduction</vt:lpstr>
      <vt:lpstr>Non-divergent reduction</vt:lpstr>
      <vt:lpstr>Sequential addressing</vt:lpstr>
      <vt:lpstr>Reduction</vt:lpstr>
      <vt:lpstr>Outline</vt:lpstr>
      <vt:lpstr>Prefix Sum</vt:lpstr>
      <vt:lpstr>Prefix Sum</vt:lpstr>
      <vt:lpstr>Prefix Sum</vt:lpstr>
      <vt:lpstr>Prefix Sum</vt:lpstr>
      <vt:lpstr>Prefix Sum sample code (up-sweep)</vt:lpstr>
      <vt:lpstr>Prefix Sum sample code (down-sweep)</vt:lpstr>
      <vt:lpstr>Prefix Sum (Up-Sweep)</vt:lpstr>
      <vt:lpstr>Prefix Sum (Down-Sweep)</vt:lpstr>
      <vt:lpstr>Prefix sum</vt:lpstr>
      <vt:lpstr>Prefix sum</vt:lpstr>
      <vt:lpstr>Prefix Sum</vt:lpstr>
      <vt:lpstr>Outline</vt:lpstr>
      <vt:lpstr>Stream Compaction</vt:lpstr>
      <vt:lpstr>Stream Compaction</vt:lpstr>
      <vt:lpstr>Outline</vt:lpstr>
      <vt:lpstr>GPU-accelerated quicksort</vt:lpstr>
      <vt:lpstr>GPU-accelerated partition</vt:lpstr>
      <vt:lpstr>GPU acceleration details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Parker Won</cp:lastModifiedBy>
  <cp:revision>996</cp:revision>
  <cp:lastPrinted>2015-04-13T19:44:39Z</cp:lastPrinted>
  <dcterms:created xsi:type="dcterms:W3CDTF">2015-03-24T02:17:19Z</dcterms:created>
  <dcterms:modified xsi:type="dcterms:W3CDTF">2017-04-17T21:39:51Z</dcterms:modified>
</cp:coreProperties>
</file>