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9635154-5E17-43B7-B3DC-43651F1E5F48}">
  <a:tblStyle styleId="{19635154-5E17-43B7-B3DC-43651F1E5F48}" styleName="Table_0"/>
  <a:tblStyle styleId="{1F60FD83-3F54-4129-82B4-2929DEED51E5}" styleName="Table_1"/>
  <a:tblStyle styleId="{AB4066AD-A9DD-4BC2-9289-28921A42222D}" styleName="Table_2"/>
  <a:tblStyle styleId="{BC39EB65-3B02-4D64-AF9C-7DAA69BE1266}" styleName="Table_3">
    <a:wholeTbl>
      <a:tcStyle>
        <a:tcBdr>
          <a:lef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EE472DBF-A2D3-4E4F-88BB-30A371DA8C06}" styleName="Table_4">
    <a:wholeTbl>
      <a:tcStyle>
        <a:tcBdr>
          <a:lef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Second argument to cudaDeviceEnablePeerAccess is a flag that must be 0 as of right now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Could imagine pipeline parallelism between GPUs where you want to use peer access for streaming purposes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Speaking of distributed systems/cluster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been parallelizing solely within the GPU, but there are also other higher-level types of parallelism to consider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This is what we’ve been doing with CUDA. SIMD model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All threads do the same computation. Computations are independent.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Threads compute different independent tasks.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Not normally what we do on GPU, but something we could do if we’re careful to avoid thread divergence.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Quite different from previous forms of parallelism.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One computation, but we break it up into multiple parts. Each thread handles one part of computation.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Useful to parallelize things that don’t seem easily parallelizable (but does require multiple stages of computation).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Requires low-overhead queues (producer-consumer problem from CS 24).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This is what we’ve been talking about with CUDA streams and asynchronous functions.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Note we have a separate piece of hardware for each stage of the pipeline.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Could run multiple kernels concurrently, but no real advantage because they are still sharing hardware.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435150" y="1867775"/>
            <a:ext cx="82332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CS 179 Lecture 14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Pipeline parallelism and </a:t>
            </a:r>
            <a:r>
              <a:rPr lang="en-US" dirty="0" smtClean="0"/>
              <a:t>Multi–GPU Programming</a:t>
            </a:r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Pipeline analysis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Stage throughput = 1 / (stage latency)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Pipeline throughput = minimum of stage throughputs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Pipeline latency = sum of stage latencies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All of this assumes a stage can handle one packet of data at a time.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Pipeline throughput 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= minimum of stage throughputs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= minimum of (1 / stage latency)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= 1 / (maximum stage latency)</a:t>
            </a:r>
          </a:p>
          <a:p>
            <a:pPr indent="457200" rtl="0">
              <a:spcBef>
                <a:spcPts val="0"/>
              </a:spcBef>
              <a:buNone/>
            </a:pPr>
            <a:endParaRPr sz="2400"/>
          </a:p>
          <a:p>
            <a:pPr marL="0" indent="0" rtl="0">
              <a:spcBef>
                <a:spcPts val="0"/>
              </a:spcBef>
              <a:buNone/>
            </a:pPr>
            <a:r>
              <a:rPr lang="en" sz="2400"/>
              <a:t>Equal because we assume each stage can only handle one packet of data at a time…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                             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11</a:t>
            </a:fld>
            <a:endParaRPr lang="en"/>
          </a:p>
        </p:txBody>
      </p:sp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Pipeline throughput analysis</a:t>
            </a:r>
          </a:p>
        </p:txBody>
      </p:sp>
      <p:cxnSp>
        <p:nvCxnSpPr>
          <p:cNvPr id="138" name="Shape 138"/>
          <p:cNvCxnSpPr/>
          <p:nvPr/>
        </p:nvCxnSpPr>
        <p:spPr>
          <a:xfrm rot="10800000" flipH="1">
            <a:off x="695600" y="2537474"/>
            <a:ext cx="333000" cy="969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Multiple GPUs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12</a:t>
            </a:fld>
            <a:endParaRPr lang="en"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431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Can put multiple GPUs in a single computer.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CUDA provides interfaces to dispatch work to more than 1 GPU.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haru has 3x GTX 570</a:t>
            </a:r>
          </a:p>
        </p:txBody>
      </p:sp>
      <p:pic>
        <p:nvPicPr>
          <p:cNvPr id="161" name="Shape 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0550" y="1200150"/>
            <a:ext cx="4286250" cy="355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Simple interface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cudaGetDeviceCount</a:t>
            </a:r>
            <a:r>
              <a:rPr lang="en" sz="2400" dirty="0"/>
              <a:t> - 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 dirty="0"/>
              <a:t>how many CUDA capable GPUs?</a:t>
            </a:r>
          </a:p>
          <a:p>
            <a:pPr marL="0" indent="0" rtl="0">
              <a:spcBef>
                <a:spcPts val="0"/>
              </a:spcBef>
              <a:buNone/>
            </a:pPr>
            <a:endParaRPr sz="2400" dirty="0"/>
          </a:p>
          <a:p>
            <a:pPr rtl="0">
              <a:spcBef>
                <a:spcPts val="0"/>
              </a:spcBef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cudaSetDevice(int i)</a:t>
            </a:r>
            <a:r>
              <a:rPr lang="en" sz="2400" dirty="0"/>
              <a:t> - 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 dirty="0"/>
              <a:t>execute future commands on GPU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 smtClean="0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2400" smtClean="0">
                <a:latin typeface="Consolas"/>
                <a:ea typeface="Consolas"/>
                <a:cs typeface="Consolas"/>
                <a:sym typeface="Consolas"/>
              </a:rPr>
              <a:t>. </a:t>
            </a:r>
          </a:p>
          <a:p>
            <a:pPr indent="457200" rtl="0">
              <a:spcBef>
                <a:spcPts val="0"/>
              </a:spcBef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" sz="2400" dirty="0"/>
              <a:t>NVIDIA refers to multiple GPUs as “peers”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13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movement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Thanks to unified virtual addressing, you can just use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cudaMemcpy </a:t>
            </a:r>
            <a:r>
              <a:rPr lang="en" sz="2400"/>
              <a:t>with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cudaMemcpyDefault</a:t>
            </a:r>
            <a:r>
              <a:rPr lang="en" sz="2400"/>
              <a:t> to move data between GPUs.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Actually possible to DMA to one GPU from another and skip the host entirely.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Memcpy breaks concurrency on both GPUs.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14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access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Depending on hardware and motherboard layout, peers can have ability to directly access each other’s memory over PCI-E.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cudaDeviceCanAccessPeer</a:t>
            </a:r>
            <a:r>
              <a:rPr lang="en" sz="2400"/>
              <a:t> tells if access is possible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cudaDeviceEnablePeerAccess </a:t>
            </a:r>
            <a:r>
              <a:rPr lang="en" sz="2400"/>
              <a:t>enables peer access.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15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Peer access example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651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/>
              <a:t>Peer access is asymmetric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16</a:t>
            </a:fld>
            <a:endParaRPr lang="en"/>
          </a:p>
        </p:txBody>
      </p:sp>
      <p:sp>
        <p:nvSpPr>
          <p:cNvPr id="190" name="Shape 190"/>
          <p:cNvSpPr txBox="1"/>
          <p:nvPr/>
        </p:nvSpPr>
        <p:spPr>
          <a:xfrm>
            <a:off x="529050" y="1851650"/>
            <a:ext cx="8111999" cy="289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// allow device 0 to access device 1 memory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cudaSetDevice(0);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cudaDeviceEnablePeerAccess(1, 0);</a:t>
            </a:r>
          </a:p>
          <a:p>
            <a:pPr rtl="0">
              <a:spcBef>
                <a:spcPts val="0"/>
              </a:spcBef>
              <a:buNone/>
            </a:pP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// allow device 1 to access device 0 memory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cudaSetDevice(1);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cudaDeviceEnablePeerAccess(0, 0);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Peer access use cases &amp; alternative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Peer access use cases are similar to using pinned host memory (both involve all accesses going over PCI-E).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Simpler alternative: use managed memory! Also accessible on host,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cudaMallocManaged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17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GPU/GPU synchronization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Problem: 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synchronize 2 GPUs without synchronizing full system (all GPUs + CPU)</a:t>
            </a:r>
          </a:p>
          <a:p>
            <a:pPr indent="457200" rtl="0">
              <a:spcBef>
                <a:spcPts val="0"/>
              </a:spcBef>
              <a:buNone/>
            </a:pPr>
            <a:endParaRPr sz="2400"/>
          </a:p>
          <a:p>
            <a:pPr marL="0" indent="0" rtl="0">
              <a:spcBef>
                <a:spcPts val="0"/>
              </a:spcBef>
              <a:buNone/>
            </a:pPr>
            <a:r>
              <a:rPr lang="en" sz="2400"/>
              <a:t>Solution: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sz="2400"/>
              <a:t>	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cudaStreamWaitEvent</a:t>
            </a:r>
            <a:r>
              <a:rPr lang="en" sz="2400"/>
              <a:t>. Record an event one 1 GPU and have the other GPUs stream synchronize with it (but not with CPU).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18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Driving multiple GPUs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2 common options: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single threaded process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one thread per GPU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19</a:t>
            </a:fld>
            <a:endParaRPr lang="en"/>
          </a:p>
        </p:txBody>
      </p:sp>
      <p:pic>
        <p:nvPicPr>
          <p:cNvPr id="212" name="Shape 2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1150" y="2385575"/>
            <a:ext cx="3805650" cy="254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Last time</a:t>
            </a:r>
          </a:p>
        </p:txBody>
      </p:sp>
      <p:graphicFrame>
        <p:nvGraphicFramePr>
          <p:cNvPr id="48" name="Shape 48"/>
          <p:cNvGraphicFramePr/>
          <p:nvPr/>
        </p:nvGraphicFramePr>
        <p:xfrm>
          <a:off x="5695625" y="1718525"/>
          <a:ext cx="1979250" cy="2987040"/>
        </p:xfrm>
        <a:graphic>
          <a:graphicData uri="http://schemas.openxmlformats.org/drawingml/2006/table">
            <a:tbl>
              <a:tblPr>
                <a:noFill/>
                <a:tableStyleId>{19635154-5E17-43B7-B3DC-43651F1E5F48}</a:tableStyleId>
              </a:tblPr>
              <a:tblGrid>
                <a:gridCol w="67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850"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0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50"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1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0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50"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2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1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DH 0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50"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3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2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DH 1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50"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4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3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DH 2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50"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5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4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DH 3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50"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6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5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DH 4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50"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7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6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DH 5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9" name="Shape 49"/>
          <p:cNvGraphicFramePr/>
          <p:nvPr/>
        </p:nvGraphicFramePr>
        <p:xfrm>
          <a:off x="987250" y="1718525"/>
          <a:ext cx="1979175" cy="2987040"/>
        </p:xfrm>
        <a:graphic>
          <a:graphicData uri="http://schemas.openxmlformats.org/drawingml/2006/table">
            <a:tbl>
              <a:tblPr>
                <a:noFill/>
                <a:tableStyleId>{1F60FD83-3F54-4129-82B4-2929DEED51E5}</a:tableStyleId>
              </a:tblPr>
              <a:tblGrid>
                <a:gridCol w="65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9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0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0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DH 0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1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1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DH 1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HD 2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kernel 2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0" name="Shape 50"/>
          <p:cNvSpPr/>
          <p:nvPr/>
        </p:nvSpPr>
        <p:spPr>
          <a:xfrm>
            <a:off x="3124400" y="2724050"/>
            <a:ext cx="2462999" cy="818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/>
          <p:nvPr/>
        </p:nvSpPr>
        <p:spPr>
          <a:xfrm>
            <a:off x="3794600" y="2932925"/>
            <a:ext cx="1122599" cy="26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streams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many threads?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b="1"/>
              <a:t>Single thread / process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Pros: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simple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Cons: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constantly have to call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cudaSetDevice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20</a:t>
            </a:fld>
            <a:endParaRPr lang="en"/>
          </a:p>
        </p:txBody>
      </p:sp>
      <p:sp>
        <p:nvSpPr>
          <p:cNvPr id="220" name="Shape 2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b="1">
                <a:solidFill>
                  <a:srgbClr val="000000"/>
                </a:solidFill>
              </a:rPr>
              <a:t>One thread / GPU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Pros: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call </a:t>
            </a:r>
            <a:r>
              <a:rPr lang="en" sz="24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cudaSetDevice </a:t>
            </a:r>
            <a:r>
              <a:rPr lang="en" sz="2400">
                <a:solidFill>
                  <a:srgbClr val="000000"/>
                </a:solidFill>
              </a:rPr>
              <a:t>once per thread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plays nice with MPI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can use multiple CPU cores for computation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Cons:</a:t>
            </a:r>
          </a:p>
          <a:p>
            <a:pPr marL="457200" lvl="0" indent="-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complex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cuBLAS-XT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200" dirty="0"/>
              <a:t>NVIDIA’s </a:t>
            </a:r>
            <a:r>
              <a:rPr lang="en" sz="2200" dirty="0" smtClean="0"/>
              <a:t>cuBLAS-XT(Basic Linear Algebra Subprograms) </a:t>
            </a:r>
            <a:r>
              <a:rPr lang="en" sz="2200" dirty="0"/>
              <a:t>library takes advantage of the sort of full system parallelism we’ve been talking about.</a:t>
            </a:r>
          </a:p>
          <a:p>
            <a:pPr rtl="0">
              <a:spcBef>
                <a:spcPts val="0"/>
              </a:spcBef>
              <a:buNone/>
            </a:pPr>
            <a:endParaRPr sz="2200" dirty="0"/>
          </a:p>
          <a:p>
            <a:pPr rtl="0">
              <a:spcBef>
                <a:spcPts val="0"/>
              </a:spcBef>
              <a:buNone/>
            </a:pPr>
            <a:r>
              <a:rPr lang="en" sz="2200" dirty="0"/>
              <a:t>Input: arbitrarily sized matrices in host memory</a:t>
            </a:r>
          </a:p>
          <a:p>
            <a:pPr rtl="0">
              <a:spcBef>
                <a:spcPts val="0"/>
              </a:spcBef>
              <a:buNone/>
            </a:pPr>
            <a:r>
              <a:rPr lang="en" sz="2200" dirty="0"/>
              <a:t>Output: matrix product in host memory</a:t>
            </a:r>
          </a:p>
          <a:p>
            <a:pPr rtl="0">
              <a:spcBef>
                <a:spcPts val="0"/>
              </a:spcBef>
              <a:buNone/>
            </a:pPr>
            <a:endParaRPr sz="2200" dirty="0"/>
          </a:p>
          <a:p>
            <a:pPr rtl="0">
              <a:spcBef>
                <a:spcPts val="0"/>
              </a:spcBef>
              <a:buNone/>
            </a:pPr>
            <a:r>
              <a:rPr lang="en" sz="2200" dirty="0"/>
              <a:t>Programming multiple GPUs is almost like programming a distributed system. Want to minimize communication</a:t>
            </a:r>
            <a:r>
              <a:rPr lang="en" sz="2200" dirty="0" smtClean="0"/>
              <a:t>.</a:t>
            </a:r>
          </a:p>
          <a:p>
            <a:pPr rtl="0">
              <a:spcBef>
                <a:spcPts val="0"/>
              </a:spcBef>
              <a:buNone/>
            </a:pPr>
            <a:endParaRPr lang="en" sz="2200" dirty="0"/>
          </a:p>
          <a:p>
            <a:pPr rtl="0">
              <a:spcBef>
                <a:spcPts val="0"/>
              </a:spcBef>
              <a:buNone/>
            </a:pPr>
            <a:r>
              <a:rPr lang="en" sz="2200" dirty="0" smtClean="0"/>
              <a:t>Worth exploring for course projects</a:t>
            </a:r>
            <a:endParaRPr lang="en" sz="2200" dirty="0"/>
          </a:p>
        </p:txBody>
      </p:sp>
      <p:sp>
        <p:nvSpPr>
          <p:cNvPr id="227" name="Shape 2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21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GPUs across multiple machines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dirty="0"/>
              <a:t>More or less the same as doing scientific computation on a cluster without GPUs.</a:t>
            </a:r>
          </a:p>
          <a:p>
            <a:pPr rtl="0">
              <a:spcBef>
                <a:spcPts val="0"/>
              </a:spcBef>
              <a:buNone/>
            </a:pPr>
            <a:endParaRPr sz="2400" dirty="0"/>
          </a:p>
          <a:p>
            <a:pPr rtl="0">
              <a:spcBef>
                <a:spcPts val="0"/>
              </a:spcBef>
              <a:buNone/>
            </a:pPr>
            <a:r>
              <a:rPr lang="en" sz="2400" dirty="0"/>
              <a:t>MPI commonly used</a:t>
            </a:r>
            <a:r>
              <a:rPr lang="en" sz="2400" dirty="0" smtClean="0"/>
              <a:t>. MPI is a standard API for communicating data between distributed processed.</a:t>
            </a:r>
            <a:endParaRPr lang="en" sz="2400" dirty="0"/>
          </a:p>
          <a:p>
            <a:pPr rtl="0">
              <a:spcBef>
                <a:spcPts val="0"/>
              </a:spcBef>
              <a:buNone/>
            </a:pPr>
            <a:endParaRPr sz="2400" dirty="0"/>
          </a:p>
          <a:p>
            <a:pPr>
              <a:spcBef>
                <a:spcPts val="0"/>
              </a:spcBef>
              <a:buNone/>
            </a:pPr>
            <a:r>
              <a:rPr lang="en" sz="2400" dirty="0"/>
              <a:t>For some networking hardware (such as Infiniband), it’s possible to DMA data straight from network adapter to GPU. This is expensive territory!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22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Pipeline parallelism is a great way to think about utilizing all available hardware.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Multiple GPUs can increase throughput through either data or pipeline parallelism.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Both parallelizing and distributing of algorithms requires careful thought about dependencies (or equivalently synchronization and communication).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23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Today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Pipeline parallelism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Programming multiple GPUs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General theme of week: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Using all of your computational resources in parallel.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Parallelism (figures from James Reinders)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7187" y="1131550"/>
            <a:ext cx="5789624" cy="23757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  <p:sp>
        <p:nvSpPr>
          <p:cNvPr id="2" name="Rectangle 1"/>
          <p:cNvSpPr/>
          <p:nvPr/>
        </p:nvSpPr>
        <p:spPr>
          <a:xfrm>
            <a:off x="1566672" y="232566"/>
            <a:ext cx="6467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Converting all </a:t>
            </a:r>
            <a:r>
              <a:rPr lang="en-US" sz="1600" b="1" dirty="0">
                <a:solidFill>
                  <a:schemeClr val="bg1"/>
                </a:solidFill>
              </a:rPr>
              <a:t>characters in an array to </a:t>
            </a:r>
            <a:r>
              <a:rPr lang="en-US" sz="1600" b="1" dirty="0" smtClean="0">
                <a:solidFill>
                  <a:schemeClr val="bg1"/>
                </a:solidFill>
              </a:rPr>
              <a:t>upper-case: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No dependencies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Parallelism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08978"/>
            <a:ext cx="6991350" cy="40671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Pipeline Parallelism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960" y="1276100"/>
            <a:ext cx="7754075" cy="212352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  <p:sp>
        <p:nvSpPr>
          <p:cNvPr id="2" name="Rectangle 1"/>
          <p:cNvSpPr/>
          <p:nvPr/>
        </p:nvSpPr>
        <p:spPr>
          <a:xfrm>
            <a:off x="694960" y="618869"/>
            <a:ext cx="73273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Parallelizing over one iteration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Pipeline parallelism on GPU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129000" y="1063375"/>
            <a:ext cx="8885999" cy="225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while (1) {</a:t>
            </a:r>
          </a:p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cudaMemcpy(d_in, h_in, input_size, cudaMemcpyHostToDevice);</a:t>
            </a:r>
          </a:p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kernel&lt;&lt;&lt;grid, block&gt;&gt;&gt;(d_input, d_output);</a:t>
            </a:r>
          </a:p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cudaMemcpy(h_out, d_out, output_size, cudaMemcpyDeviceToHost);</a:t>
            </a:r>
          </a:p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235125" y="3272250"/>
            <a:ext cx="2449199" cy="56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3 stage pipeline: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285750" y="3958050"/>
            <a:ext cx="2067300" cy="857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Host to Device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3538350" y="3958050"/>
            <a:ext cx="2067300" cy="857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Kernel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6619500" y="3958050"/>
            <a:ext cx="2067300" cy="857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Device to Host</a:t>
            </a:r>
          </a:p>
        </p:txBody>
      </p:sp>
      <p:cxnSp>
        <p:nvCxnSpPr>
          <p:cNvPr id="91" name="Shape 91"/>
          <p:cNvCxnSpPr>
            <a:stCxn id="88" idx="3"/>
            <a:endCxn id="89" idx="1"/>
          </p:cNvCxnSpPr>
          <p:nvPr/>
        </p:nvCxnSpPr>
        <p:spPr>
          <a:xfrm>
            <a:off x="2353050" y="4386750"/>
            <a:ext cx="1185299" cy="0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2" name="Shape 92"/>
          <p:cNvCxnSpPr>
            <a:stCxn id="89" idx="3"/>
            <a:endCxn id="90" idx="1"/>
          </p:cNvCxnSpPr>
          <p:nvPr/>
        </p:nvCxnSpPr>
        <p:spPr>
          <a:xfrm>
            <a:off x="5605650" y="4386750"/>
            <a:ext cx="1013699" cy="0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7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Shape 98"/>
          <p:cNvGraphicFramePr/>
          <p:nvPr/>
        </p:nvGraphicFramePr>
        <p:xfrm>
          <a:off x="2723187" y="597075"/>
          <a:ext cx="3571875" cy="2679192"/>
        </p:xfrm>
        <a:graphic>
          <a:graphicData uri="http://schemas.openxmlformats.org/drawingml/2006/table">
            <a:tbl>
              <a:tblPr>
                <a:noFill/>
                <a:tableStyleId>{AB4066AD-A9DD-4BC2-9289-28921A42222D}</a:tableStyleId>
              </a:tblPr>
              <a:tblGrid>
                <a:gridCol w="119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0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1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0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 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2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1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DH 0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3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2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DH 1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4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3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DH 2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HD 5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kernel 4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DH 3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9" name="Shape 99"/>
          <p:cNvGraphicFramePr/>
          <p:nvPr/>
        </p:nvGraphicFramePr>
        <p:xfrm>
          <a:off x="446225" y="3283112"/>
          <a:ext cx="5843000" cy="731490"/>
        </p:xfrm>
        <a:graphic>
          <a:graphicData uri="http://schemas.openxmlformats.org/drawingml/2006/table">
            <a:tbl>
              <a:tblPr>
                <a:noFill/>
                <a:tableStyleId>{BC39EB65-3B02-4D64-AF9C-7DAA69BE1266}</a:tableStyleId>
              </a:tblPr>
              <a:tblGrid>
                <a:gridCol w="227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Stage computed by: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HD copy engine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SM’s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DH copy engine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0" name="Shape 100"/>
          <p:cNvGraphicFramePr/>
          <p:nvPr/>
        </p:nvGraphicFramePr>
        <p:xfrm>
          <a:off x="2729050" y="138000"/>
          <a:ext cx="3560175" cy="457170"/>
        </p:xfrm>
        <a:graphic>
          <a:graphicData uri="http://schemas.openxmlformats.org/drawingml/2006/table">
            <a:tbl>
              <a:tblPr>
                <a:noFill/>
                <a:tableStyleId>{EE472DBF-A2D3-4E4F-88BB-30A371DA8C06}</a:tableStyleId>
              </a:tblPr>
              <a:tblGrid>
                <a:gridCol w="118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Stage 0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Stage 1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Stage 2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Pipeline parallelism in action</a:t>
            </a:r>
          </a:p>
        </p:txBody>
      </p:sp>
      <p:cxnSp>
        <p:nvCxnSpPr>
          <p:cNvPr id="102" name="Shape 102"/>
          <p:cNvCxnSpPr/>
          <p:nvPr/>
        </p:nvCxnSpPr>
        <p:spPr>
          <a:xfrm>
            <a:off x="2743200" y="617225"/>
            <a:ext cx="3546599" cy="1322699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3" name="Shape 103"/>
          <p:cNvCxnSpPr/>
          <p:nvPr/>
        </p:nvCxnSpPr>
        <p:spPr>
          <a:xfrm>
            <a:off x="2733400" y="1058100"/>
            <a:ext cx="3536700" cy="1322699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4" name="Shape 104"/>
          <p:cNvCxnSpPr/>
          <p:nvPr/>
        </p:nvCxnSpPr>
        <p:spPr>
          <a:xfrm>
            <a:off x="2723600" y="1498975"/>
            <a:ext cx="3556500" cy="1332299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5" name="Shape 105"/>
          <p:cNvCxnSpPr/>
          <p:nvPr/>
        </p:nvCxnSpPr>
        <p:spPr>
          <a:xfrm>
            <a:off x="2733400" y="1949625"/>
            <a:ext cx="3576000" cy="1312799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6" name="Shape 106"/>
          <p:cNvCxnSpPr/>
          <p:nvPr/>
        </p:nvCxnSpPr>
        <p:spPr>
          <a:xfrm>
            <a:off x="6613075" y="607650"/>
            <a:ext cx="0" cy="2664900"/>
          </a:xfrm>
          <a:prstGeom prst="straightConnector1">
            <a:avLst/>
          </a:prstGeom>
          <a:noFill/>
          <a:ln w="19050" cap="flat">
            <a:solidFill>
              <a:schemeClr val="lt1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7" name="Shape 107"/>
          <p:cNvSpPr txBox="1"/>
          <p:nvPr/>
        </p:nvSpPr>
        <p:spPr>
          <a:xfrm>
            <a:off x="6613075" y="1587125"/>
            <a:ext cx="1338899" cy="5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chemeClr val="lt1"/>
                </a:solidFill>
              </a:rPr>
              <a:t>time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8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What are the latency and throughput of a pipeline?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(Hint: Analyze with with respect to latency and throughput of each stage of pipeline)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Pipeline analysis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6025" y="3144875"/>
            <a:ext cx="1714500" cy="17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1003</Words>
  <Application>Microsoft Office PowerPoint</Application>
  <PresentationFormat>On-screen Show (16:9)</PresentationFormat>
  <Paragraphs>246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Consolas</vt:lpstr>
      <vt:lpstr>biz</vt:lpstr>
      <vt:lpstr>CS 179 Lecture 14</vt:lpstr>
      <vt:lpstr>Last time</vt:lpstr>
      <vt:lpstr>Today</vt:lpstr>
      <vt:lpstr>PowerPoint Presentation</vt:lpstr>
      <vt:lpstr>PowerPoint Presentation</vt:lpstr>
      <vt:lpstr>PowerPoint Presentation</vt:lpstr>
      <vt:lpstr>Pipeline parallelism on GPU</vt:lpstr>
      <vt:lpstr>PowerPoint Presentation</vt:lpstr>
      <vt:lpstr>Pipeline analysis</vt:lpstr>
      <vt:lpstr>Pipeline analysis</vt:lpstr>
      <vt:lpstr>Pipeline throughput analysis</vt:lpstr>
      <vt:lpstr>Multiple GPUs</vt:lpstr>
      <vt:lpstr>Simple interface</vt:lpstr>
      <vt:lpstr>Data movement</vt:lpstr>
      <vt:lpstr>Data access</vt:lpstr>
      <vt:lpstr>Peer access example</vt:lpstr>
      <vt:lpstr>Peer access use cases &amp; alternative</vt:lpstr>
      <vt:lpstr>GPU/GPU synchronization</vt:lpstr>
      <vt:lpstr>Driving multiple GPUs</vt:lpstr>
      <vt:lpstr>How many threads?</vt:lpstr>
      <vt:lpstr>cuBLAS-XT</vt:lpstr>
      <vt:lpstr>GPUs across multiple machines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 Lecture 14</dc:title>
  <dc:creator>Jordan Bonilla</dc:creator>
  <cp:lastModifiedBy>Jordan Bonilla</cp:lastModifiedBy>
  <cp:revision>7</cp:revision>
  <dcterms:modified xsi:type="dcterms:W3CDTF">2016-04-28T02:03:11Z</dcterms:modified>
</cp:coreProperties>
</file>