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9"/>
  </p:notesMasterIdLst>
  <p:sldIdLst>
    <p:sldId id="256" r:id="rId2"/>
    <p:sldId id="269" r:id="rId3"/>
    <p:sldId id="279" r:id="rId4"/>
    <p:sldId id="281" r:id="rId5"/>
    <p:sldId id="282" r:id="rId6"/>
    <p:sldId id="283" r:id="rId7"/>
    <p:sldId id="290" r:id="rId8"/>
    <p:sldId id="284" r:id="rId9"/>
    <p:sldId id="289" r:id="rId10"/>
    <p:sldId id="288" r:id="rId11"/>
    <p:sldId id="285" r:id="rId12"/>
    <p:sldId id="275" r:id="rId13"/>
    <p:sldId id="286" r:id="rId14"/>
    <p:sldId id="277" r:id="rId15"/>
    <p:sldId id="287" r:id="rId16"/>
    <p:sldId id="291" r:id="rId17"/>
    <p:sldId id="29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56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Instruction dependencies are important to think about for high performance computing on x86, Nvidia architectures.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just an unrolled for loop.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2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  <p:extLst>
      <p:ext uri="{BB962C8B-B14F-4D97-AF65-F5344CB8AC3E}">
        <p14:creationId xmlns:p14="http://schemas.microsoft.com/office/powerpoint/2010/main" val="94923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03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1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I’ll mention shared memory a few more times in this lecture. shared memory is user programmable cache on SM.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scheduler has 2 dispatchers.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Can start 2 instructions at once only if there are no instruction dependencies.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Note that it now takes up to 80 warp instructions to hide latency of warp add (10 cycles) rather than just 10 warp instructions.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GK110 has 15 SMs, so on a single clock up to 15 * 8 = 120 warp instructions initiated =&gt; 120 * 32 = 3840 scalar instructions.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what max threads / SM and max threads / block mean about how many blocks we need to achieve full occupancy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 fit some integer number of blocks onto each SM.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threads/block matters because (combined with the number of blocks) let’s us know how many warps there are on the SM.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So what determines how many blocks are put on the SM?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register usage / block. You can specify __launch_bounds__ to limit register usage. Can easily get register usage numbers by setting a flag in nvcc.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shmem / block.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Could also consider “register occupancy” or “shared memory occupancy”, but I’ve never heard of anyone doing this.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Higher occupancy is generally better, but certainly not always. Why might lower occupancy be better?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Lower occupancy allows hiding less latency, but there is also (hopefully) less latency to hide because each thread has more resources.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Share that for my GPU matrix multiplication implementation I found 25% occupancy works best (because 128 registers/thread)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55545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36174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296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222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27540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78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15704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69218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30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01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50336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8426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8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CS 179: GPU Programming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637052"/>
                </a:solidFill>
                <a:latin typeface="Calibri Light" charset="0"/>
              </a:rPr>
              <a:t>Lecture 5: GPU Compute </a:t>
            </a:r>
            <a:r>
              <a:rPr lang="en" dirty="0"/>
              <a:t>Architecture</a:t>
            </a:r>
            <a:endParaRPr lang="en-US"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CUDA 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dirty="0"/>
              <a:t>Use the __</a:t>
            </a:r>
            <a:r>
              <a:rPr lang="en-US" sz="1800" dirty="0" err="1"/>
              <a:t>syncthreads</a:t>
            </a:r>
            <a:r>
              <a:rPr lang="en-US" sz="1800" dirty="0"/>
              <a:t>() function to sync threads within a block</a:t>
            </a:r>
          </a:p>
          <a:p>
            <a:pPr lvl="1"/>
            <a:r>
              <a:rPr lang="en-US" sz="1800" dirty="0"/>
              <a:t>Only works at the block level</a:t>
            </a:r>
          </a:p>
          <a:p>
            <a:pPr lvl="2"/>
            <a:r>
              <a:rPr lang="en-US" sz="1800" dirty="0"/>
              <a:t>SMs are separate from each other so can't do better than this</a:t>
            </a:r>
          </a:p>
          <a:p>
            <a:pPr lvl="1"/>
            <a:r>
              <a:rPr lang="en-US" sz="1800" dirty="0"/>
              <a:t>Similar to barrier() function in C/C++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596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720"/>
            <a:ext cx="8229600" cy="3566293"/>
          </a:xfrm>
        </p:spPr>
        <p:txBody>
          <a:bodyPr/>
          <a:lstStyle/>
          <a:p>
            <a:r>
              <a:rPr lang="en-US" sz="1600" b="1" dirty="0"/>
              <a:t>Atomic Operations</a:t>
            </a:r>
            <a:r>
              <a:rPr lang="en-US" sz="1600" dirty="0"/>
              <a:t> are operations that ONLY happen in sequence</a:t>
            </a:r>
          </a:p>
          <a:p>
            <a:pPr lvl="1"/>
            <a:r>
              <a:rPr lang="en-US" sz="1600" dirty="0"/>
              <a:t>For example, if you want to add up N numbers by adding the numbers to a variable that starts in 0, you must add one number at a time</a:t>
            </a:r>
          </a:p>
          <a:p>
            <a:pPr lvl="2"/>
            <a:r>
              <a:rPr lang="en-US" sz="1600" dirty="0"/>
              <a:t>Don't do this though. We'll talk about better ways to do this in the next lecture. Only use when you have no other options</a:t>
            </a:r>
          </a:p>
          <a:p>
            <a:r>
              <a:rPr lang="en-US" sz="1600" dirty="0"/>
              <a:t>CUDA provides built in atomic operations</a:t>
            </a:r>
          </a:p>
          <a:p>
            <a:pPr lvl="1"/>
            <a:r>
              <a:rPr lang="en-US" sz="1600" dirty="0"/>
              <a:t>Use the functions: atomic&lt;op&gt;(float *address, float </a:t>
            </a:r>
            <a:r>
              <a:rPr lang="en-US" sz="1600" dirty="0" err="1"/>
              <a:t>val</a:t>
            </a:r>
            <a:r>
              <a:rPr lang="en-US" sz="1600" dirty="0"/>
              <a:t>);</a:t>
            </a:r>
          </a:p>
          <a:p>
            <a:pPr lvl="2"/>
            <a:r>
              <a:rPr lang="en-US" sz="1400" dirty="0"/>
              <a:t>Replace &lt;op&gt; with one of: Add, Sub, </a:t>
            </a:r>
            <a:r>
              <a:rPr lang="en-US" sz="1400" dirty="0" err="1"/>
              <a:t>Exch</a:t>
            </a:r>
            <a:r>
              <a:rPr lang="en-US" sz="1400" dirty="0"/>
              <a:t>, Min, Max, </a:t>
            </a:r>
            <a:r>
              <a:rPr lang="en-US" sz="1400" dirty="0" err="1"/>
              <a:t>Inc</a:t>
            </a:r>
            <a:r>
              <a:rPr lang="en-US" sz="1400" dirty="0"/>
              <a:t>, Dec, And, Or, </a:t>
            </a:r>
            <a:r>
              <a:rPr lang="en-US" sz="1400" dirty="0" err="1"/>
              <a:t>Xor</a:t>
            </a:r>
            <a:endParaRPr lang="en-US" sz="1400" dirty="0"/>
          </a:p>
          <a:p>
            <a:pPr lvl="3"/>
            <a:r>
              <a:rPr lang="en-US" sz="1400" dirty="0"/>
              <a:t>e.g. </a:t>
            </a:r>
            <a:r>
              <a:rPr lang="en-US" sz="1400" dirty="0" err="1"/>
              <a:t>atomicAdd</a:t>
            </a:r>
            <a:r>
              <a:rPr lang="en-US" sz="1400" dirty="0"/>
              <a:t>(float *address, float </a:t>
            </a:r>
            <a:r>
              <a:rPr lang="en-US" sz="1400" dirty="0" err="1"/>
              <a:t>val</a:t>
            </a:r>
            <a:r>
              <a:rPr lang="en-US" sz="1400" dirty="0"/>
              <a:t>) for atomic addition</a:t>
            </a:r>
          </a:p>
          <a:p>
            <a:pPr lvl="2"/>
            <a:r>
              <a:rPr lang="en-US" sz="1400" dirty="0"/>
              <a:t>These functions are all implemented using a function called </a:t>
            </a:r>
            <a:r>
              <a:rPr lang="en-US" sz="1400" dirty="0" err="1"/>
              <a:t>atomicCAS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*address, </a:t>
            </a:r>
            <a:r>
              <a:rPr lang="en-US" sz="1400" dirty="0" err="1"/>
              <a:t>int</a:t>
            </a:r>
            <a:r>
              <a:rPr lang="en-US" sz="1400" dirty="0"/>
              <a:t> compare,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)</a:t>
            </a:r>
          </a:p>
          <a:p>
            <a:pPr lvl="3"/>
            <a:r>
              <a:rPr lang="en-US" sz="1400" dirty="0"/>
              <a:t>CAS stands for compare and swap. The function compares *address to compare and swaps the value to </a:t>
            </a:r>
            <a:r>
              <a:rPr lang="en-US" sz="1400" dirty="0" err="1"/>
              <a:t>val</a:t>
            </a:r>
            <a:r>
              <a:rPr lang="en-US" sz="1400" dirty="0"/>
              <a:t> if the values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946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577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658628" y="1379895"/>
            <a:ext cx="2841625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x[0];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x[1];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x[2];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x[3];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5613" y="1376363"/>
            <a:ext cx="5137794" cy="354488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 </a:t>
            </a:r>
            <a:r>
              <a:rPr lang="en-US" sz="1600" b="1" dirty="0"/>
              <a:t>Instruction Dependency</a:t>
            </a:r>
            <a:r>
              <a:rPr lang="en-US" sz="1600" dirty="0"/>
              <a:t> is a requirement relationship between instructions that force a sequential execution</a:t>
            </a:r>
          </a:p>
          <a:p>
            <a:pPr lvl="1"/>
            <a:r>
              <a:rPr lang="en-US" sz="1600" dirty="0"/>
              <a:t>In the example on the right, each summation call must happen in sequence because the value of </a:t>
            </a:r>
            <a:r>
              <a:rPr lang="en-US" sz="1600" dirty="0" err="1"/>
              <a:t>acc</a:t>
            </a:r>
            <a:r>
              <a:rPr lang="en-US" sz="1600" dirty="0"/>
              <a:t> depends on the previous summation as well</a:t>
            </a:r>
          </a:p>
          <a:p>
            <a:r>
              <a:rPr lang="en-US" sz="1600" dirty="0"/>
              <a:t>Can be caused by direct dependencies or requirements set by the execution order of code</a:t>
            </a:r>
          </a:p>
          <a:p>
            <a:pPr lvl="1"/>
            <a:r>
              <a:rPr lang="en-US" sz="1600" dirty="0"/>
              <a:t>I.e. You can't start an instruction until all previous operations have been completed in a single thread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Level Parallelism (ILP)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1800" b="1" dirty="0"/>
              <a:t>Instruction Level Parallelism</a:t>
            </a:r>
            <a:r>
              <a:rPr lang="en-US" sz="1800" dirty="0"/>
              <a:t> is when you avoid performances losses caused by instruction dependencies</a:t>
            </a:r>
          </a:p>
          <a:p>
            <a:pPr lvl="1"/>
            <a:r>
              <a:rPr lang="en-US" sz="1800" dirty="0"/>
              <a:t>In CUDA, also removes performances losses caused by how certain operations are handled by the hardware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610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266" y="1349531"/>
            <a:ext cx="2605199" cy="2847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4208463"/>
            <a:ext cx="8169275" cy="472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second half of the code can't start execution until the first half completes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y0;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y1;</a:t>
            </a:r>
            <a:r>
              <a:rPr lang="en-US" sz="2400" dirty="0"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latin typeface="Consolas" charset="0"/>
              <a:ea typeface="Consolas"/>
              <a:cs typeface="Consolas"/>
              <a:sym typeface="Consolas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813" y="1349375"/>
            <a:ext cx="2605087" cy="246083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3897159"/>
            <a:ext cx="8169275" cy="782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Sequential nature of the code due to instruction dependency has been minimized.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Additionally, this code minimizes the number of memory transactions required</a:t>
            </a:r>
          </a:p>
        </p:txBody>
      </p:sp>
    </p:spTree>
    <p:extLst>
      <p:ext uri="{BB962C8B-B14F-4D97-AF65-F5344CB8AC3E}">
        <p14:creationId xmlns:p14="http://schemas.microsoft.com/office/powerpoint/2010/main" val="845913341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546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r>
              <a:rPr lang="en-US" dirty="0"/>
              <a:t>Set 2 Rec on Friday (04/06)</a:t>
            </a:r>
          </a:p>
          <a:p>
            <a:r>
              <a:rPr lang="en-US" dirty="0"/>
              <a:t>GPU based algorithms (next week)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779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10093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Last time...</a:t>
            </a:r>
            <a:endParaRPr lang="en-US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366838"/>
            <a:ext cx="8229600" cy="32619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800" dirty="0"/>
              <a:t>GPU Memory System</a:t>
            </a:r>
          </a:p>
          <a:p>
            <a:pPr lvl="1"/>
            <a:r>
              <a:rPr lang="en-US" sz="1800" dirty="0"/>
              <a:t>Different kinds of memory pools, caches, </a:t>
            </a:r>
            <a:r>
              <a:rPr lang="en-US" sz="1800" dirty="0" err="1"/>
              <a:t>etc</a:t>
            </a:r>
            <a:endParaRPr lang="en-US" sz="1800" dirty="0"/>
          </a:p>
          <a:p>
            <a:pPr lvl="1"/>
            <a:r>
              <a:rPr lang="en-US" sz="1800" dirty="0"/>
              <a:t>Different optimization techniques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8860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Warp Schedulers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dirty="0"/>
              <a:t>Warp schedulers find a warp that is ready to execute its next instruction and available execution cores and then start execution</a:t>
            </a:r>
          </a:p>
          <a:p>
            <a:pPr lvl="1"/>
            <a:r>
              <a:rPr lang="en" sz="1600" dirty="0"/>
              <a:t>GK110: 4 warp schedulers, 2 dispatchers in each SM</a:t>
            </a:r>
          </a:p>
          <a:p>
            <a:pPr lvl="1"/>
            <a:r>
              <a:rPr lang="en" sz="1600" dirty="0"/>
              <a:t>Starts instructions in up to 4 warps each clock,</a:t>
            </a:r>
          </a:p>
          <a:p>
            <a:pPr lvl="1"/>
            <a:r>
              <a:rPr lang="en" sz="1600" dirty="0"/>
              <a:t>and starts up to 2 instructions in each warp.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024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(Kepler) numbers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393722"/>
            <a:ext cx="8229600" cy="35322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SM = 2048 (64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block = 1024 (32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bit registers / SM = 64k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shared memory / SM = 48KB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The number of blocks that run concurrently on a SM depends on the resource requirements of the block!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9816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Occupancy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00038" y="1386809"/>
            <a:ext cx="8435975" cy="35392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occupancy = warps per SM / max warps per SM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max warps / SM depends only on GPU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warps / SM depends on warps / block, registers / block, shared memory / block.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2316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GK110 Occupancy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359156"/>
            <a:ext cx="3994150" cy="35668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100% occupancy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 blocks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32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24KB of shared memory / block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2"/>
          </p:nvPr>
        </p:nvSpPr>
        <p:spPr>
          <a:xfrm>
            <a:off x="4692650" y="1379895"/>
            <a:ext cx="3994150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50% occupancy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 block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64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48KB of shared memory / block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855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b="1" dirty="0"/>
              <a:t>Synchronization</a:t>
            </a:r>
            <a:r>
              <a:rPr lang="en-US" sz="1800" dirty="0"/>
              <a:t> is a process by which multiple threads must indirectly communicate with each other in order to make sure they do not clash with each other</a:t>
            </a:r>
          </a:p>
          <a:p>
            <a:pPr lvl="1"/>
            <a:r>
              <a:rPr lang="en-US" sz="1800" dirty="0"/>
              <a:t>Example of a synchronization issue:</a:t>
            </a:r>
          </a:p>
          <a:p>
            <a:pPr lvl="2"/>
            <a:r>
              <a:rPr lang="en-US" sz="1800" dirty="0" err="1"/>
              <a:t>int</a:t>
            </a:r>
            <a:r>
              <a:rPr lang="en-US" sz="1800" dirty="0"/>
              <a:t> x = 1;</a:t>
            </a:r>
          </a:p>
          <a:p>
            <a:pPr lvl="2"/>
            <a:r>
              <a:rPr lang="en-US" sz="1800" dirty="0"/>
              <a:t>Thread 1 wants to add 1 to x;</a:t>
            </a:r>
          </a:p>
          <a:p>
            <a:pPr lvl="2"/>
            <a:r>
              <a:rPr lang="en-US" sz="1800" dirty="0"/>
              <a:t>Thread 2 wants to add 1 to x;</a:t>
            </a:r>
          </a:p>
          <a:p>
            <a:pPr lvl="2"/>
            <a:r>
              <a:rPr lang="en-US" sz="1800" dirty="0"/>
              <a:t>Thread 1 reads in the value of x (which is 1) into a register</a:t>
            </a:r>
          </a:p>
          <a:p>
            <a:pPr lvl="2"/>
            <a:r>
              <a:rPr lang="en-US" sz="1800" dirty="0"/>
              <a:t>Thread 2 reads in the value of x (which is still 1) into a register</a:t>
            </a:r>
          </a:p>
          <a:p>
            <a:pPr lvl="2"/>
            <a:r>
              <a:rPr lang="en-US" sz="1800" dirty="0"/>
              <a:t>Both threads increment the values they read in but they both think the final value is 2</a:t>
            </a:r>
          </a:p>
          <a:p>
            <a:pPr lvl="2"/>
            <a:r>
              <a:rPr lang="en-US" sz="1800" dirty="0"/>
              <a:t>They write x back out and the final result is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38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09342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dirty="0"/>
              <a:t>On a CPU, you can solve synchronization issues using Locks, Semaphores, Condition Variables, etc.</a:t>
            </a:r>
          </a:p>
          <a:p>
            <a:r>
              <a:rPr lang="en-US" dirty="0"/>
              <a:t>On a GPU, these solutions introduce too much memory and process overhead</a:t>
            </a:r>
          </a:p>
          <a:p>
            <a:pPr lvl="1"/>
            <a:r>
              <a:rPr lang="en-US" sz="1500" dirty="0"/>
              <a:t>We have simpler solutions better suited for parallel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00336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On-screen Show (16:9)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CS 179: GPU Programming</vt:lpstr>
      <vt:lpstr>Last time...</vt:lpstr>
      <vt:lpstr>Warp Schedulers</vt:lpstr>
      <vt:lpstr>GK110 (Kepler) numbers</vt:lpstr>
      <vt:lpstr>Occupancy</vt:lpstr>
      <vt:lpstr>GK110 Occupancy</vt:lpstr>
      <vt:lpstr>This lecture</vt:lpstr>
      <vt:lpstr>Synchronization</vt:lpstr>
      <vt:lpstr>Synchronization</vt:lpstr>
      <vt:lpstr>CUDA Synchronization</vt:lpstr>
      <vt:lpstr>Atomic Operations</vt:lpstr>
      <vt:lpstr>Instruction Dependencies</vt:lpstr>
      <vt:lpstr>Instruction Level Parallelism (ILP)</vt:lpstr>
      <vt:lpstr>ILP Example</vt:lpstr>
      <vt:lpstr>ILP Example</vt:lpstr>
      <vt:lpstr>Questions?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Lecture 4</dc:title>
  <cp:revision>70</cp:revision>
  <dcterms:modified xsi:type="dcterms:W3CDTF">2016-04-06T18:56:15Z</dcterms:modified>
</cp:coreProperties>
</file>