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7" r:id="rId2"/>
    <p:sldId id="288" r:id="rId3"/>
    <p:sldId id="378" r:id="rId4"/>
    <p:sldId id="374" r:id="rId5"/>
    <p:sldId id="309" r:id="rId6"/>
    <p:sldId id="375" r:id="rId7"/>
    <p:sldId id="376" r:id="rId8"/>
    <p:sldId id="377" r:id="rId9"/>
    <p:sldId id="310" r:id="rId10"/>
    <p:sldId id="327" r:id="rId11"/>
    <p:sldId id="380" r:id="rId12"/>
    <p:sldId id="381" r:id="rId13"/>
    <p:sldId id="382" r:id="rId14"/>
    <p:sldId id="379" r:id="rId15"/>
    <p:sldId id="384" r:id="rId16"/>
    <p:sldId id="386" r:id="rId17"/>
    <p:sldId id="387" r:id="rId18"/>
    <p:sldId id="385" r:id="rId19"/>
    <p:sldId id="388" r:id="rId20"/>
    <p:sldId id="390" r:id="rId21"/>
    <p:sldId id="392" r:id="rId22"/>
    <p:sldId id="391" r:id="rId23"/>
    <p:sldId id="3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1" autoAdjust="0"/>
  </p:normalViewPr>
  <p:slideViewPr>
    <p:cSldViewPr>
      <p:cViewPr varScale="1">
        <p:scale>
          <a:sx n="77" d="100"/>
          <a:sy n="77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AFA43-BDEE-4AAF-B305-DC1C4CE610E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37C7-B57A-4E5C-94F3-0CDCC1D2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– remarks: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Welcome back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Storytelling/motivational purposes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Introducing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0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4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6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1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2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2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4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0A936B-72C2-4D57-8E79-F7F90B27616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179: GPU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Lecture 2: more basics</a:t>
            </a:r>
          </a:p>
        </p:txBody>
      </p:sp>
    </p:spTree>
    <p:extLst>
      <p:ext uri="{BB962C8B-B14F-4D97-AF65-F5344CB8AC3E}">
        <p14:creationId xmlns:p14="http://schemas.microsoft.com/office/powerpoint/2010/main" val="40209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Inside a GPU </a:t>
            </a:r>
          </a:p>
        </p:txBody>
      </p:sp>
      <p:pic>
        <p:nvPicPr>
          <p:cNvPr id="9" name="Picture 3" descr="C:\Users\Kevin\Downloads\cuda_h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6" y="178209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1483" y="1836799"/>
            <a:ext cx="7543801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/>
              </a:rPr>
              <a:t>Think of </a:t>
            </a:r>
            <a:r>
              <a:rPr lang="en-US" b="1" dirty="0">
                <a:latin typeface="Calibri"/>
              </a:rPr>
              <a:t>Device Memory</a:t>
            </a:r>
            <a:r>
              <a:rPr lang="en-US" dirty="0">
                <a:latin typeface="Calibri"/>
              </a:rPr>
              <a:t> (we will also</a:t>
            </a:r>
            <a:br>
              <a:rPr lang="en-US" dirty="0">
                <a:latin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refer to it as </a:t>
            </a:r>
            <a:r>
              <a:rPr lang="en-US" b="1" dirty="0">
                <a:solidFill>
                  <a:srgbClr val="404040"/>
                </a:solidFill>
                <a:latin typeface="Calibri"/>
              </a:rPr>
              <a:t>Global Memory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) as a</a:t>
            </a:r>
            <a:br>
              <a:rPr lang="en-US" dirty="0">
                <a:solidFill>
                  <a:srgbClr val="404040"/>
                </a:solidFill>
                <a:latin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RAM for your GPU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Faster than getting memory from the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actual RAM but still can be faster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Will come back to this in future lectures</a:t>
            </a:r>
          </a:p>
          <a:p>
            <a:r>
              <a:rPr lang="en-US" dirty="0">
                <a:solidFill>
                  <a:srgbClr val="404040"/>
                </a:solidFill>
                <a:latin typeface="Calibri"/>
              </a:rPr>
              <a:t>GPUs have many </a:t>
            </a:r>
            <a:r>
              <a:rPr lang="en-US" b="1" dirty="0">
                <a:solidFill>
                  <a:srgbClr val="404040"/>
                </a:solidFill>
                <a:latin typeface="Calibri"/>
              </a:rPr>
              <a:t>Streaming</a:t>
            </a:r>
            <a:br>
              <a:rPr lang="en-US" dirty="0">
                <a:solidFill>
                  <a:srgbClr val="404040"/>
                </a:solidFill>
                <a:latin typeface="Calibri"/>
              </a:rPr>
            </a:br>
            <a:r>
              <a:rPr lang="en-US" b="1" dirty="0">
                <a:solidFill>
                  <a:srgbClr val="404040"/>
                </a:solidFill>
                <a:latin typeface="Calibri"/>
              </a:rPr>
              <a:t>Multiprocessors (SMs)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Each SM has multiple processors but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only one instruction unit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Groups of processors must run the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exact same set of instructions at any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given time with in a single SM</a:t>
            </a:r>
          </a:p>
        </p:txBody>
      </p:sp>
    </p:spTree>
    <p:extLst>
      <p:ext uri="{BB962C8B-B14F-4D97-AF65-F5344CB8AC3E}">
        <p14:creationId xmlns:p14="http://schemas.microsoft.com/office/powerpoint/2010/main" val="348747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Inside a GPU </a:t>
            </a:r>
          </a:p>
        </p:txBody>
      </p:sp>
      <p:pic>
        <p:nvPicPr>
          <p:cNvPr id="9" name="Picture 3" descr="C:\Users\Kevin\Downloads\cuda_h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6" y="178209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0738" y="1836738"/>
            <a:ext cx="7543800" cy="4418831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04040"/>
                </a:solidFill>
                <a:latin typeface="Calibri"/>
              </a:rPr>
              <a:t>When a kernel (the thing you define in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.cu files) is called, the task is divided up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into threads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Each thread handles a small portion of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the given task</a:t>
            </a:r>
          </a:p>
          <a:p>
            <a:r>
              <a:rPr lang="en-US" sz="1800" dirty="0">
                <a:solidFill>
                  <a:srgbClr val="404040"/>
                </a:solidFill>
                <a:latin typeface="Calibri"/>
              </a:rPr>
              <a:t>The threads are divided into a </a:t>
            </a:r>
            <a:r>
              <a:rPr lang="en-US" sz="1800" b="1" dirty="0">
                <a:solidFill>
                  <a:srgbClr val="404040"/>
                </a:solidFill>
                <a:latin typeface="Calibri"/>
              </a:rPr>
              <a:t>Grid</a:t>
            </a:r>
            <a:r>
              <a:rPr lang="en-US" sz="1800" dirty="0">
                <a:solidFill>
                  <a:srgbClr val="404040"/>
                </a:solidFill>
                <a:latin typeface="Calibri"/>
              </a:rPr>
              <a:t> of</a:t>
            </a:r>
            <a:br>
              <a:rPr lang="en-US" sz="1800" dirty="0">
                <a:solidFill>
                  <a:srgbClr val="404040"/>
                </a:solidFill>
                <a:latin typeface="Calibri"/>
              </a:rPr>
            </a:br>
            <a:r>
              <a:rPr lang="en-US" sz="1800" b="1" dirty="0">
                <a:solidFill>
                  <a:srgbClr val="404040"/>
                </a:solidFill>
                <a:latin typeface="Calibri"/>
              </a:rPr>
              <a:t>Blocks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Both Grids and Blocks are 3 dimensional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e.g.</a:t>
            </a:r>
          </a:p>
          <a:p>
            <a:pPr marL="201168" lvl="1" indent="0">
              <a:buNone/>
            </a:pPr>
            <a:r>
              <a:rPr lang="en-US" dirty="0">
                <a:solidFill>
                  <a:srgbClr val="404040"/>
                </a:solidFill>
                <a:latin typeface="Calibri" charset="0"/>
              </a:rPr>
              <a:t>dim3 </a:t>
            </a:r>
            <a:r>
              <a:rPr lang="en-US" dirty="0" err="1">
                <a:solidFill>
                  <a:srgbClr val="404040"/>
                </a:solidFill>
                <a:latin typeface="Calibri" charset="0"/>
              </a:rPr>
              <a:t>dimBlock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(8, 8, 8);</a:t>
            </a:r>
          </a:p>
          <a:p>
            <a:pPr marL="201168" lvl="1" indent="0">
              <a:buNone/>
            </a:pPr>
            <a:r>
              <a:rPr lang="nl-NL" dirty="0">
                <a:solidFill>
                  <a:srgbClr val="404040"/>
                </a:solidFill>
                <a:latin typeface="Calibri" charset="0"/>
              </a:rPr>
              <a:t>dim3 </a:t>
            </a:r>
            <a:r>
              <a:rPr lang="nl-NL" dirty="0" err="1">
                <a:solidFill>
                  <a:srgbClr val="404040"/>
                </a:solidFill>
                <a:latin typeface="Calibri" charset="0"/>
              </a:rPr>
              <a:t>dimGrid</a:t>
            </a:r>
            <a:r>
              <a:rPr lang="nl-NL" dirty="0">
                <a:solidFill>
                  <a:srgbClr val="404040"/>
                </a:solidFill>
                <a:latin typeface="Calibri" charset="0"/>
              </a:rPr>
              <a:t>(100, 100, 1);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marL="201168" lvl="1" indent="0">
              <a:buNone/>
            </a:pPr>
            <a:r>
              <a:rPr lang="en-US" dirty="0">
                <a:solidFill>
                  <a:srgbClr val="404040"/>
                </a:solidFill>
                <a:latin typeface="Calibri" charset="0"/>
              </a:rPr>
              <a:t>Kernel&lt;&lt;&lt;</a:t>
            </a:r>
            <a:r>
              <a:rPr lang="en-US" dirty="0" err="1">
                <a:solidFill>
                  <a:srgbClr val="404040"/>
                </a:solidFill>
                <a:latin typeface="Calibri" charset="0"/>
              </a:rPr>
              <a:t>dimGrid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charset="0"/>
              </a:rPr>
              <a:t>dimBlock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&gt;&gt;&gt;(…);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However, we'll often only work with 1</a:t>
            </a:r>
            <a:br>
              <a:rPr lang="en-US" dirty="0">
                <a:solidFill>
                  <a:srgbClr val="404040"/>
                </a:solidFill>
                <a:latin typeface="Calibri" charset="0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dimensional grids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and blocks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e.g. Kernel&lt;&lt;&lt;</a:t>
            </a:r>
            <a:r>
              <a:rPr lang="en-US" dirty="0" err="1">
                <a:solidFill>
                  <a:srgbClr val="404040"/>
                </a:solidFill>
                <a:latin typeface="Calibri" charset="0"/>
              </a:rPr>
              <a:t>block_count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charset="0"/>
              </a:rPr>
              <a:t>block_size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&gt;&gt;&gt;(…);</a:t>
            </a:r>
          </a:p>
        </p:txBody>
      </p:sp>
    </p:spTree>
    <p:extLst>
      <p:ext uri="{BB962C8B-B14F-4D97-AF65-F5344CB8AC3E}">
        <p14:creationId xmlns:p14="http://schemas.microsoft.com/office/powerpoint/2010/main" val="134626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Inside a GPU </a:t>
            </a:r>
          </a:p>
        </p:txBody>
      </p:sp>
      <p:pic>
        <p:nvPicPr>
          <p:cNvPr id="9" name="Picture 3" descr="C:\Users\Kevin\Downloads\cuda_h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6" y="178209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0738" y="1836738"/>
            <a:ext cx="7543800" cy="4483612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04040"/>
                </a:solidFill>
                <a:latin typeface="Calibri"/>
              </a:rPr>
              <a:t>Maximum number of threads per block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count is usually 512 or 1024 depending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on the machine</a:t>
            </a:r>
          </a:p>
          <a:p>
            <a:r>
              <a:rPr lang="en-US" sz="2000" dirty="0">
                <a:solidFill>
                  <a:srgbClr val="404040"/>
                </a:solidFill>
                <a:latin typeface="Calibri"/>
              </a:rPr>
              <a:t>Maximum number of blocks per grid is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usually 65535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If you go over either of these numbers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your GPU will just give up or output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garbage data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Much of GPU programming is dealing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with this kind of hardware limitations!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Get used to it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This limitation also means that your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Kernel must compensate for the fact that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you may not have enough threads to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individually allocate to your data points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  <a:latin typeface="Calibri"/>
              </a:rPr>
              <a:t>Will show how to do this later (this lecture)</a:t>
            </a:r>
          </a:p>
        </p:txBody>
      </p:sp>
    </p:spTree>
    <p:extLst>
      <p:ext uri="{BB962C8B-B14F-4D97-AF65-F5344CB8AC3E}">
        <p14:creationId xmlns:p14="http://schemas.microsoft.com/office/powerpoint/2010/main" val="235631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Inside a GPU </a:t>
            </a:r>
          </a:p>
        </p:txBody>
      </p:sp>
      <p:pic>
        <p:nvPicPr>
          <p:cNvPr id="9" name="Picture 3" descr="C:\Users\Kevin\Downloads\cuda_h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6" y="178209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0738" y="1836738"/>
            <a:ext cx="7543800" cy="4492829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4040"/>
                </a:solidFill>
                <a:latin typeface="Calibri"/>
              </a:rPr>
              <a:t>Each block is assigned to an SM</a:t>
            </a:r>
          </a:p>
          <a:p>
            <a:r>
              <a:rPr lang="en-US" dirty="0">
                <a:solidFill>
                  <a:srgbClr val="404040"/>
                </a:solidFill>
                <a:latin typeface="Calibri"/>
              </a:rPr>
              <a:t>Inside the SM, the block is divided into</a:t>
            </a:r>
            <a:br>
              <a:rPr lang="en-US" dirty="0">
                <a:solidFill>
                  <a:srgbClr val="404040"/>
                </a:solidFill>
                <a:latin typeface="Calibri"/>
              </a:rPr>
            </a:br>
            <a:r>
              <a:rPr lang="en-US" b="1" dirty="0">
                <a:solidFill>
                  <a:srgbClr val="404040"/>
                </a:solidFill>
                <a:latin typeface="Calibri"/>
              </a:rPr>
              <a:t>Warps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 of threads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Warps consist of 32 threads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All 32 threads MUST run the exact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same set of instructions at the same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time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  <a:latin typeface="Calibri"/>
              </a:rPr>
              <a:t>Due to the fact that there is only one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instruction unit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Warps are run concurrently in an SM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If your Kernel tries to have threads do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different things in a single warp (using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if statements for example), the two tasks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will be run sequentially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  <a:latin typeface="Calibri"/>
              </a:rPr>
              <a:t>Called </a:t>
            </a:r>
            <a:r>
              <a:rPr lang="en-US" sz="2000" b="1" dirty="0">
                <a:solidFill>
                  <a:srgbClr val="404040"/>
                </a:solidFill>
                <a:latin typeface="Calibri"/>
              </a:rPr>
              <a:t>Warp Divergence</a:t>
            </a:r>
            <a:r>
              <a:rPr lang="en-US" sz="200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</a:rPr>
              <a:t>(NOT GOOD)</a:t>
            </a:r>
            <a:endParaRPr lang="en-US" sz="2000" b="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56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Inside a GPU</a:t>
            </a:r>
            <a:br>
              <a:rPr lang="en-US" dirty="0">
                <a:latin typeface="Calibri Light" charset="0"/>
              </a:rPr>
            </a:br>
            <a:r>
              <a:rPr lang="en-US" dirty="0">
                <a:latin typeface="Calibri Light" charset="0"/>
              </a:rPr>
              <a:t>(fun hardware info)</a:t>
            </a:r>
          </a:p>
        </p:txBody>
      </p:sp>
      <p:pic>
        <p:nvPicPr>
          <p:cNvPr id="9" name="Picture 3" descr="C:\Users\Kevin\Downloads\cuda_h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6" y="178209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1483" y="1836799"/>
            <a:ext cx="7543801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4040"/>
                </a:solidFill>
                <a:latin typeface="Calibri"/>
              </a:rPr>
              <a:t>In Fermi Architecture (i.e. GPUs with</a:t>
            </a:r>
            <a:br>
              <a:rPr lang="en-US" dirty="0">
                <a:solidFill>
                  <a:srgbClr val="404040"/>
                </a:solidFill>
                <a:latin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Compute Capability 2.x), each SM has</a:t>
            </a:r>
            <a:br>
              <a:rPr lang="en-US" dirty="0">
                <a:solidFill>
                  <a:srgbClr val="404040"/>
                </a:solidFill>
                <a:latin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</a:rPr>
              <a:t>32 cores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e.g. GTX 400, 500 series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32 cores is not what makes each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warp have 32 threads. Previous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architecture also had 32 threads per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warp but had less than 32 cores per</a:t>
            </a:r>
            <a:br>
              <a:rPr lang="en-US" sz="2000" dirty="0">
                <a:solidFill>
                  <a:srgbClr val="404040"/>
                </a:solidFill>
                <a:latin typeface="Calibri"/>
              </a:rPr>
            </a:br>
            <a:r>
              <a:rPr lang="en-US" sz="2000" dirty="0">
                <a:solidFill>
                  <a:srgbClr val="404040"/>
                </a:solidFill>
                <a:latin typeface="Calibri"/>
              </a:rPr>
              <a:t>SM</a:t>
            </a:r>
          </a:p>
          <a:p>
            <a:r>
              <a:rPr lang="en-US" dirty="0">
                <a:solidFill>
                  <a:srgbClr val="404040"/>
                </a:solidFill>
                <a:latin typeface="Calibri"/>
              </a:rPr>
              <a:t>Halo.cms.caltech.edu has 3 GTX 570s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Calibri"/>
              </a:rPr>
              <a:t>This course will cover CC 2.x</a:t>
            </a:r>
          </a:p>
        </p:txBody>
      </p:sp>
    </p:spTree>
    <p:extLst>
      <p:ext uri="{BB962C8B-B14F-4D97-AF65-F5344CB8AC3E}">
        <p14:creationId xmlns:p14="http://schemas.microsoft.com/office/powerpoint/2010/main" val="94017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Multiprocessor</a:t>
            </a:r>
          </a:p>
        </p:txBody>
      </p:sp>
      <p:pic>
        <p:nvPicPr>
          <p:cNvPr id="4" name="Picture 3" descr="Fer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33" y="1790649"/>
            <a:ext cx="3109764" cy="50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charset="0"/>
              </a:rPr>
              <a:t>A[] + B[] -&gt; C[] (again) </a:t>
            </a:r>
            <a:endParaRPr lang="en-US" dirty="0"/>
          </a:p>
        </p:txBody>
      </p:sp>
      <p:pic>
        <p:nvPicPr>
          <p:cNvPr id="3" name="Picture 2" descr="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715722"/>
            <a:ext cx="8751033" cy="49315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19641" y="4221720"/>
            <a:ext cx="2904760" cy="1659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63673" y="1615275"/>
            <a:ext cx="2232090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charset="0"/>
              </a:rPr>
              <a:t>A[] + B[] -&gt; C[] (again) </a:t>
            </a:r>
          </a:p>
        </p:txBody>
      </p:sp>
      <p:pic>
        <p:nvPicPr>
          <p:cNvPr id="3" name="Picture 2" descr="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754525"/>
            <a:ext cx="8722669" cy="49132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9065" y="3736051"/>
            <a:ext cx="3153556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64368" y="1606045"/>
            <a:ext cx="2232090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1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5" y="1829364"/>
            <a:ext cx="8688428" cy="489370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A[] + B[] -&gt; C[] (again)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6009" y="3912147"/>
            <a:ext cx="1891150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05822" y="4557575"/>
            <a:ext cx="2517746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3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7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Can use GPU to solve highly parallelizable problems</a:t>
            </a:r>
          </a:p>
          <a:p>
            <a:r>
              <a:rPr lang="en-US" dirty="0"/>
              <a:t>Straightforward extension to C++</a:t>
            </a:r>
          </a:p>
          <a:p>
            <a:pPr lvl="1"/>
            <a:r>
              <a:rPr lang="en-US" sz="2000" dirty="0"/>
              <a:t>Separate CUDA code into .cu and .</a:t>
            </a:r>
            <a:r>
              <a:rPr lang="en-US" sz="2000" dirty="0" err="1"/>
              <a:t>cuh</a:t>
            </a:r>
            <a:r>
              <a:rPr lang="en-US" sz="2000" dirty="0"/>
              <a:t> files and compile with </a:t>
            </a:r>
            <a:r>
              <a:rPr lang="en-US" sz="2000" dirty="0" err="1"/>
              <a:t>nvcc</a:t>
            </a:r>
            <a:r>
              <a:rPr lang="en-US" sz="2000" dirty="0"/>
              <a:t> to create object files (.o files)</a:t>
            </a:r>
          </a:p>
          <a:p>
            <a:r>
              <a:rPr lang="en-US" dirty="0"/>
              <a:t>Looked at the a[] + b[] -&gt; c[] example</a:t>
            </a:r>
          </a:p>
        </p:txBody>
      </p:sp>
    </p:spTree>
    <p:extLst>
      <p:ext uri="{BB962C8B-B14F-4D97-AF65-F5344CB8AC3E}">
        <p14:creationId xmlns:p14="http://schemas.microsoft.com/office/powerpoint/2010/main" val="278469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Stuff that will be useful later</a:t>
            </a:r>
          </a:p>
        </p:txBody>
      </p:sp>
      <p:pic>
        <p:nvPicPr>
          <p:cNvPr id="2" name="Picture 1" descr="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809907"/>
            <a:ext cx="8711966" cy="49059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71940" y="3658514"/>
            <a:ext cx="2794185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53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Stuff that will be useful later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1940" y="3658514"/>
            <a:ext cx="2794185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789563"/>
            <a:ext cx="8729253" cy="49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5" y="1829364"/>
            <a:ext cx="8688428" cy="489370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charset="0"/>
              </a:rPr>
              <a:t>Stuff that will be useful later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1373" y="2522300"/>
            <a:ext cx="757750" cy="7373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7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Global Memory access is not that fast</a:t>
            </a:r>
          </a:p>
          <a:p>
            <a:pPr lvl="1"/>
            <a:r>
              <a:rPr lang="en-US" dirty="0">
                <a:latin typeface="Arial" charset="0"/>
              </a:rPr>
              <a:t>Tends to be the bottleneck in many GPU programs</a:t>
            </a:r>
          </a:p>
          <a:p>
            <a:pPr lvl="1"/>
            <a:r>
              <a:rPr lang="en-US" sz="2000" dirty="0"/>
              <a:t>Especially true if done stupidly</a:t>
            </a:r>
          </a:p>
          <a:p>
            <a:pPr lvl="2"/>
            <a:r>
              <a:rPr lang="en-US" sz="1600" dirty="0"/>
              <a:t>We'll look at what "stupidly" means</a:t>
            </a:r>
          </a:p>
          <a:p>
            <a:r>
              <a:rPr lang="en-US" dirty="0"/>
              <a:t>Optimize memory access by utilizing hardware specific memory access patterns</a:t>
            </a:r>
          </a:p>
          <a:p>
            <a:r>
              <a:rPr lang="en-US" dirty="0"/>
              <a:t>Optimize memory access by utilizing different caches that come with the GPU</a:t>
            </a:r>
          </a:p>
        </p:txBody>
      </p:sp>
    </p:spTree>
    <p:extLst>
      <p:ext uri="{BB962C8B-B14F-4D97-AF65-F5344CB8AC3E}">
        <p14:creationId xmlns:p14="http://schemas.microsoft.com/office/powerpoint/2010/main" val="424528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If you forgot everything, just make sure you understand that CUDA is simply an extension of other bits of code you write!!!!</a:t>
            </a:r>
          </a:p>
          <a:p>
            <a:pPr lvl="1"/>
            <a:r>
              <a:rPr lang="en-US" sz="2000" dirty="0"/>
              <a:t>Evident in .cu/.</a:t>
            </a:r>
            <a:r>
              <a:rPr lang="en-US" sz="2000" dirty="0" err="1"/>
              <a:t>cuh</a:t>
            </a:r>
            <a:r>
              <a:rPr lang="en-US" sz="2000" dirty="0"/>
              <a:t> vs .</a:t>
            </a:r>
            <a:r>
              <a:rPr lang="en-US" sz="2000" dirty="0" err="1"/>
              <a:t>cpp</a:t>
            </a:r>
            <a:r>
              <a:rPr lang="en-US" sz="2000" dirty="0"/>
              <a:t>/.</a:t>
            </a:r>
            <a:r>
              <a:rPr lang="en-US" sz="2000" dirty="0" err="1"/>
              <a:t>hpp</a:t>
            </a:r>
            <a:r>
              <a:rPr lang="en-US" sz="2000" dirty="0"/>
              <a:t> distinction</a:t>
            </a:r>
          </a:p>
          <a:p>
            <a:pPr lvl="1"/>
            <a:r>
              <a:rPr lang="en-US" sz="2000" dirty="0"/>
              <a:t>.cu/.</a:t>
            </a:r>
            <a:r>
              <a:rPr lang="en-US" sz="2000" dirty="0" err="1"/>
              <a:t>cuh</a:t>
            </a:r>
            <a:r>
              <a:rPr lang="en-US" sz="2000" dirty="0"/>
              <a:t> is compiled by </a:t>
            </a:r>
            <a:r>
              <a:rPr lang="en-US" sz="2000" dirty="0" err="1"/>
              <a:t>nvcc</a:t>
            </a:r>
            <a:r>
              <a:rPr lang="en-US" sz="2000" dirty="0"/>
              <a:t> to produce a .o file</a:t>
            </a:r>
          </a:p>
          <a:p>
            <a:pPr lvl="1"/>
            <a:r>
              <a:rPr lang="en-US" sz="2000" dirty="0"/>
              <a:t>.</a:t>
            </a:r>
            <a:r>
              <a:rPr lang="en-US" sz="2000" dirty="0" err="1"/>
              <a:t>cpp</a:t>
            </a:r>
            <a:r>
              <a:rPr lang="en-US" sz="2000" dirty="0"/>
              <a:t>/.</a:t>
            </a:r>
            <a:r>
              <a:rPr lang="en-US" sz="2000" dirty="0" err="1"/>
              <a:t>hpp</a:t>
            </a:r>
            <a:r>
              <a:rPr lang="en-US" sz="2000" dirty="0"/>
              <a:t> is compiled by g++ and the .o file from the CUDA code is simply linked in using a "#include xxx.cuh" call</a:t>
            </a:r>
          </a:p>
          <a:p>
            <a:pPr lvl="2"/>
            <a:r>
              <a:rPr lang="en-US" sz="2000" dirty="0"/>
              <a:t>No different from how you link in .o files from normal C++ code</a:t>
            </a:r>
          </a:p>
        </p:txBody>
      </p:sp>
    </p:spTree>
    <p:extLst>
      <p:ext uri="{BB962C8B-B14F-4D97-AF65-F5344CB8AC3E}">
        <p14:creationId xmlns:p14="http://schemas.microsoft.com/office/powerpoint/2010/main" val="30020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.cu/.</a:t>
            </a:r>
            <a:r>
              <a:rPr lang="en-US" dirty="0" err="1"/>
              <a:t>cuh</a:t>
            </a:r>
            <a:r>
              <a:rPr lang="en-US" dirty="0"/>
              <a:t> vs .</a:t>
            </a:r>
            <a:r>
              <a:rPr lang="en-US" dirty="0" err="1"/>
              <a:t>cpp</a:t>
            </a:r>
            <a:r>
              <a:rPr lang="en-US" dirty="0"/>
              <a:t>/.</a:t>
            </a:r>
            <a:r>
              <a:rPr lang="en-US" dirty="0" err="1"/>
              <a:t>hpp</a:t>
            </a:r>
            <a:endParaRPr lang="en-US" dirty="0"/>
          </a:p>
        </p:txBody>
      </p:sp>
      <p:pic>
        <p:nvPicPr>
          <p:cNvPr id="2" name="Picture 1" descr="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809907"/>
            <a:ext cx="8711966" cy="49059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36443" y="2911877"/>
            <a:ext cx="1605497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67308" y="1620927"/>
            <a:ext cx="2047798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3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5" y="1829364"/>
            <a:ext cx="8688428" cy="489370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.cu/.</a:t>
            </a:r>
            <a:r>
              <a:rPr lang="en-US" dirty="0" err="1"/>
              <a:t>cuh</a:t>
            </a:r>
            <a:r>
              <a:rPr lang="en-US" dirty="0"/>
              <a:t> vs .</a:t>
            </a:r>
            <a:r>
              <a:rPr lang="en-US" dirty="0" err="1"/>
              <a:t>cpp</a:t>
            </a:r>
            <a:r>
              <a:rPr lang="en-US" dirty="0"/>
              <a:t>/.</a:t>
            </a:r>
            <a:r>
              <a:rPr lang="en-US" dirty="0" err="1"/>
              <a:t>hpp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8489" y="2289908"/>
            <a:ext cx="1476493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58403" y="1615275"/>
            <a:ext cx="2047798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.cu/.</a:t>
            </a:r>
            <a:r>
              <a:rPr lang="en-US" dirty="0" err="1"/>
              <a:t>cuh</a:t>
            </a:r>
            <a:r>
              <a:rPr lang="en-US" dirty="0"/>
              <a:t> vs .</a:t>
            </a:r>
            <a:r>
              <a:rPr lang="en-US" dirty="0" err="1"/>
              <a:t>cpp</a:t>
            </a:r>
            <a:r>
              <a:rPr lang="en-US" dirty="0"/>
              <a:t>/.</a:t>
            </a:r>
            <a:r>
              <a:rPr lang="en-US" dirty="0" err="1"/>
              <a:t>hpp</a:t>
            </a:r>
            <a:endParaRPr lang="en-US" dirty="0"/>
          </a:p>
        </p:txBody>
      </p:sp>
      <p:pic>
        <p:nvPicPr>
          <p:cNvPr id="3" name="Picture 2" descr="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715722"/>
            <a:ext cx="8751033" cy="493159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416" y="3285423"/>
            <a:ext cx="1605497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9602" y="3811023"/>
            <a:ext cx="361522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63673" y="1615275"/>
            <a:ext cx="2232090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5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1483" y="28613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.cu/.</a:t>
            </a:r>
            <a:r>
              <a:rPr lang="en-US" dirty="0" err="1"/>
              <a:t>cuh</a:t>
            </a:r>
            <a:r>
              <a:rPr lang="en-US" dirty="0"/>
              <a:t> vs .</a:t>
            </a:r>
            <a:r>
              <a:rPr lang="en-US" dirty="0" err="1"/>
              <a:t>cpp</a:t>
            </a:r>
            <a:r>
              <a:rPr lang="en-US" dirty="0"/>
              <a:t>/.</a:t>
            </a:r>
            <a:r>
              <a:rPr lang="en-US" dirty="0" err="1"/>
              <a:t>hpp</a:t>
            </a:r>
            <a:endParaRPr lang="en-US" dirty="0"/>
          </a:p>
        </p:txBody>
      </p:sp>
      <p:pic>
        <p:nvPicPr>
          <p:cNvPr id="3" name="Picture 2" descr="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754525"/>
            <a:ext cx="8722669" cy="49132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9065" y="4511383"/>
            <a:ext cx="1605497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64368" y="1606045"/>
            <a:ext cx="2232090" cy="18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7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We will now look at how threads are organized and used in GPUs</a:t>
            </a:r>
          </a:p>
          <a:p>
            <a:pPr lvl="1"/>
            <a:r>
              <a:rPr lang="en-US" sz="2000" dirty="0"/>
              <a:t>Keywords you MUST know to code in CUDA:</a:t>
            </a:r>
          </a:p>
          <a:p>
            <a:pPr lvl="2"/>
            <a:r>
              <a:rPr lang="en-US" sz="2000" dirty="0"/>
              <a:t>Thread</a:t>
            </a:r>
          </a:p>
          <a:p>
            <a:pPr lvl="2"/>
            <a:r>
              <a:rPr lang="en-US" sz="2000" dirty="0"/>
              <a:t>Block</a:t>
            </a:r>
          </a:p>
          <a:p>
            <a:pPr lvl="2"/>
            <a:r>
              <a:rPr lang="en-US" sz="2000" dirty="0"/>
              <a:t>Grid</a:t>
            </a:r>
          </a:p>
          <a:p>
            <a:pPr lvl="1"/>
            <a:r>
              <a:rPr lang="en-US" sz="2000" dirty="0"/>
              <a:t>Keywords you MUST know to code WELL in CUDA:</a:t>
            </a:r>
          </a:p>
          <a:p>
            <a:pPr lvl="2"/>
            <a:r>
              <a:rPr lang="en-US" sz="2000" dirty="0"/>
              <a:t>(Streaming) Multiprocessor</a:t>
            </a:r>
          </a:p>
          <a:p>
            <a:pPr lvl="2"/>
            <a:r>
              <a:rPr lang="en-US" sz="2000" dirty="0">
                <a:latin typeface="Arial" charset="0"/>
              </a:rPr>
              <a:t>Warp</a:t>
            </a:r>
          </a:p>
          <a:p>
            <a:pPr lvl="2"/>
            <a:r>
              <a:rPr lang="en-US" sz="2000" dirty="0">
                <a:latin typeface="Arial" charset="0"/>
              </a:rPr>
              <a:t>Warp Divergence</a:t>
            </a:r>
          </a:p>
        </p:txBody>
      </p:sp>
    </p:spTree>
    <p:extLst>
      <p:ext uri="{BB962C8B-B14F-4D97-AF65-F5344CB8AC3E}">
        <p14:creationId xmlns:p14="http://schemas.microsoft.com/office/powerpoint/2010/main" val="382251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GPU</a:t>
            </a:r>
          </a:p>
        </p:txBody>
      </p:sp>
      <p:pic>
        <p:nvPicPr>
          <p:cNvPr id="1027" name="Picture 3" descr="C:\Users\Kevin\Downloads\cuda_har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93" y="1763500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79684" y="4561853"/>
            <a:ext cx="2950834" cy="204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61408" y="4605082"/>
            <a:ext cx="2987692" cy="1364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64452" y="5039660"/>
            <a:ext cx="2987692" cy="1364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5231" y="5011970"/>
            <a:ext cx="2950834" cy="204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62955" y="3322853"/>
            <a:ext cx="2305810" cy="1769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6042" y="3361744"/>
            <a:ext cx="2222878" cy="12720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Rectangle 3"/>
          <p:cNvSpPr/>
          <p:nvPr/>
        </p:nvSpPr>
        <p:spPr>
          <a:xfrm>
            <a:off x="6442696" y="4789636"/>
            <a:ext cx="2657475" cy="1493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black </a:t>
            </a:r>
            <a:r>
              <a:rPr lang="en-US" dirty="0" err="1"/>
              <a:t>Xs</a:t>
            </a:r>
            <a:r>
              <a:rPr lang="en-US" dirty="0"/>
              <a:t> are just crossing out things you don’t have to think about just yet. You'll learn about them later</a:t>
            </a:r>
          </a:p>
        </p:txBody>
      </p:sp>
    </p:spTree>
    <p:extLst>
      <p:ext uri="{BB962C8B-B14F-4D97-AF65-F5344CB8AC3E}">
        <p14:creationId xmlns:p14="http://schemas.microsoft.com/office/powerpoint/2010/main" val="1952423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8708</TotalTime>
  <Words>671</Words>
  <Application>Microsoft Office PowerPoint</Application>
  <PresentationFormat>On-screen Show (4:3)</PresentationFormat>
  <Paragraphs>224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CS 179: GPU Computing</vt:lpstr>
      <vt:lpstr>Recap</vt:lpstr>
      <vt:lpstr>Recap</vt:lpstr>
      <vt:lpstr>PowerPoint Presentation</vt:lpstr>
      <vt:lpstr>PowerPoint Presentation</vt:lpstr>
      <vt:lpstr>PowerPoint Presentation</vt:lpstr>
      <vt:lpstr>PowerPoint Presentation</vt:lpstr>
      <vt:lpstr>Thread Organization</vt:lpstr>
      <vt:lpstr>Inside a GPU</vt:lpstr>
      <vt:lpstr>Inside a GPU </vt:lpstr>
      <vt:lpstr>Inside a GPU </vt:lpstr>
      <vt:lpstr>Inside a GPU </vt:lpstr>
      <vt:lpstr>Inside a GPU </vt:lpstr>
      <vt:lpstr>Inside a GPU (fun hardware info)</vt:lpstr>
      <vt:lpstr>Streaming Multiprocessor</vt:lpstr>
      <vt:lpstr>PowerPoint Presentation</vt:lpstr>
      <vt:lpstr>PowerPoint Presentation</vt:lpstr>
      <vt:lpstr>PowerPoint Presentation</vt:lpstr>
      <vt:lpstr>Questions so far?</vt:lpstr>
      <vt:lpstr>PowerPoint Presentation</vt:lpstr>
      <vt:lpstr>PowerPoint Presentation</vt:lpstr>
      <vt:lpstr>PowerPoint Presentation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Programming</dc:title>
  <dc:creator>Kevin</dc:creator>
  <cp:lastModifiedBy>Kevin</cp:lastModifiedBy>
  <cp:revision>633</cp:revision>
  <dcterms:created xsi:type="dcterms:W3CDTF">2015-03-24T02:17:19Z</dcterms:created>
  <dcterms:modified xsi:type="dcterms:W3CDTF">2016-03-30T20:37:28Z</dcterms:modified>
</cp:coreProperties>
</file>