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0" r:id="rId1"/>
  </p:sldMasterIdLst>
  <p:notesMasterIdLst>
    <p:notesMasterId r:id="rId36"/>
  </p:notesMasterIdLst>
  <p:sldIdLst>
    <p:sldId id="291" r:id="rId2"/>
    <p:sldId id="257" r:id="rId3"/>
    <p:sldId id="292" r:id="rId4"/>
    <p:sldId id="293" r:id="rId5"/>
    <p:sldId id="301" r:id="rId6"/>
    <p:sldId id="321" r:id="rId7"/>
    <p:sldId id="299" r:id="rId8"/>
    <p:sldId id="320" r:id="rId9"/>
    <p:sldId id="295" r:id="rId10"/>
    <p:sldId id="294" r:id="rId11"/>
    <p:sldId id="296" r:id="rId12"/>
    <p:sldId id="297" r:id="rId13"/>
    <p:sldId id="298" r:id="rId14"/>
    <p:sldId id="303" r:id="rId15"/>
    <p:sldId id="311" r:id="rId16"/>
    <p:sldId id="300" r:id="rId17"/>
    <p:sldId id="302" r:id="rId18"/>
    <p:sldId id="304" r:id="rId19"/>
    <p:sldId id="305" r:id="rId20"/>
    <p:sldId id="323" r:id="rId21"/>
    <p:sldId id="306" r:id="rId22"/>
    <p:sldId id="322" r:id="rId23"/>
    <p:sldId id="307" r:id="rId24"/>
    <p:sldId id="308" r:id="rId25"/>
    <p:sldId id="309" r:id="rId26"/>
    <p:sldId id="310" r:id="rId27"/>
    <p:sldId id="312" r:id="rId28"/>
    <p:sldId id="314" r:id="rId29"/>
    <p:sldId id="316" r:id="rId30"/>
    <p:sldId id="317" r:id="rId31"/>
    <p:sldId id="313" r:id="rId32"/>
    <p:sldId id="315" r:id="rId33"/>
    <p:sldId id="319" r:id="rId34"/>
    <p:sldId id="318" r:id="rId35"/>
  </p:sldIdLst>
  <p:sldSz cx="12192000" cy="6858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0C226"/>
    <a:srgbClr val="ADD2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03" autoAdjust="0"/>
    <p:restoredTop sz="89138" autoAdjust="0"/>
  </p:normalViewPr>
  <p:slideViewPr>
    <p:cSldViewPr snapToGrid="0">
      <p:cViewPr varScale="1">
        <p:scale>
          <a:sx n="60" d="100"/>
          <a:sy n="60" d="100"/>
        </p:scale>
        <p:origin x="792" y="52"/>
      </p:cViewPr>
      <p:guideLst/>
    </p:cSldViewPr>
  </p:slideViewPr>
  <p:outlineViewPr>
    <p:cViewPr>
      <p:scale>
        <a:sx n="33" d="100"/>
        <a:sy n="33" d="100"/>
      </p:scale>
      <p:origin x="0" y="-968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6CE97F4-8C93-436C-90D4-EE41759B2D7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AAFC1B-42EE-45D2-870E-7BFA66686D7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39AFE9-89F6-4B54-9825-68514DFB9368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B11A2784-6BEA-4953-85F5-80DCF99A6CB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048E9ABF-0C65-4557-A641-48E67B151A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14AAF5-E7E7-426D-B81E-D1AD73BB744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9795EB-5118-4E1A-A435-1F6CD2CD54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25D3FD-8162-418F-8D84-6A95FE198DE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5D3FD-8162-418F-8D84-6A95FE198DE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0370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5D3FD-8162-418F-8D84-6A95FE198DE1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32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5D3FD-8162-418F-8D84-6A95FE198DE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7457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5D3FD-8162-418F-8D84-6A95FE198DE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2620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5D3FD-8162-418F-8D84-6A95FE198DE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5172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5D3FD-8162-418F-8D84-6A95FE198DE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8062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5D3FD-8162-418F-8D84-6A95FE198DE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0928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5D3FD-8162-418F-8D84-6A95FE198DE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7654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5D3FD-8162-418F-8D84-6A95FE198DE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6040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5D3FD-8162-418F-8D84-6A95FE198DE1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532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B469F50-A23D-455A-931D-34132C180D3A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4381CCB-7403-425B-93BF-F73BAA63D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894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9F50-A23D-455A-931D-34132C180D3A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81CCB-7403-425B-93BF-F73BAA63D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109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B469F50-A23D-455A-931D-34132C180D3A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4381CCB-7403-425B-93BF-F73BAA63D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452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9F50-A23D-455A-931D-34132C180D3A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74381CCB-7403-425B-93BF-F73BAA63D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52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B469F50-A23D-455A-931D-34132C180D3A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4381CCB-7403-425B-93BF-F73BAA63D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07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9F50-A23D-455A-931D-34132C180D3A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81CCB-7403-425B-93BF-F73BAA63D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190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9F50-A23D-455A-931D-34132C180D3A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81CCB-7403-425B-93BF-F73BAA63D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35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9F50-A23D-455A-931D-34132C180D3A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81CCB-7403-425B-93BF-F73BAA63D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439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9F50-A23D-455A-931D-34132C180D3A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81CCB-7403-425B-93BF-F73BAA63D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726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B469F50-A23D-455A-931D-34132C180D3A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4381CCB-7403-425B-93BF-F73BAA63D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14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9F50-A23D-455A-931D-34132C180D3A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81CCB-7403-425B-93BF-F73BAA63D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057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2B469F50-A23D-455A-931D-34132C180D3A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74381CCB-7403-425B-93BF-F73BAA63DD7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97484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E93E5-4A77-404B-BCED-28F9789DC6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53108" y="1341783"/>
            <a:ext cx="7766936" cy="1722835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CS 179: Lecture 15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44F85F8-564B-40C5-A007-B48774EAA5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53108" y="3244933"/>
            <a:ext cx="7766936" cy="2002928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+mj-lt"/>
              </a:rPr>
              <a:t>Introduction to </a:t>
            </a:r>
            <a:r>
              <a:rPr lang="en-US" sz="4000" dirty="0" err="1">
                <a:solidFill>
                  <a:schemeClr val="bg1"/>
                </a:solidFill>
                <a:latin typeface="+mj-lt"/>
              </a:rPr>
              <a:t>CuDNN</a:t>
            </a:r>
            <a:r>
              <a:rPr lang="en-US" sz="4000" dirty="0">
                <a:solidFill>
                  <a:schemeClr val="bg1"/>
                </a:solidFill>
                <a:latin typeface="+mj-lt"/>
              </a:rPr>
              <a:t> (CUDA Deep Neural Nets)</a:t>
            </a:r>
          </a:p>
        </p:txBody>
      </p:sp>
    </p:spTree>
    <p:extLst>
      <p:ext uri="{BB962C8B-B14F-4D97-AF65-F5344CB8AC3E}">
        <p14:creationId xmlns:p14="http://schemas.microsoft.com/office/powerpoint/2010/main" val="1068612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AC842-8542-4C9B-8392-18DBA62C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708990"/>
            <a:ext cx="10782483" cy="926237"/>
          </a:xfrm>
        </p:spPr>
        <p:txBody>
          <a:bodyPr>
            <a:normAutofit/>
          </a:bodyPr>
          <a:lstStyle/>
          <a:p>
            <a:r>
              <a:rPr lang="en-US" sz="5400"/>
              <a:t>Data Representation</a:t>
            </a:r>
            <a:endParaRPr lang="en-US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113BDD-98C3-447E-ACA9-24FB3A4F3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808922"/>
            <a:ext cx="10782483" cy="4601606"/>
          </a:xfrm>
        </p:spPr>
        <p:txBody>
          <a:bodyPr>
            <a:normAutofit/>
          </a:bodyPr>
          <a:lstStyle/>
          <a:p>
            <a:pPr marL="457200" indent="-457200"/>
            <a:r>
              <a:rPr lang="en-US" sz="3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cudnnTensorDescriptor_t</a:t>
            </a:r>
            <a:endParaRPr lang="en-US" sz="32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781200" lvl="1" indent="-457200"/>
            <a:r>
              <a:rPr lang="en-US" sz="3000" dirty="0">
                <a:solidFill>
                  <a:schemeClr val="tx1"/>
                </a:solidFill>
              </a:rPr>
              <a:t>Allocate by calling </a:t>
            </a:r>
            <a:r>
              <a:rPr lang="en-US" sz="3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cudnnCreateTensorDescriptor</a:t>
            </a:r>
            <a:r>
              <a:rPr lang="en-US" sz="3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br>
              <a:rPr lang="en-US" sz="3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3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cudnnTensorDescriptor_t</a:t>
            </a:r>
            <a:r>
              <a:rPr lang="en-US" sz="3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3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desc</a:t>
            </a:r>
            <a:r>
              <a:rPr lang="en-US" sz="3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781200" lvl="1" indent="-457200"/>
            <a:r>
              <a:rPr lang="en-US" sz="3000" dirty="0">
                <a:solidFill>
                  <a:schemeClr val="tx1"/>
                </a:solidFill>
              </a:rPr>
              <a:t>The ordering of array axes is defined by an </a:t>
            </a:r>
            <a:r>
              <a:rPr lang="en-US" sz="3000" dirty="0" err="1">
                <a:solidFill>
                  <a:schemeClr val="tx1"/>
                </a:solidFill>
              </a:rPr>
              <a:t>enum</a:t>
            </a:r>
            <a:r>
              <a:rPr lang="en-US" sz="3000" dirty="0">
                <a:solidFill>
                  <a:schemeClr val="tx1"/>
                </a:solidFill>
              </a:rPr>
              <a:t> called a </a:t>
            </a:r>
            <a:r>
              <a:rPr lang="en-US" sz="3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cudnnTensorFormat_t</a:t>
            </a:r>
            <a:r>
              <a:rPr lang="en-US" sz="3200" dirty="0">
                <a:solidFill>
                  <a:schemeClr val="tx1"/>
                </a:solidFill>
                <a:cs typeface="Courier New" panose="02070309020205020404" pitchFamily="49" charset="0"/>
              </a:rPr>
              <a:t> (since we are indexing as </a:t>
            </a:r>
            <a:r>
              <a:rPr lang="en-US" sz="3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X[n,c,h,w]</a:t>
            </a:r>
            <a:r>
              <a:rPr lang="en-US" sz="3200" dirty="0">
                <a:solidFill>
                  <a:schemeClr val="tx1"/>
                </a:solidFill>
                <a:cs typeface="Courier New" panose="02070309020205020404" pitchFamily="49" charset="0"/>
              </a:rPr>
              <a:t>, we will use </a:t>
            </a:r>
            <a:r>
              <a:rPr lang="en-US" sz="2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CUDNN_TENSOR_NCHW</a:t>
            </a:r>
            <a:r>
              <a:rPr lang="en-US" sz="3000" dirty="0">
                <a:solidFill>
                  <a:schemeClr val="tx1"/>
                </a:solidFill>
                <a:cs typeface="Courier New" panose="02070309020205020404" pitchFamily="49" charset="0"/>
              </a:rPr>
              <a:t>)</a:t>
            </a:r>
          </a:p>
          <a:p>
            <a:pPr marL="781200" lvl="1" indent="-457200"/>
            <a:r>
              <a:rPr lang="en-US" sz="3000" dirty="0">
                <a:solidFill>
                  <a:schemeClr val="tx1"/>
                </a:solidFill>
              </a:rPr>
              <a:t>A </a:t>
            </a:r>
            <a:r>
              <a:rPr lang="en-US" sz="3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cudnnDataType_t</a:t>
            </a:r>
            <a:r>
              <a:rPr lang="en-US" sz="3000" dirty="0">
                <a:solidFill>
                  <a:schemeClr val="tx1"/>
                </a:solidFill>
              </a:rPr>
              <a:t> specifies the data type of the tensor (we will use </a:t>
            </a:r>
            <a:r>
              <a:rPr lang="en-US" sz="3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CUDNN_DATA_FLOAT</a:t>
            </a:r>
            <a:r>
              <a:rPr lang="en-US" sz="3000" dirty="0">
                <a:solidFill>
                  <a:schemeClr val="tx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750151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AC842-8542-4C9B-8392-18DBA62C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708990"/>
            <a:ext cx="10782483" cy="926237"/>
          </a:xfrm>
        </p:spPr>
        <p:txBody>
          <a:bodyPr>
            <a:normAutofit/>
          </a:bodyPr>
          <a:lstStyle/>
          <a:p>
            <a:r>
              <a:rPr lang="en-US" sz="5400" dirty="0"/>
              <a:t>Data Representation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113BDD-98C3-447E-ACA9-24FB3A4F3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99593"/>
            <a:ext cx="10782483" cy="4601606"/>
          </a:xfrm>
        </p:spPr>
        <p:txBody>
          <a:bodyPr>
            <a:normAutofit/>
          </a:bodyPr>
          <a:lstStyle/>
          <a:p>
            <a:pPr marL="457200" indent="-457200"/>
            <a:r>
              <a:rPr lang="en-US" sz="3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cudnnTensorDescriptor_t</a:t>
            </a:r>
            <a:endParaRPr lang="en-US" sz="32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781200" lvl="1" indent="-457200"/>
            <a:r>
              <a:rPr lang="en-US" sz="3000" dirty="0">
                <a:solidFill>
                  <a:schemeClr val="tx1"/>
                </a:solidFill>
              </a:rPr>
              <a:t>Initialize by calling </a:t>
            </a:r>
            <a:r>
              <a:rPr lang="en-US" sz="3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cudnnSetTensor4dDescriptor( </a:t>
            </a:r>
            <a:r>
              <a:rPr lang="en-US" sz="3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cudnnTensorDescriptor_t</a:t>
            </a:r>
            <a:r>
              <a:rPr lang="en-US" sz="3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desc</a:t>
            </a:r>
            <a:r>
              <a:rPr lang="en-US" sz="3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3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cudnnTensorFormat_t</a:t>
            </a:r>
            <a:r>
              <a:rPr lang="en-US" sz="3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format, </a:t>
            </a:r>
            <a:r>
              <a:rPr lang="en-US" sz="3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cudnnDataType_t</a:t>
            </a:r>
            <a:r>
              <a:rPr lang="en-US" sz="3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dataType</a:t>
            </a:r>
            <a:r>
              <a:rPr lang="en-US" sz="3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lang="en-US" sz="3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3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3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n, </a:t>
            </a:r>
            <a:r>
              <a:rPr lang="en-US" sz="3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3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c, </a:t>
            </a:r>
            <a:r>
              <a:rPr lang="en-US" sz="3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3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h, </a:t>
            </a:r>
            <a:r>
              <a:rPr lang="en-US" sz="3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3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w)</a:t>
            </a:r>
          </a:p>
          <a:p>
            <a:pPr marL="781200" lvl="1" indent="-457200"/>
            <a:r>
              <a:rPr lang="en-US" sz="3000" dirty="0">
                <a:solidFill>
                  <a:schemeClr val="tx1"/>
                </a:solidFill>
              </a:rPr>
              <a:t>Free by calling </a:t>
            </a:r>
            <a:r>
              <a:rPr lang="en-US" sz="3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cudnnDestroyTensorDescriptor</a:t>
            </a:r>
            <a:r>
              <a:rPr lang="en-US" sz="3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 </a:t>
            </a:r>
            <a:r>
              <a:rPr lang="en-US" sz="3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cudnnTensorDescriptor_t</a:t>
            </a:r>
            <a:r>
              <a:rPr lang="en-US" sz="3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desc</a:t>
            </a:r>
            <a:r>
              <a:rPr lang="en-US" sz="3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600686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AC842-8542-4C9B-8392-18DBA62C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708990"/>
            <a:ext cx="10782483" cy="926237"/>
          </a:xfrm>
        </p:spPr>
        <p:txBody>
          <a:bodyPr>
            <a:normAutofit/>
          </a:bodyPr>
          <a:lstStyle/>
          <a:p>
            <a:r>
              <a:rPr lang="en-US" sz="5400" dirty="0"/>
              <a:t>Data Representation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113BDD-98C3-447E-ACA9-24FB3A4F3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69776"/>
            <a:ext cx="10782483" cy="4601606"/>
          </a:xfrm>
        </p:spPr>
        <p:txBody>
          <a:bodyPr>
            <a:normAutofit fontScale="92500"/>
          </a:bodyPr>
          <a:lstStyle/>
          <a:p>
            <a:pPr marL="457200" indent="-457200"/>
            <a:r>
              <a:rPr lang="en-US" sz="3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cudnnTensorDescriptor_t</a:t>
            </a:r>
            <a:endParaRPr lang="en-US" sz="3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781200" lvl="1" indent="-457200"/>
            <a:r>
              <a:rPr lang="en-US" sz="3000" dirty="0">
                <a:solidFill>
                  <a:schemeClr val="tx1"/>
                </a:solidFill>
              </a:rPr>
              <a:t>Get the contents by calling </a:t>
            </a:r>
            <a:r>
              <a:rPr lang="en-US" sz="3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cudnnGetTensor4dDescriptor( </a:t>
            </a:r>
            <a:r>
              <a:rPr lang="en-US" sz="3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cudnnTensorDescriptor_t</a:t>
            </a:r>
            <a:r>
              <a:rPr lang="en-US" sz="3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desc</a:t>
            </a:r>
            <a:r>
              <a:rPr lang="en-US" sz="3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lang="en-US" sz="3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3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cudnnDataType_t</a:t>
            </a:r>
            <a:r>
              <a:rPr lang="en-US" sz="3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dataType</a:t>
            </a:r>
            <a:r>
              <a:rPr lang="en-US" sz="3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lang="en-US" sz="3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3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3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*n, </a:t>
            </a:r>
            <a:r>
              <a:rPr lang="en-US" sz="3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3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*c, </a:t>
            </a:r>
            <a:r>
              <a:rPr lang="en-US" sz="3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3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*h, </a:t>
            </a:r>
            <a:r>
              <a:rPr lang="en-US" sz="3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3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*w,</a:t>
            </a:r>
            <a:br>
              <a:rPr lang="en-US" sz="3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3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3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3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nStr</a:t>
            </a:r>
            <a:r>
              <a:rPr lang="en-US" sz="3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3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3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3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cStr</a:t>
            </a:r>
            <a:r>
              <a:rPr lang="en-US" sz="3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3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3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3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hStr</a:t>
            </a:r>
            <a:r>
              <a:rPr lang="en-US" sz="3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3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3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3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wStr</a:t>
            </a:r>
            <a:r>
              <a:rPr lang="en-US" sz="3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781200" lvl="1" indent="-457200"/>
            <a:r>
              <a:rPr lang="en-US" sz="3000" dirty="0">
                <a:solidFill>
                  <a:schemeClr val="tx1"/>
                </a:solidFill>
              </a:rPr>
              <a:t>Standard trick of returning by setting output parameters</a:t>
            </a:r>
          </a:p>
          <a:p>
            <a:pPr marL="781200" lvl="1" indent="-457200"/>
            <a:r>
              <a:rPr lang="en-US" sz="3000" dirty="0">
                <a:solidFill>
                  <a:schemeClr val="tx1"/>
                </a:solidFill>
              </a:rPr>
              <a:t>Don’t worry about the strides </a:t>
            </a:r>
            <a:r>
              <a:rPr lang="en-US" sz="3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nStr</a:t>
            </a:r>
            <a:r>
              <a:rPr lang="en-US" sz="3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3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cStr</a:t>
            </a:r>
            <a:r>
              <a:rPr lang="en-US" sz="3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3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hStr</a:t>
            </a:r>
            <a:r>
              <a:rPr lang="en-US" sz="3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3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wStr</a:t>
            </a:r>
            <a:endParaRPr lang="en-US" sz="30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1205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AC842-8542-4C9B-8392-18DBA62C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708990"/>
            <a:ext cx="10782483" cy="926237"/>
          </a:xfrm>
        </p:spPr>
        <p:txBody>
          <a:bodyPr>
            <a:normAutofit/>
          </a:bodyPr>
          <a:lstStyle/>
          <a:p>
            <a:r>
              <a:rPr lang="en-US" sz="5400" dirty="0"/>
              <a:t>Relation to Assignment 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113BDD-98C3-447E-ACA9-24FB3A4F3B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7334" y="1818861"/>
                <a:ext cx="10782483" cy="4601606"/>
              </a:xfrm>
            </p:spPr>
            <p:txBody>
              <a:bodyPr>
                <a:normAutofit lnSpcReduction="10000"/>
              </a:bodyPr>
              <a:lstStyle/>
              <a:p>
                <a:pPr marL="457200" indent="-457200"/>
                <a:r>
                  <a:rPr lang="en-US" sz="32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Forward pass (Algorithm)</a:t>
                </a:r>
              </a:p>
              <a:p>
                <a:pPr marL="781200" lvl="1" indent="-457200"/>
                <a:r>
                  <a:rPr lang="en-US" sz="30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For each minibatch 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3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𝐗</m:t>
                        </m:r>
                      </m:e>
                      <m:sup>
                        <m:d>
                          <m:dPr>
                            <m:ctrlPr>
                              <a:rPr lang="en-US" sz="3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sup>
                    </m:sSup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0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𝐘</m:t>
                    </m:r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0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 of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𝑘</m:t>
                    </m:r>
                  </m:oMath>
                </a14:m>
                <a:r>
                  <a:rPr lang="en-US" sz="30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 training examples</a:t>
                </a:r>
              </a:p>
              <a:p>
                <a:pPr marL="1051200" lvl="2" indent="-457200"/>
                <a:r>
                  <a:rPr lang="en-US" sz="28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(Each example and its label are a column in matrices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sz="28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𝐗</m:t>
                        </m:r>
                      </m:e>
                      <m:sup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0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28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𝐘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 respectively)</a:t>
                </a:r>
              </a:p>
              <a:p>
                <a:pPr marL="1051200" lvl="2" indent="-457200"/>
                <a:r>
                  <a:rPr lang="en-US" sz="30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For each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ℓ</m:t>
                    </m:r>
                  </m:oMath>
                </a14:m>
                <a:r>
                  <a:rPr lang="en-US" sz="30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 counting up from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1</m:t>
                    </m:r>
                  </m:oMath>
                </a14:m>
                <a:r>
                  <a:rPr lang="en-US" sz="30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𝐿</m:t>
                    </m:r>
                  </m:oMath>
                </a14:m>
                <a:endParaRPr lang="en-US" sz="3000" dirty="0">
                  <a:solidFill>
                    <a:schemeClr val="tx1"/>
                  </a:solidFill>
                  <a:cs typeface="Courier New" panose="02070309020205020404" pitchFamily="49" charset="0"/>
                </a:endParaRPr>
              </a:p>
              <a:p>
                <a:pPr marL="1393200" lvl="3" indent="-457200"/>
                <a:r>
                  <a:rPr lang="en-US" sz="2800" dirty="0">
                    <a:solidFill>
                      <a:schemeClr val="tx1"/>
                    </a:solidFill>
                  </a:rPr>
                  <a:t>Compute matrix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𝐙</m:t>
                        </m:r>
                      </m:e>
                      <m:sup>
                        <m:d>
                          <m:d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e>
                        </m:d>
                      </m:sup>
                    </m:sSup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𝐖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ℓ</m:t>
                                </m:r>
                              </m:e>
                            </m:d>
                          </m:sup>
                        </m:sSup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𝐗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ℓ−1</m:t>
                                </m:r>
                              </m:e>
                            </m:d>
                          </m:sup>
                        </m:sSup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  <a:p>
                <a:pPr marL="1393200" lvl="3" indent="-457200"/>
                <a:r>
                  <a:rPr lang="en-US" sz="2800" dirty="0">
                    <a:solidFill>
                      <a:schemeClr val="tx1"/>
                    </a:solidFill>
                  </a:rPr>
                  <a:t>Compute matrix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𝐗</m:t>
                        </m:r>
                      </m:e>
                      <m:sup>
                        <m:d>
                          <m:d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e>
                        </m:d>
                      </m:sup>
                    </m:sSup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d>
                          <m:d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e>
                        </m:d>
                      </m:sup>
                    </m:sSup>
                    <m:d>
                      <m:d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𝐙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ℓ</m:t>
                                </m:r>
                              </m:e>
                            </m:d>
                          </m:sup>
                        </m:sSup>
                      </m:e>
                    </m:d>
                  </m:oMath>
                </a14:m>
                <a:endParaRPr lang="en-US" sz="2800" dirty="0">
                  <a:solidFill>
                    <a:schemeClr val="tx1"/>
                  </a:solidFill>
                  <a:cs typeface="Courier New" panose="02070309020205020404" pitchFamily="49" charset="0"/>
                </a:endParaRPr>
              </a:p>
              <a:p>
                <a:pPr marL="1051200" lvl="2" indent="-457200"/>
                <a:r>
                  <a:rPr lang="en-US" sz="30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Our model’s prediction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sz="30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𝐗</m:t>
                        </m:r>
                      </m:e>
                      <m:sup>
                        <m:d>
                          <m:dPr>
                            <m:ctrlP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dPr>
                          <m:e>
                            <m: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𝐿</m:t>
                            </m:r>
                          </m:e>
                        </m:d>
                      </m:sup>
                    </m:sSup>
                  </m:oMath>
                </a14:m>
                <a:endParaRPr lang="en-US" sz="3000" dirty="0">
                  <a:solidFill>
                    <a:schemeClr val="tx1"/>
                  </a:solidFill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113BDD-98C3-447E-ACA9-24FB3A4F3B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1818861"/>
                <a:ext cx="10782483" cy="4601606"/>
              </a:xfrm>
              <a:blipFill>
                <a:blip r:embed="rId2"/>
                <a:stretch>
                  <a:fillRect l="-961" t="-2517" b="-3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41660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AC842-8542-4C9B-8392-18DBA62C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708990"/>
            <a:ext cx="10782483" cy="926237"/>
          </a:xfrm>
        </p:spPr>
        <p:txBody>
          <a:bodyPr>
            <a:normAutofit/>
          </a:bodyPr>
          <a:lstStyle/>
          <a:p>
            <a:r>
              <a:rPr lang="en-US" sz="5400" dirty="0"/>
              <a:t>Relation to Assignment 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113BDD-98C3-447E-ACA9-24FB3A4F3B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7334" y="1739349"/>
                <a:ext cx="10782483" cy="4601606"/>
              </a:xfrm>
            </p:spPr>
            <p:txBody>
              <a:bodyPr>
                <a:normAutofit lnSpcReduction="10000"/>
              </a:bodyPr>
              <a:lstStyle/>
              <a:p>
                <a:pPr marL="457200" indent="-457200"/>
                <a:r>
                  <a:rPr lang="en-US" sz="32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Forward pass (Implementation)</a:t>
                </a:r>
              </a:p>
              <a:p>
                <a:pPr marL="781200" lvl="1" indent="-457200"/>
                <a:r>
                  <a:rPr lang="en-US" sz="30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Calculate the expected sizes of the inputs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sz="30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𝐗</m:t>
                        </m:r>
                      </m:e>
                      <m:sup>
                        <m:d>
                          <m:dPr>
                            <m:ctrlPr>
                              <a:rPr lang="en-US" sz="3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dPr>
                          <m:e>
                            <m:r>
                              <a:rPr lang="en-US" sz="3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ℓ</m:t>
                            </m:r>
                            <m: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−1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30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 and outputs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sz="30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𝐙</m:t>
                        </m:r>
                      </m:e>
                      <m:sup>
                        <m:d>
                          <m:dPr>
                            <m:ctrlPr>
                              <a:rPr lang="en-US" sz="3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dPr>
                          <m:e>
                            <m:r>
                              <a:rPr lang="en-US" sz="3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ℓ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30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 of each layer and allocate arrays of the appropriate size</a:t>
                </a:r>
              </a:p>
              <a:p>
                <a:pPr marL="1051200" lvl="2" indent="-457200"/>
                <a:r>
                  <a:rPr lang="en-US" sz="28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Input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sz="28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𝐗</m:t>
                        </m:r>
                      </m:e>
                      <m:sup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ℓ−1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28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 has shape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𝑑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ℓ−1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×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𝑘</m:t>
                    </m:r>
                  </m:oMath>
                </a14:m>
                <a:endParaRPr lang="en-US" sz="2800" dirty="0">
                  <a:solidFill>
                    <a:schemeClr val="tx1"/>
                  </a:solidFill>
                  <a:cs typeface="Courier New" panose="02070309020205020404" pitchFamily="49" charset="0"/>
                </a:endParaRPr>
              </a:p>
              <a:p>
                <a:pPr marL="1051200" lvl="2" indent="-457200"/>
                <a:r>
                  <a:rPr lang="en-US" sz="28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Weight matrix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sz="28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𝐖</m:t>
                        </m:r>
                      </m:e>
                      <m:sup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ℓ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28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 has shape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𝑑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ℓ−1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×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𝑑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ℓ</m:t>
                        </m:r>
                      </m:sub>
                    </m:sSub>
                  </m:oMath>
                </a14:m>
                <a:endParaRPr lang="en-US" sz="2800" b="0" dirty="0">
                  <a:solidFill>
                    <a:schemeClr val="tx1"/>
                  </a:solidFill>
                  <a:cs typeface="Courier New" panose="02070309020205020404" pitchFamily="49" charset="0"/>
                </a:endParaRPr>
              </a:p>
              <a:p>
                <a:pPr marL="1051200" lvl="2" indent="-457200"/>
                <a:r>
                  <a:rPr lang="en-US" sz="28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Outputs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sz="28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𝐙</m:t>
                        </m:r>
                      </m:e>
                      <m:sup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ℓ</m:t>
                            </m:r>
                          </m:e>
                        </m:d>
                      </m:sup>
                    </m:sSup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sSupPr>
                          <m:e>
                            <m:r>
                              <a:rPr lang="en-US" sz="28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𝐖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ℓ</m:t>
                                </m:r>
                              </m:e>
                            </m:d>
                          </m:sup>
                        </m:sSup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sSupPr>
                          <m:e>
                            <m:r>
                              <a:rPr lang="en-US" sz="28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𝐗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ℓ−1</m:t>
                                </m:r>
                              </m:e>
                            </m:d>
                          </m:sup>
                        </m:sSup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sz="28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𝐗</m:t>
                        </m:r>
                      </m:e>
                      <m:sup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ℓ</m:t>
                            </m:r>
                          </m:e>
                        </m:d>
                      </m:sup>
                    </m:sSup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𝜃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sSupPr>
                          <m:e>
                            <m:r>
                              <a:rPr lang="en-US" sz="28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𝐙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ℓ</m:t>
                                </m:r>
                              </m:e>
                            </m:d>
                          </m:sup>
                        </m:sSup>
                      </m:e>
                    </m:d>
                  </m:oMath>
                </a14:m>
                <a:r>
                  <a:rPr lang="en-US" sz="28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 have shape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𝑑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ℓ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×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𝑘</m:t>
                    </m:r>
                  </m:oMath>
                </a14:m>
                <a:endParaRPr lang="en-US" sz="2800" dirty="0">
                  <a:solidFill>
                    <a:schemeClr val="tx1"/>
                  </a:solidFill>
                  <a:cs typeface="Courier New" panose="02070309020205020404" pitchFamily="49" charset="0"/>
                </a:endParaRPr>
              </a:p>
              <a:p>
                <a:pPr marL="781200" lvl="1" indent="-457200"/>
                <a:r>
                  <a:rPr lang="en-US" sz="30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Initialize tensor descriptors for each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sz="30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𝐗</m:t>
                        </m:r>
                      </m:e>
                      <m:sup>
                        <m:d>
                          <m:dPr>
                            <m:ctrlP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dPr>
                          <m:e>
                            <m: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ℓ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30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sz="30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𝐙</m:t>
                        </m:r>
                      </m:e>
                      <m:sup>
                        <m:d>
                          <m:dPr>
                            <m:ctrlP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dPr>
                          <m:e>
                            <m: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ℓ</m:t>
                            </m:r>
                          </m:e>
                        </m:d>
                      </m:sup>
                    </m:sSup>
                  </m:oMath>
                </a14:m>
                <a:endParaRPr lang="en-US" sz="3000" dirty="0">
                  <a:solidFill>
                    <a:schemeClr val="tx1"/>
                  </a:solidFill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113BDD-98C3-447E-ACA9-24FB3A4F3B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1739349"/>
                <a:ext cx="10782483" cy="4601606"/>
              </a:xfrm>
              <a:blipFill>
                <a:blip r:embed="rId2"/>
                <a:stretch>
                  <a:fillRect l="-961" t="-662" b="-1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56740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AC842-8542-4C9B-8392-18DBA62C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708990"/>
            <a:ext cx="10782483" cy="926237"/>
          </a:xfrm>
        </p:spPr>
        <p:txBody>
          <a:bodyPr>
            <a:normAutofit/>
          </a:bodyPr>
          <a:lstStyle/>
          <a:p>
            <a:r>
              <a:rPr lang="en-US" sz="5400" dirty="0"/>
              <a:t>Relation to Assignment 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113BDD-98C3-447E-ACA9-24FB3A4F3B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7334" y="1689654"/>
                <a:ext cx="10782483" cy="4601606"/>
              </a:xfrm>
            </p:spPr>
            <p:txBody>
              <a:bodyPr>
                <a:normAutofit/>
              </a:bodyPr>
              <a:lstStyle/>
              <a:p>
                <a:pPr marL="457200" indent="-457200"/>
                <a:r>
                  <a:rPr lang="en-US" sz="32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Forward pass (Implementation)</a:t>
                </a:r>
              </a:p>
              <a:p>
                <a:pPr marL="781200" lvl="1" indent="-457200"/>
                <a:r>
                  <a:rPr lang="en-US" sz="30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Note that </a:t>
                </a:r>
                <a:r>
                  <a:rPr lang="en-US" sz="3000" dirty="0" err="1">
                    <a:solidFill>
                      <a:schemeClr val="tx1"/>
                    </a:solidFill>
                    <a:cs typeface="Courier New" panose="02070309020205020404" pitchFamily="49" charset="0"/>
                  </a:rPr>
                  <a:t>cuBLAS</a:t>
                </a:r>
                <a:r>
                  <a:rPr lang="en-US" sz="30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 puts matrices in column-major order, so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sz="3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𝐗</m:t>
                        </m:r>
                      </m:e>
                      <m:sup>
                        <m:d>
                          <m:dPr>
                            <m:ctrlPr>
                              <a:rPr lang="en-US" sz="3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dPr>
                          <m:e>
                            <m:r>
                              <a:rPr lang="en-US" sz="3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ℓ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30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sz="3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𝐙</m:t>
                        </m:r>
                      </m:e>
                      <m:sup>
                        <m:d>
                          <m:dPr>
                            <m:ctrlPr>
                              <a:rPr lang="en-US" sz="3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dPr>
                          <m:e>
                            <m:r>
                              <a:rPr lang="en-US" sz="3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ℓ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30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 will be tensors of shape 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(</m:t>
                    </m:r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𝑘</m:t>
                    </m:r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, </m:t>
                    </m:r>
                    <m:sSub>
                      <m:sSubPr>
                        <m:ctrlPr>
                          <a:rPr lang="en-US" sz="3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a:rPr lang="en-US" sz="3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𝑑</m:t>
                        </m:r>
                      </m:e>
                      <m:sub>
                        <m:r>
                          <a:rPr lang="en-US" sz="3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ℓ</m:t>
                        </m:r>
                      </m:sub>
                    </m:sSub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,1, 1)</m:t>
                    </m:r>
                  </m:oMath>
                </a14:m>
                <a:endParaRPr lang="en-US" sz="3000" dirty="0">
                  <a:solidFill>
                    <a:schemeClr val="tx1"/>
                  </a:solidFill>
                  <a:cs typeface="Courier New" panose="02070309020205020404" pitchFamily="49" charset="0"/>
                </a:endParaRPr>
              </a:p>
              <a:p>
                <a:pPr marL="781200" lvl="1" indent="-457200"/>
                <a:r>
                  <a:rPr lang="en-US" sz="30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In this assignment, the skeleton code we provide will handle the bias terms for you (this is the extra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𝑥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0</m:t>
                        </m:r>
                      </m:sub>
                    </m:sSub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=1</m:t>
                    </m:r>
                  </m:oMath>
                </a14:m>
                <a:r>
                  <a:rPr lang="en-US" sz="30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 term that we’ve been carrying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𝑥</m:t>
                        </m:r>
                      </m:e>
                      <m:sup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′</m:t>
                        </m:r>
                      </m:sup>
                    </m:sSup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=(1,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𝑥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)</m:t>
                    </m:r>
                  </m:oMath>
                </a14:m>
                <a:r>
                  <a:rPr lang="en-US" sz="30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 this whole time)</a:t>
                </a:r>
              </a:p>
              <a:p>
                <a:pPr marL="781200" lvl="1" indent="-457200"/>
                <a:r>
                  <a:rPr lang="en-US" sz="30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Just remember that when we write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sSupPr>
                          <m:e>
                            <m:r>
                              <a:rPr lang="en-US" sz="30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𝐗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3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</m:ctrlPr>
                              </m:dPr>
                              <m:e>
                                <m:r>
                                  <a:rPr lang="en-US" sz="3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ℓ</m:t>
                                </m:r>
                              </m:e>
                            </m:d>
                          </m:sup>
                        </m:sSup>
                      </m:e>
                      <m:sup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30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, we are implicitly including this bias term!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113BDD-98C3-447E-ACA9-24FB3A4F3B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1689654"/>
                <a:ext cx="10782483" cy="4601606"/>
              </a:xfrm>
              <a:blipFill>
                <a:blip r:embed="rId2"/>
                <a:stretch>
                  <a:fillRect l="-961" r="-2092" b="-21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51187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AC842-8542-4C9B-8392-18DBA62C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708990"/>
            <a:ext cx="10782483" cy="926237"/>
          </a:xfrm>
        </p:spPr>
        <p:txBody>
          <a:bodyPr>
            <a:normAutofit/>
          </a:bodyPr>
          <a:lstStyle/>
          <a:p>
            <a:r>
              <a:rPr lang="en-US" sz="5400" dirty="0"/>
              <a:t>Relation to Assignment 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113BDD-98C3-447E-ACA9-24FB3A4F3B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7334" y="1808922"/>
                <a:ext cx="10266283" cy="4601606"/>
              </a:xfrm>
            </p:spPr>
            <p:txBody>
              <a:bodyPr>
                <a:normAutofit lnSpcReduction="10000"/>
              </a:bodyPr>
              <a:lstStyle/>
              <a:p>
                <a:pPr marL="457200" indent="-457200"/>
                <a:r>
                  <a:rPr lang="en-US" sz="32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Backward pass (Algorithm)</a:t>
                </a:r>
              </a:p>
              <a:p>
                <a:pPr marL="781200" lvl="1" indent="-457200"/>
                <a:r>
                  <a:rPr lang="en-US" sz="30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Initialize gradient matrix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p>
                        <m:d>
                          <m:dPr>
                            <m:ctrlPr>
                              <a:rPr lang="en-US" sz="3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</m:d>
                      </m:sup>
                    </m:sSup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𝐗</m:t>
                        </m:r>
                      </m:e>
                      <m:sup>
                        <m:d>
                          <m:dPr>
                            <m:ctrlPr>
                              <a:rPr lang="en-US" sz="3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</m:d>
                      </m:sup>
                    </m:sSup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0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𝐘</m:t>
                    </m:r>
                  </m:oMath>
                </a14:m>
                <a:endParaRPr lang="en-US" sz="3000" dirty="0">
                  <a:solidFill>
                    <a:schemeClr val="tx1"/>
                  </a:solidFill>
                  <a:cs typeface="Courier New" panose="02070309020205020404" pitchFamily="49" charset="0"/>
                </a:endParaRPr>
              </a:p>
              <a:p>
                <a:pPr marL="781200" lvl="1" indent="-457200">
                  <a:spcBef>
                    <a:spcPts val="600"/>
                  </a:spcBef>
                </a:pPr>
                <a:r>
                  <a:rPr lang="en-US" sz="3000" dirty="0">
                    <a:solidFill>
                      <a:schemeClr val="tx1"/>
                    </a:solidFill>
                  </a:rPr>
                  <a:t>For each 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sz="3000" dirty="0">
                    <a:solidFill>
                      <a:schemeClr val="tx1"/>
                    </a:solidFill>
                  </a:rPr>
                  <a:t> counting down from 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3000" dirty="0">
                    <a:solidFill>
                      <a:schemeClr val="tx1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3000" dirty="0">
                  <a:solidFill>
                    <a:schemeClr val="tx1"/>
                  </a:solidFill>
                </a:endParaRPr>
              </a:p>
              <a:p>
                <a:pPr marL="1051200" lvl="2" indent="-457200">
                  <a:spcBef>
                    <a:spcPts val="600"/>
                  </a:spcBef>
                </a:pPr>
                <a:r>
                  <a:rPr lang="en-US" sz="2800" dirty="0">
                    <a:solidFill>
                      <a:schemeClr val="tx1"/>
                    </a:solidFill>
                  </a:rPr>
                  <a:t>Calculate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  <m:sup>
                        <m:d>
                          <m:d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e>
                        </m:d>
                      </m:sup>
                    </m:sSup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∇</m:t>
                        </m:r>
                      </m:e>
                      <m:sub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𝐗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ℓ−1</m:t>
                                    </m:r>
                                  </m:e>
                                </m:d>
                              </m:sup>
                            </m:sSup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𝐖</m:t>
                        </m:r>
                      </m:e>
                      <m:sup>
                        <m:d>
                          <m:d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e>
                        </m:d>
                      </m:sup>
                    </m:sSup>
                    <m:sSup>
                      <m:sSup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p>
                        <m:d>
                          <m:d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e>
                        </m:d>
                      </m:sup>
                    </m:sSup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  <a:p>
                <a:pPr marL="1051200" lvl="2" indent="-457200">
                  <a:spcBef>
                    <a:spcPts val="600"/>
                  </a:spcBef>
                </a:pPr>
                <a:r>
                  <a:rPr lang="en-US" sz="2800" dirty="0">
                    <a:solidFill>
                      <a:schemeClr val="tx1"/>
                    </a:solidFill>
                  </a:rPr>
                  <a:t>Calculate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  <m:sup>
                        <m:d>
                          <m:d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ℓ−1</m:t>
                            </m:r>
                          </m:e>
                        </m:d>
                      </m:sup>
                    </m:sSubSup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sSubSup>
                          <m:sSubSup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𝐙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  <m:sup>
                            <m:d>
                              <m:dPr>
                                <m:ctrlP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ℓ−1</m:t>
                                </m:r>
                              </m:e>
                            </m:d>
                          </m:sup>
                        </m:sSubSup>
                      </m:den>
                    </m:f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  <m:sup>
                        <m:d>
                          <m:d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e>
                        </m:d>
                      </m:sup>
                    </m:sSubSup>
                    <m:sSup>
                      <m:sSup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ℓ−1</m:t>
                                </m:r>
                              </m:e>
                            </m:d>
                          </m:sup>
                        </m:sSup>
                      </m:e>
                      <m:sup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𝐙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  <m:sup>
                            <m:d>
                              <m:dPr>
                                <m:ctrlP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ℓ−1</m:t>
                                </m:r>
                              </m:e>
                            </m:d>
                          </m:sup>
                        </m:sSubSup>
                      </m:e>
                    </m:d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for each</a:t>
                </a:r>
                <a:br>
                  <a:rPr lang="en-US" sz="2800" dirty="0">
                    <a:solidFill>
                      <a:schemeClr val="tx1"/>
                    </a:solidFill>
                  </a:rPr>
                </a:b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=1,…,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=1,…,</m:t>
                    </m:r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ℓ−1</m:t>
                        </m:r>
                      </m:sub>
                    </m:sSub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  <a:p>
                <a:pPr marL="1051200" lvl="2" indent="-457200">
                  <a:spcBef>
                    <a:spcPts val="600"/>
                  </a:spcBef>
                </a:pPr>
                <a:r>
                  <a:rPr lang="en-US" sz="2800" dirty="0">
                    <a:solidFill>
                      <a:schemeClr val="tx1"/>
                    </a:solidFill>
                  </a:rPr>
                  <a:t>Update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𝐖</m:t>
                        </m:r>
                      </m:e>
                      <m:sup>
                        <m:d>
                          <m:d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e>
                        </m:d>
                      </m:sup>
                    </m:sSup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←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𝐖</m:t>
                        </m:r>
                      </m:e>
                      <m:sup>
                        <m:d>
                          <m:d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e>
                        </m:d>
                      </m:sup>
                    </m:sSup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𝜂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𝐗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ℓ−1</m:t>
                                    </m:r>
                                  </m:e>
                                </m:d>
                              </m:sup>
                            </m:sSup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ℓ</m:t>
                                    </m:r>
                                  </m:e>
                                </m:d>
                              </m:sup>
                            </m:sSup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</m:e>
                    </m:d>
                  </m:oMath>
                </a14:m>
                <a:endParaRPr lang="en-US" sz="3000" dirty="0">
                  <a:solidFill>
                    <a:schemeClr val="tx1"/>
                  </a:solidFill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113BDD-98C3-447E-ACA9-24FB3A4F3B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1808922"/>
                <a:ext cx="10266283" cy="4601606"/>
              </a:xfrm>
              <a:blipFill>
                <a:blip r:embed="rId2"/>
                <a:stretch>
                  <a:fillRect l="-1010" t="-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46372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AC842-8542-4C9B-8392-18DBA62C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708990"/>
            <a:ext cx="10782483" cy="926237"/>
          </a:xfrm>
        </p:spPr>
        <p:txBody>
          <a:bodyPr>
            <a:normAutofit/>
          </a:bodyPr>
          <a:lstStyle/>
          <a:p>
            <a:r>
              <a:rPr lang="en-US" sz="5400" dirty="0"/>
              <a:t>Relation to Assignment 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113BDD-98C3-447E-ACA9-24FB3A4F3B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7334" y="1828800"/>
                <a:ext cx="10266283" cy="4601606"/>
              </a:xfrm>
            </p:spPr>
            <p:txBody>
              <a:bodyPr>
                <a:normAutofit/>
              </a:bodyPr>
              <a:lstStyle/>
              <a:p>
                <a:pPr marL="457200" indent="-457200"/>
                <a:r>
                  <a:rPr lang="en-US" sz="32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Backward pass (Implementation)</a:t>
                </a:r>
              </a:p>
              <a:p>
                <a:pPr marL="781200" lvl="1" indent="-457200">
                  <a:spcBef>
                    <a:spcPts val="600"/>
                  </a:spcBef>
                </a:pPr>
                <a:r>
                  <a:rPr lang="en-US" sz="30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Each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Δ</m:t>
                        </m:r>
                      </m:e>
                      <m:sup>
                        <m:d>
                          <m:dPr>
                            <m:ctrlPr>
                              <a:rPr lang="en-US" sz="3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dPr>
                          <m:e>
                            <m:r>
                              <a:rPr lang="en-US" sz="3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ℓ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30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 matrix has the same shape as the input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sz="30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𝐗</m:t>
                        </m:r>
                      </m:e>
                      <m:sup>
                        <m:d>
                          <m:dPr>
                            <m:ctrlPr>
                              <a:rPr lang="en-US" sz="3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dPr>
                          <m:e>
                            <m:r>
                              <a:rPr lang="en-US" sz="3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ℓ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30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 to its corresponding layer, i.e. 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𝑘</m:t>
                    </m:r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×</m:t>
                    </m:r>
                    <m:sSub>
                      <m:sSubPr>
                        <m:ctrlPr>
                          <a:rPr lang="en-US" sz="3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a:rPr lang="en-US" sz="3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𝑑</m:t>
                        </m:r>
                      </m:e>
                      <m:sub>
                        <m:r>
                          <a:rPr lang="en-US" sz="3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ℓ</m:t>
                        </m:r>
                      </m:sub>
                    </m:sSub>
                  </m:oMath>
                </a14:m>
                <a:endParaRPr lang="en-US" sz="3000" dirty="0">
                  <a:solidFill>
                    <a:schemeClr val="tx1"/>
                  </a:solidFill>
                  <a:cs typeface="Courier New" panose="02070309020205020404" pitchFamily="49" charset="0"/>
                </a:endParaRPr>
              </a:p>
              <a:p>
                <a:pPr marL="1051200" lvl="2" indent="-457200">
                  <a:spcBef>
                    <a:spcPts val="600"/>
                  </a:spcBef>
                </a:pPr>
                <a:r>
                  <a:rPr lang="en-US" sz="30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Have each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Δ</m:t>
                        </m:r>
                      </m:e>
                      <m:sup>
                        <m:d>
                          <m:dPr>
                            <m:ctrlP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dPr>
                          <m:e>
                            <m: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ℓ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30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 share a tensor descriptor with its corresponding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sz="30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𝐗</m:t>
                        </m:r>
                      </m:e>
                      <m:sup>
                        <m:d>
                          <m:dPr>
                            <m:ctrlP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dPr>
                          <m:e>
                            <m: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ℓ</m:t>
                            </m:r>
                          </m:e>
                        </m:d>
                      </m:sup>
                    </m:sSup>
                  </m:oMath>
                </a14:m>
                <a:endParaRPr lang="en-US" sz="3000" dirty="0">
                  <a:solidFill>
                    <a:schemeClr val="tx1"/>
                  </a:solidFill>
                  <a:cs typeface="Courier New" panose="02070309020205020404" pitchFamily="49" charset="0"/>
                </a:endParaRPr>
              </a:p>
              <a:p>
                <a:pPr marL="1051200" lvl="2" indent="-457200">
                  <a:spcBef>
                    <a:spcPts val="600"/>
                  </a:spcBef>
                </a:pPr>
                <a:r>
                  <a:rPr lang="en-US" sz="30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Update each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sz="30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𝐖</m:t>
                        </m:r>
                      </m:e>
                      <m:sup>
                        <m:d>
                          <m:dPr>
                            <m:ctrlP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dPr>
                          <m:e>
                            <m: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ℓ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30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 using </a:t>
                </a:r>
                <a:r>
                  <a:rPr lang="en-US" sz="3000" dirty="0" err="1">
                    <a:solidFill>
                      <a:schemeClr val="tx1"/>
                    </a:solidFill>
                    <a:cs typeface="Courier New" panose="02070309020205020404" pitchFamily="49" charset="0"/>
                  </a:rPr>
                  <a:t>cuBLAS’s</a:t>
                </a:r>
                <a:r>
                  <a:rPr lang="en-US" sz="30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 GEMM</a:t>
                </a:r>
              </a:p>
              <a:p>
                <a:pPr marL="781200" lvl="1" indent="-457200"/>
                <a:r>
                  <a:rPr lang="en-US" sz="3000" dirty="0" err="1">
                    <a:solidFill>
                      <a:schemeClr val="tx1"/>
                    </a:solidFill>
                    <a:cs typeface="Courier New" panose="02070309020205020404" pitchFamily="49" charset="0"/>
                  </a:rPr>
                  <a:t>cuDNN</a:t>
                </a:r>
                <a:r>
                  <a:rPr lang="en-US" sz="30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 needs the associated tensor descriptor when applying the derivative of the activation/nonlinearity 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𝜃</m:t>
                    </m:r>
                  </m:oMath>
                </a14:m>
                <a:r>
                  <a:rPr lang="en-US" sz="30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113BDD-98C3-447E-ACA9-24FB3A4F3B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1828800"/>
                <a:ext cx="10266283" cy="4601606"/>
              </a:xfrm>
              <a:blipFill>
                <a:blip r:embed="rId2"/>
                <a:stretch>
                  <a:fillRect l="-1010" t="-927" r="-1306" b="-33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82662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AC842-8542-4C9B-8392-18DBA62C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708990"/>
            <a:ext cx="10782483" cy="926237"/>
          </a:xfrm>
        </p:spPr>
        <p:txBody>
          <a:bodyPr>
            <a:normAutofit/>
          </a:bodyPr>
          <a:lstStyle/>
          <a:p>
            <a:r>
              <a:rPr lang="en-US" sz="5400" dirty="0"/>
              <a:t>Activation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113BDD-98C3-447E-ACA9-24FB3A4F3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808917"/>
            <a:ext cx="10266283" cy="4601606"/>
          </a:xfrm>
        </p:spPr>
        <p:txBody>
          <a:bodyPr>
            <a:normAutofit/>
          </a:bodyPr>
          <a:lstStyle/>
          <a:p>
            <a:pPr marL="457200" indent="-457200"/>
            <a:r>
              <a:rPr lang="en-US" sz="3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cudnnActivationDescriptor_t</a:t>
            </a:r>
            <a:endParaRPr lang="en-US" sz="32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781200" lvl="1" indent="-457200"/>
            <a:r>
              <a:rPr lang="en-US" sz="3000" dirty="0">
                <a:solidFill>
                  <a:schemeClr val="tx1"/>
                </a:solidFill>
                <a:cs typeface="Courier New" panose="02070309020205020404" pitchFamily="49" charset="0"/>
              </a:rPr>
              <a:t>Allocate with </a:t>
            </a:r>
            <a:r>
              <a:rPr lang="en-US" sz="2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cudnnCreateActivationDescriptor</a:t>
            </a:r>
            <a:r>
              <a:rPr lang="en-US" sz="2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 cudnnActivationDescriptor_t *</a:t>
            </a:r>
            <a:r>
              <a:rPr lang="en-US" sz="2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desc</a:t>
            </a:r>
            <a:r>
              <a:rPr lang="en-US" sz="2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781200" lvl="1" indent="-457200"/>
            <a:r>
              <a:rPr lang="en-US" sz="3000" dirty="0">
                <a:solidFill>
                  <a:schemeClr val="tx1"/>
                </a:solidFill>
                <a:cs typeface="Courier New" panose="02070309020205020404" pitchFamily="49" charset="0"/>
              </a:rPr>
              <a:t>Destroy with </a:t>
            </a:r>
            <a:r>
              <a:rPr lang="en-US" sz="2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cudnnDestroyActivationDescriptor</a:t>
            </a:r>
            <a:r>
              <a:rPr lang="en-US" sz="2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 cudnnActivationDescriptor_t </a:t>
            </a:r>
            <a:r>
              <a:rPr lang="en-US" sz="2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desc</a:t>
            </a:r>
            <a:r>
              <a:rPr lang="en-US" sz="2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718325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AC842-8542-4C9B-8392-18DBA62C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708990"/>
            <a:ext cx="10782483" cy="926237"/>
          </a:xfrm>
        </p:spPr>
        <p:txBody>
          <a:bodyPr>
            <a:normAutofit/>
          </a:bodyPr>
          <a:lstStyle/>
          <a:p>
            <a:r>
              <a:rPr lang="en-US" sz="5400" dirty="0"/>
              <a:t>Activation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113BDD-98C3-447E-ACA9-24FB3A4F3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39349"/>
            <a:ext cx="10266283" cy="4601606"/>
          </a:xfrm>
        </p:spPr>
        <p:txBody>
          <a:bodyPr>
            <a:normAutofit/>
          </a:bodyPr>
          <a:lstStyle/>
          <a:p>
            <a:pPr marL="457200" indent="-457200"/>
            <a:r>
              <a:rPr lang="en-US" sz="3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cudnnActivationMode_t</a:t>
            </a:r>
            <a:endParaRPr lang="en-US" sz="32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781200" lvl="1" indent="-457200"/>
            <a:r>
              <a:rPr lang="en-US" sz="3000" dirty="0">
                <a:solidFill>
                  <a:schemeClr val="tx1"/>
                </a:solidFill>
                <a:cs typeface="Courier New" panose="02070309020205020404" pitchFamily="49" charset="0"/>
              </a:rPr>
              <a:t>An </a:t>
            </a:r>
            <a:r>
              <a:rPr lang="en-US" sz="3000" dirty="0" err="1">
                <a:solidFill>
                  <a:schemeClr val="tx1"/>
                </a:solidFill>
                <a:cs typeface="Courier New" panose="02070309020205020404" pitchFamily="49" charset="0"/>
              </a:rPr>
              <a:t>enum</a:t>
            </a:r>
            <a:r>
              <a:rPr lang="en-US" sz="3000" dirty="0">
                <a:solidFill>
                  <a:schemeClr val="tx1"/>
                </a:solidFill>
                <a:cs typeface="Courier New" panose="02070309020205020404" pitchFamily="49" charset="0"/>
              </a:rPr>
              <a:t> that specifies the type of activation we should apply after any given layer</a:t>
            </a:r>
          </a:p>
          <a:p>
            <a:pPr marL="781200" lvl="1" indent="-457200"/>
            <a:r>
              <a:rPr lang="en-US" sz="3000" dirty="0">
                <a:solidFill>
                  <a:schemeClr val="tx1"/>
                </a:solidFill>
                <a:cs typeface="Courier New" panose="02070309020205020404" pitchFamily="49" charset="0"/>
              </a:rPr>
              <a:t>Specify as </a:t>
            </a:r>
            <a:r>
              <a:rPr lang="en-US" sz="3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CUDNN_ACTIVATION_&lt;type&gt;</a:t>
            </a:r>
          </a:p>
          <a:p>
            <a:pPr marL="781200" lvl="1" indent="-457200"/>
            <a:r>
              <a:rPr lang="en-US" sz="3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&lt;type&gt;</a:t>
            </a:r>
            <a:r>
              <a:rPr lang="en-US" sz="3000" dirty="0">
                <a:solidFill>
                  <a:schemeClr val="tx1"/>
                </a:solidFill>
                <a:cs typeface="Courier New" panose="02070309020205020404" pitchFamily="49" charset="0"/>
              </a:rPr>
              <a:t> can be </a:t>
            </a:r>
            <a:r>
              <a:rPr lang="en-US" sz="3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SIGMOID</a:t>
            </a:r>
            <a:r>
              <a:rPr lang="en-US" sz="3000" dirty="0">
                <a:solidFill>
                  <a:schemeClr val="tx1"/>
                </a:solidFill>
                <a:cs typeface="Courier New" panose="02070309020205020404" pitchFamily="49" charset="0"/>
              </a:rPr>
              <a:t>, </a:t>
            </a:r>
            <a:r>
              <a:rPr lang="en-US" sz="3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RELU</a:t>
            </a:r>
            <a:r>
              <a:rPr lang="en-US" sz="3000" dirty="0">
                <a:solidFill>
                  <a:schemeClr val="tx1"/>
                </a:solidFill>
                <a:cs typeface="Courier New" panose="02070309020205020404" pitchFamily="49" charset="0"/>
              </a:rPr>
              <a:t>, </a:t>
            </a:r>
            <a:r>
              <a:rPr lang="en-US" sz="3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TANH</a:t>
            </a:r>
            <a:r>
              <a:rPr lang="en-US" sz="3000" dirty="0">
                <a:solidFill>
                  <a:schemeClr val="tx1"/>
                </a:solidFill>
                <a:cs typeface="Courier New" panose="02070309020205020404" pitchFamily="49" charset="0"/>
              </a:rPr>
              <a:t>, </a:t>
            </a:r>
            <a:r>
              <a:rPr lang="en-US" sz="3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CLIPPED_RELU</a:t>
            </a:r>
            <a:r>
              <a:rPr lang="en-US" sz="3000" dirty="0">
                <a:solidFill>
                  <a:schemeClr val="tx1"/>
                </a:solidFill>
                <a:cs typeface="Courier New" panose="02070309020205020404" pitchFamily="49" charset="0"/>
              </a:rPr>
              <a:t>, or </a:t>
            </a:r>
            <a:r>
              <a:rPr lang="en-US" sz="3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ELU</a:t>
            </a:r>
            <a:r>
              <a:rPr lang="en-US" sz="3000" dirty="0">
                <a:solidFill>
                  <a:schemeClr val="tx1"/>
                </a:solidFill>
                <a:cs typeface="Courier New" panose="02070309020205020404" pitchFamily="49" charset="0"/>
              </a:rPr>
              <a:t> (the last 2 are fancier activations that address some of the issues with </a:t>
            </a:r>
            <a:r>
              <a:rPr lang="en-US" sz="3000" dirty="0" err="1">
                <a:solidFill>
                  <a:schemeClr val="tx1"/>
                </a:solidFill>
                <a:cs typeface="Courier New" panose="02070309020205020404" pitchFamily="49" charset="0"/>
              </a:rPr>
              <a:t>ReLU</a:t>
            </a:r>
            <a:r>
              <a:rPr lang="en-US" sz="3000" dirty="0">
                <a:solidFill>
                  <a:schemeClr val="tx1"/>
                </a:solidFill>
                <a:cs typeface="Courier New" panose="02070309020205020404" pitchFamily="49" charset="0"/>
              </a:rPr>
              <a:t>); use </a:t>
            </a:r>
            <a:r>
              <a:rPr lang="en-US" sz="3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RELU</a:t>
            </a:r>
            <a:r>
              <a:rPr lang="en-US" sz="3000" dirty="0">
                <a:solidFill>
                  <a:schemeClr val="tx1"/>
                </a:solidFill>
                <a:cs typeface="Courier New" panose="02070309020205020404" pitchFamily="49" charset="0"/>
              </a:rPr>
              <a:t> for this assignment</a:t>
            </a:r>
          </a:p>
        </p:txBody>
      </p:sp>
    </p:spTree>
    <p:extLst>
      <p:ext uri="{BB962C8B-B14F-4D97-AF65-F5344CB8AC3E}">
        <p14:creationId xmlns:p14="http://schemas.microsoft.com/office/powerpoint/2010/main" val="465044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AC842-8542-4C9B-8392-18DBA62C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708990"/>
            <a:ext cx="10782483" cy="926237"/>
          </a:xfrm>
        </p:spPr>
        <p:txBody>
          <a:bodyPr>
            <a:normAutofit/>
          </a:bodyPr>
          <a:lstStyle/>
          <a:p>
            <a:r>
              <a:rPr lang="en-US" sz="5400" dirty="0"/>
              <a:t>Last 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113BDD-98C3-447E-ACA9-24FB3A4F3B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7334" y="1804207"/>
                <a:ext cx="10782483" cy="4735741"/>
              </a:xfrm>
            </p:spPr>
            <p:txBody>
              <a:bodyPr>
                <a:normAutofit fontScale="92500"/>
              </a:bodyPr>
              <a:lstStyle/>
              <a:p>
                <a:pPr marL="457200" indent="-457200"/>
                <a:r>
                  <a:rPr lang="en-US" sz="3200" dirty="0">
                    <a:solidFill>
                      <a:schemeClr val="tx1"/>
                    </a:solidFill>
                  </a:rPr>
                  <a:t>We derived the minibatch stochastic gradient descent algorithm for neural networks, i.e.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𝐖</m:t>
                        </m:r>
                      </m:e>
                      <m:sup>
                        <m:d>
                          <m:dPr>
                            <m:ctrlP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e>
                        </m:d>
                      </m:sup>
                    </m:sSup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←</m:t>
                    </m:r>
                    <m:sSup>
                      <m:sSup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𝐖</m:t>
                        </m:r>
                      </m:e>
                      <m:sup>
                        <m:d>
                          <m:dPr>
                            <m:ctrlP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e>
                        </m:d>
                      </m:sup>
                    </m:sSup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𝜂</m:t>
                    </m:r>
                    <m:d>
                      <m:d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US" sz="3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𝐗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sz="3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ℓ−1</m:t>
                                    </m:r>
                                  </m:e>
                                </m:d>
                              </m:sup>
                            </m:sSup>
                          </m:e>
                          <m:sup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US" sz="3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32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sz="3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ℓ</m:t>
                                    </m:r>
                                  </m:e>
                                </m:d>
                              </m:sup>
                            </m:sSup>
                          </m:e>
                          <m:sup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</m:e>
                    </m:d>
                  </m:oMath>
                </a14:m>
                <a:endParaRPr lang="en-US" sz="3200" dirty="0">
                  <a:solidFill>
                    <a:schemeClr val="tx1"/>
                  </a:solidFill>
                </a:endParaRPr>
              </a:p>
              <a:p>
                <a:pPr marL="781200" lvl="1" indent="-457200"/>
                <a:r>
                  <a:rPr lang="en-US" sz="3000" dirty="0">
                    <a:solidFill>
                      <a:schemeClr val="tx1"/>
                    </a:solidFill>
                  </a:rPr>
                  <a:t>Mostly matrix multiplications to compute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p>
                        <m:d>
                          <m:dPr>
                            <m:ctrlP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e>
                        </m:d>
                      </m:sup>
                    </m:sSup>
                  </m:oMath>
                </a14:m>
                <a:endParaRPr lang="en-US" sz="3000" dirty="0">
                  <a:solidFill>
                    <a:schemeClr val="tx1"/>
                  </a:solidFill>
                </a:endParaRPr>
              </a:p>
              <a:p>
                <a:pPr marL="781200" lvl="1" indent="-457200"/>
                <a:r>
                  <a:rPr lang="en-US" sz="3000" dirty="0">
                    <a:solidFill>
                      <a:schemeClr val="tx1"/>
                    </a:solidFill>
                  </a:rPr>
                  <a:t>One other derivative,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3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  <m:sup>
                            <m:d>
                              <m:dPr>
                                <m:ctrlPr>
                                  <a:rPr lang="en-US" sz="3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ℓ</m:t>
                                </m:r>
                              </m:e>
                            </m:d>
                          </m:sup>
                        </m:sSubSup>
                      </m:e>
                    </m:d>
                  </m:oMath>
                </a14:m>
                <a:endParaRPr lang="en-US" sz="3000" dirty="0">
                  <a:solidFill>
                    <a:schemeClr val="tx1"/>
                  </a:solidFill>
                </a:endParaRPr>
              </a:p>
              <a:p>
                <a:pPr marL="457200" indent="-457200"/>
                <a:r>
                  <a:rPr lang="en-US" sz="3200" dirty="0" err="1">
                    <a:solidFill>
                      <a:schemeClr val="tx1"/>
                    </a:solidFill>
                  </a:rPr>
                  <a:t>cuBLAS</a:t>
                </a:r>
                <a:r>
                  <a:rPr lang="en-US" sz="3200" dirty="0">
                    <a:solidFill>
                      <a:schemeClr val="tx1"/>
                    </a:solidFill>
                  </a:rPr>
                  <a:t> (Basic Linear Algebra Subroutines) already does matrix multiplications for us</a:t>
                </a:r>
              </a:p>
              <a:p>
                <a:pPr marL="457200" indent="-457200"/>
                <a:r>
                  <a:rPr lang="en-US" sz="3200" dirty="0" err="1">
                    <a:solidFill>
                      <a:schemeClr val="tx1"/>
                    </a:solidFill>
                  </a:rPr>
                  <a:t>cuDNN</a:t>
                </a:r>
                <a:r>
                  <a:rPr lang="en-US" sz="3200" dirty="0">
                    <a:solidFill>
                      <a:schemeClr val="tx1"/>
                    </a:solidFill>
                  </a:rPr>
                  <a:t> will take care of these “other” derivatives for us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113BDD-98C3-447E-ACA9-24FB3A4F3B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1804207"/>
                <a:ext cx="10782483" cy="4735741"/>
              </a:xfrm>
              <a:blipFill>
                <a:blip r:embed="rId2"/>
                <a:stretch>
                  <a:fillRect l="-904" b="-1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01127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AC842-8542-4C9B-8392-18DBA62C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708990"/>
            <a:ext cx="10782483" cy="926237"/>
          </a:xfrm>
        </p:spPr>
        <p:txBody>
          <a:bodyPr>
            <a:normAutofit/>
          </a:bodyPr>
          <a:lstStyle/>
          <a:p>
            <a:r>
              <a:rPr lang="en-US" sz="5400" dirty="0"/>
              <a:t>Activation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113BDD-98C3-447E-ACA9-24FB3A4F3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39349"/>
            <a:ext cx="10266283" cy="4601606"/>
          </a:xfrm>
        </p:spPr>
        <p:txBody>
          <a:bodyPr>
            <a:normAutofit/>
          </a:bodyPr>
          <a:lstStyle/>
          <a:p>
            <a:pPr marL="457200" indent="-457200"/>
            <a:r>
              <a:rPr lang="en-US" sz="3200" dirty="0">
                <a:solidFill>
                  <a:schemeClr val="tx1"/>
                </a:solidFill>
                <a:cs typeface="Courier New" panose="02070309020205020404" pitchFamily="49" charset="0"/>
              </a:rPr>
              <a:t>Graphs of activations as a reminder</a:t>
            </a:r>
            <a:endParaRPr lang="en-US" sz="3000" dirty="0">
              <a:solidFill>
                <a:schemeClr val="tx1"/>
              </a:solidFill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2296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AC842-8542-4C9B-8392-18DBA62C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708990"/>
            <a:ext cx="10782483" cy="926237"/>
          </a:xfrm>
        </p:spPr>
        <p:txBody>
          <a:bodyPr>
            <a:normAutofit/>
          </a:bodyPr>
          <a:lstStyle/>
          <a:p>
            <a:r>
              <a:rPr lang="en-US" sz="5400" dirty="0"/>
              <a:t>Activation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113BDD-98C3-447E-ACA9-24FB3A4F3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60447"/>
            <a:ext cx="10266283" cy="4601606"/>
          </a:xfrm>
        </p:spPr>
        <p:txBody>
          <a:bodyPr>
            <a:normAutofit/>
          </a:bodyPr>
          <a:lstStyle/>
          <a:p>
            <a:pPr marL="457200" indent="-457200"/>
            <a:r>
              <a:rPr lang="en-US" sz="3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cudnnNanPropagation_t</a:t>
            </a:r>
            <a:endParaRPr lang="en-US" sz="32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781200" lvl="1" indent="-457200"/>
            <a:r>
              <a:rPr lang="en-US" sz="3000" dirty="0">
                <a:solidFill>
                  <a:schemeClr val="tx1"/>
                </a:solidFill>
                <a:cs typeface="Courier New" panose="02070309020205020404" pitchFamily="49" charset="0"/>
              </a:rPr>
              <a:t>An </a:t>
            </a:r>
            <a:r>
              <a:rPr lang="en-US" sz="3000" dirty="0" err="1">
                <a:solidFill>
                  <a:schemeClr val="tx1"/>
                </a:solidFill>
                <a:cs typeface="Courier New" panose="02070309020205020404" pitchFamily="49" charset="0"/>
              </a:rPr>
              <a:t>enum</a:t>
            </a:r>
            <a:r>
              <a:rPr lang="en-US" sz="3000" dirty="0">
                <a:solidFill>
                  <a:schemeClr val="tx1"/>
                </a:solidFill>
                <a:cs typeface="Courier New" panose="02070309020205020404" pitchFamily="49" charset="0"/>
              </a:rPr>
              <a:t> that specifies whether to propagate NAN’s</a:t>
            </a:r>
          </a:p>
          <a:p>
            <a:pPr marL="781200" lvl="1" indent="-457200"/>
            <a:r>
              <a:rPr lang="en-US" sz="3000" dirty="0">
                <a:solidFill>
                  <a:schemeClr val="tx1"/>
                </a:solidFill>
                <a:cs typeface="Courier New" panose="02070309020205020404" pitchFamily="49" charset="0"/>
              </a:rPr>
              <a:t>Use </a:t>
            </a:r>
            <a:r>
              <a:rPr lang="en-US" sz="3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CUDNN_PROPAGATE_NAN</a:t>
            </a:r>
            <a:r>
              <a:rPr lang="en-US" sz="3000" dirty="0">
                <a:solidFill>
                  <a:schemeClr val="tx1"/>
                </a:solidFill>
                <a:cs typeface="Courier New" panose="02070309020205020404" pitchFamily="49" charset="0"/>
              </a:rPr>
              <a:t> for this assignment</a:t>
            </a:r>
          </a:p>
        </p:txBody>
      </p:sp>
    </p:spTree>
    <p:extLst>
      <p:ext uri="{BB962C8B-B14F-4D97-AF65-F5344CB8AC3E}">
        <p14:creationId xmlns:p14="http://schemas.microsoft.com/office/powerpoint/2010/main" val="28708804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AC842-8542-4C9B-8392-18DBA62C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708990"/>
            <a:ext cx="10782483" cy="926237"/>
          </a:xfrm>
        </p:spPr>
        <p:txBody>
          <a:bodyPr>
            <a:normAutofit/>
          </a:bodyPr>
          <a:lstStyle/>
          <a:p>
            <a:r>
              <a:rPr lang="en-US" sz="5400" dirty="0"/>
              <a:t>Activation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113BDD-98C3-447E-ACA9-24FB3A4F3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29410"/>
            <a:ext cx="10266283" cy="4601606"/>
          </a:xfrm>
        </p:spPr>
        <p:txBody>
          <a:bodyPr>
            <a:normAutofit/>
          </a:bodyPr>
          <a:lstStyle/>
          <a:p>
            <a:pPr marL="457200" indent="-457200"/>
            <a:r>
              <a:rPr lang="en-US" sz="3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cudnnActivationDescriptor_t</a:t>
            </a:r>
            <a:endParaRPr lang="en-US" sz="3200" dirty="0">
              <a:solidFill>
                <a:schemeClr val="tx1"/>
              </a:solidFill>
              <a:cs typeface="Courier New" panose="02070309020205020404" pitchFamily="49" charset="0"/>
            </a:endParaRPr>
          </a:p>
          <a:p>
            <a:pPr marL="781200" lvl="1" indent="-457200"/>
            <a:r>
              <a:rPr lang="en-US" sz="3200" dirty="0">
                <a:solidFill>
                  <a:schemeClr val="tx1"/>
                </a:solidFill>
                <a:cs typeface="Courier New" panose="02070309020205020404" pitchFamily="49" charset="0"/>
              </a:rPr>
              <a:t>Set with </a:t>
            </a:r>
            <a:r>
              <a:rPr lang="en-US" sz="3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cudnnSetActivationDescriptor</a:t>
            </a:r>
            <a:r>
              <a:rPr lang="en-US" sz="3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 cudnnActivationDescriptor_t </a:t>
            </a:r>
            <a:r>
              <a:rPr lang="en-US" sz="3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desc</a:t>
            </a:r>
            <a:r>
              <a:rPr lang="en-US" sz="3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3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cudnnActivationMode_t</a:t>
            </a:r>
            <a:r>
              <a:rPr lang="en-US" sz="3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mode, </a:t>
            </a:r>
            <a:r>
              <a:rPr lang="en-US" sz="3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cudnnNanPropagation_t</a:t>
            </a:r>
            <a:r>
              <a:rPr lang="en-US" sz="3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reluNanOpt</a:t>
            </a:r>
            <a:r>
              <a:rPr lang="en-US" sz="3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lang="en-US" sz="3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3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 </a:t>
            </a:r>
            <a:r>
              <a:rPr lang="en-US" sz="3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coef</a:t>
            </a:r>
            <a:r>
              <a:rPr lang="en-US" sz="3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781200" lvl="1" indent="-457200"/>
            <a:r>
              <a:rPr lang="en-US" sz="3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coef</a:t>
            </a:r>
            <a:r>
              <a:rPr lang="en-US" sz="3200" dirty="0">
                <a:solidFill>
                  <a:schemeClr val="tx1"/>
                </a:solidFill>
                <a:cs typeface="Courier New" panose="02070309020205020404" pitchFamily="49" charset="0"/>
              </a:rPr>
              <a:t> is relevant only for clipped </a:t>
            </a:r>
            <a:r>
              <a:rPr lang="en-US" sz="3200" dirty="0" err="1">
                <a:solidFill>
                  <a:schemeClr val="tx1"/>
                </a:solidFill>
                <a:cs typeface="Courier New" panose="02070309020205020404" pitchFamily="49" charset="0"/>
              </a:rPr>
              <a:t>ReLU</a:t>
            </a:r>
            <a:r>
              <a:rPr lang="en-US" sz="3200" dirty="0">
                <a:solidFill>
                  <a:schemeClr val="tx1"/>
                </a:solidFill>
                <a:cs typeface="Courier New" panose="02070309020205020404" pitchFamily="49" charset="0"/>
              </a:rPr>
              <a:t> and ELU activations, so just use </a:t>
            </a:r>
            <a:r>
              <a:rPr lang="en-US" sz="3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0.0</a:t>
            </a:r>
            <a:r>
              <a:rPr lang="en-US" sz="3200" dirty="0">
                <a:solidFill>
                  <a:schemeClr val="tx1"/>
                </a:solidFill>
                <a:cs typeface="Courier New" panose="02070309020205020404" pitchFamily="49" charset="0"/>
              </a:rPr>
              <a:t> for this assignment</a:t>
            </a:r>
          </a:p>
        </p:txBody>
      </p:sp>
    </p:spTree>
    <p:extLst>
      <p:ext uri="{BB962C8B-B14F-4D97-AF65-F5344CB8AC3E}">
        <p14:creationId xmlns:p14="http://schemas.microsoft.com/office/powerpoint/2010/main" val="39470387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AC842-8542-4C9B-8392-18DBA62C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708990"/>
            <a:ext cx="10782483" cy="926237"/>
          </a:xfrm>
        </p:spPr>
        <p:txBody>
          <a:bodyPr>
            <a:normAutofit/>
          </a:bodyPr>
          <a:lstStyle/>
          <a:p>
            <a:r>
              <a:rPr lang="en-US" sz="5400" dirty="0"/>
              <a:t>Activation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113BDD-98C3-447E-ACA9-24FB3A4F3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98983"/>
            <a:ext cx="10782483" cy="4601606"/>
          </a:xfrm>
        </p:spPr>
        <p:txBody>
          <a:bodyPr>
            <a:normAutofit lnSpcReduction="10000"/>
          </a:bodyPr>
          <a:lstStyle/>
          <a:p>
            <a:pPr marL="457200" indent="-457200"/>
            <a:r>
              <a:rPr lang="en-US" sz="3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cudnnActivationDescriptor_t</a:t>
            </a:r>
            <a:endParaRPr lang="en-US" sz="3200" dirty="0">
              <a:solidFill>
                <a:schemeClr val="tx1"/>
              </a:solidFill>
              <a:cs typeface="Courier New" panose="02070309020205020404" pitchFamily="49" charset="0"/>
            </a:endParaRPr>
          </a:p>
          <a:p>
            <a:pPr marL="781200" lvl="1" indent="-457200"/>
            <a:r>
              <a:rPr lang="en-US" sz="3200" dirty="0">
                <a:solidFill>
                  <a:schemeClr val="tx1"/>
                </a:solidFill>
                <a:cs typeface="Courier New" panose="02070309020205020404" pitchFamily="49" charset="0"/>
              </a:rPr>
              <a:t>Get contents with</a:t>
            </a:r>
            <a:r>
              <a:rPr lang="en-US" sz="3000" dirty="0">
                <a:solidFill>
                  <a:schemeClr val="tx1"/>
                </a:solidFill>
                <a:cs typeface="Courier New" panose="02070309020205020404" pitchFamily="49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cudnnGetActivationDescriptor</a:t>
            </a:r>
            <a:r>
              <a:rPr lang="en-US" sz="3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 cudnnActivationDescriptor_t </a:t>
            </a:r>
            <a:r>
              <a:rPr lang="en-US" sz="3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desc</a:t>
            </a:r>
            <a:r>
              <a:rPr lang="en-US" sz="3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3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cudnnActivationMode_t</a:t>
            </a:r>
            <a:r>
              <a:rPr lang="en-US" sz="3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*mode, </a:t>
            </a:r>
            <a:r>
              <a:rPr lang="en-US" sz="3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cudnnNanPropagation_t</a:t>
            </a:r>
            <a:r>
              <a:rPr lang="en-US" sz="3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3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reluNanOpt</a:t>
            </a:r>
            <a:r>
              <a:rPr lang="en-US" sz="3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lang="en-US" sz="3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3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 *</a:t>
            </a:r>
            <a:r>
              <a:rPr lang="en-US" sz="3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coef</a:t>
            </a:r>
            <a:r>
              <a:rPr lang="en-US" sz="3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781200" lvl="1" indent="-457200"/>
            <a:r>
              <a:rPr lang="en-US" sz="3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coef</a:t>
            </a:r>
            <a:r>
              <a:rPr lang="en-US" sz="3200" dirty="0">
                <a:solidFill>
                  <a:schemeClr val="tx1"/>
                </a:solidFill>
                <a:cs typeface="Courier New" panose="02070309020205020404" pitchFamily="49" charset="0"/>
              </a:rPr>
              <a:t> is relevant only for clipped </a:t>
            </a:r>
            <a:r>
              <a:rPr lang="en-US" sz="3200" dirty="0" err="1">
                <a:solidFill>
                  <a:schemeClr val="tx1"/>
                </a:solidFill>
                <a:cs typeface="Courier New" panose="02070309020205020404" pitchFamily="49" charset="0"/>
              </a:rPr>
              <a:t>ReLU</a:t>
            </a:r>
            <a:r>
              <a:rPr lang="en-US" sz="3200" dirty="0">
                <a:solidFill>
                  <a:schemeClr val="tx1"/>
                </a:solidFill>
                <a:cs typeface="Courier New" panose="02070309020205020404" pitchFamily="49" charset="0"/>
              </a:rPr>
              <a:t> and ELU activations, so just give it a reference to a </a:t>
            </a:r>
            <a:r>
              <a:rPr lang="en-US" sz="3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en-US" sz="3200" dirty="0">
                <a:solidFill>
                  <a:schemeClr val="tx1"/>
                </a:solidFill>
                <a:cs typeface="Courier New" panose="02070309020205020404" pitchFamily="49" charset="0"/>
              </a:rPr>
              <a:t> for throwaway values</a:t>
            </a:r>
          </a:p>
        </p:txBody>
      </p:sp>
    </p:spTree>
    <p:extLst>
      <p:ext uri="{BB962C8B-B14F-4D97-AF65-F5344CB8AC3E}">
        <p14:creationId xmlns:p14="http://schemas.microsoft.com/office/powerpoint/2010/main" val="30689647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AC842-8542-4C9B-8392-18DBA62C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708990"/>
            <a:ext cx="10782483" cy="926237"/>
          </a:xfrm>
        </p:spPr>
        <p:txBody>
          <a:bodyPr>
            <a:normAutofit/>
          </a:bodyPr>
          <a:lstStyle/>
          <a:p>
            <a:r>
              <a:rPr lang="en-US" sz="5400" dirty="0"/>
              <a:t>Activation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113BDD-98C3-447E-ACA9-24FB3A4F3B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7334" y="1789044"/>
                <a:ext cx="10266283" cy="4601606"/>
              </a:xfrm>
            </p:spPr>
            <p:txBody>
              <a:bodyPr>
                <a:normAutofit/>
              </a:bodyPr>
              <a:lstStyle/>
              <a:p>
                <a:pPr marL="457200" indent="-457200">
                  <a:lnSpc>
                    <a:spcPct val="90000"/>
                  </a:lnSpc>
                </a:pPr>
                <a:r>
                  <a:rPr lang="en-US" sz="32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Forward pass for an activation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𝜃</m:t>
                        </m:r>
                      </m:e>
                      <m:sup>
                        <m:d>
                          <m:dPr>
                            <m:ctrlP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ℓ</m:t>
                            </m:r>
                          </m:e>
                        </m:d>
                      </m:sup>
                    </m:sSup>
                  </m:oMath>
                </a14:m>
                <a:endParaRPr lang="en-US" sz="3200" dirty="0">
                  <a:solidFill>
                    <a:schemeClr val="tx1"/>
                  </a:solidFill>
                  <a:cs typeface="Courier New" panose="02070309020205020404" pitchFamily="49" charset="0"/>
                </a:endParaRPr>
              </a:p>
              <a:p>
                <a:pPr marL="781200" lvl="1" indent="-457200">
                  <a:lnSpc>
                    <a:spcPct val="90000"/>
                  </a:lnSpc>
                </a:pPr>
                <a:r>
                  <a:rPr lang="en-US" sz="30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Computes tensor x = alpha[0] *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sz="3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𝜃</m:t>
                        </m:r>
                      </m:e>
                      <m:sup>
                        <m:d>
                          <m:dPr>
                            <m:ctrlPr>
                              <a:rPr lang="en-US" sz="30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dPr>
                          <m:e>
                            <m:r>
                              <a:rPr lang="en-US" sz="30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ℓ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30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(z) + beta[0] * x</a:t>
                </a:r>
              </a:p>
              <a:p>
                <a:pPr marL="781200" lvl="1" indent="-457200">
                  <a:lnSpc>
                    <a:spcPct val="90000"/>
                  </a:lnSpc>
                </a:pPr>
                <a:r>
                  <a:rPr lang="en-US" sz="30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Note: numeric * means element-wise multiplication</a:t>
                </a:r>
              </a:p>
              <a:p>
                <a:pPr marL="781200" lvl="1" indent="-457200">
                  <a:lnSpc>
                    <a:spcPct val="90000"/>
                  </a:lnSpc>
                </a:pPr>
                <a:r>
                  <a:rPr lang="en-US" sz="2600" dirty="0" err="1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cudnnActivationForward</a:t>
                </a:r>
                <a:r>
                  <a:rPr lang="en-US" sz="26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br>
                  <a:rPr lang="en-US" sz="26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</a:br>
                <a:r>
                  <a:rPr lang="en-US" sz="26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cudnnHandle_t handle, cudnnActivationDescriptor_t activationDesc,</a:t>
                </a:r>
                <a:br>
                  <a:rPr lang="en-US" sz="26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</a:br>
                <a:r>
                  <a:rPr lang="en-US" sz="26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void *alpha,</a:t>
                </a:r>
                <a:br>
                  <a:rPr lang="en-US" sz="26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</a:br>
                <a:r>
                  <a:rPr lang="en-US" sz="26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cudnnTensorDescriptor_t zDesc, void *z, </a:t>
                </a:r>
                <a:br>
                  <a:rPr lang="en-US" sz="26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</a:br>
                <a:r>
                  <a:rPr lang="en-US" sz="26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void *beta,</a:t>
                </a:r>
                <a:br>
                  <a:rPr lang="en-US" sz="26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</a:br>
                <a:r>
                  <a:rPr lang="en-US" sz="26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cudnnTensorDescriptor_t xDesc, void *x)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113BDD-98C3-447E-ACA9-24FB3A4F3B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1789044"/>
                <a:ext cx="10266283" cy="4601606"/>
              </a:xfrm>
              <a:blipFill>
                <a:blip r:embed="rId2"/>
                <a:stretch>
                  <a:fillRect l="-1010" b="-14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88339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AC842-8542-4C9B-8392-18DBA62C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708990"/>
            <a:ext cx="10782483" cy="926237"/>
          </a:xfrm>
        </p:spPr>
        <p:txBody>
          <a:bodyPr>
            <a:normAutofit/>
          </a:bodyPr>
          <a:lstStyle/>
          <a:p>
            <a:r>
              <a:rPr lang="en-US" sz="5400" dirty="0"/>
              <a:t>Activation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113BDD-98C3-447E-ACA9-24FB3A4F3B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7334" y="1858617"/>
                <a:ext cx="10266283" cy="4601606"/>
              </a:xfrm>
            </p:spPr>
            <p:txBody>
              <a:bodyPr>
                <a:normAutofit fontScale="92500" lnSpcReduction="10000"/>
              </a:bodyPr>
              <a:lstStyle/>
              <a:p>
                <a:pPr marL="457200" indent="-457200"/>
                <a:r>
                  <a:rPr lang="en-US" sz="35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Backward pass for an activation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sz="3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𝜃</m:t>
                        </m:r>
                      </m:e>
                      <m:sup>
                        <m:d>
                          <m:dPr>
                            <m:ctrlPr>
                              <a:rPr lang="en-US" sz="3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dPr>
                          <m:e>
                            <m:r>
                              <a:rPr lang="en-US" sz="3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ℓ−1</m:t>
                            </m:r>
                          </m:e>
                        </m:d>
                      </m:sup>
                    </m:sSup>
                  </m:oMath>
                </a14:m>
                <a:endParaRPr lang="en-US" sz="3500" dirty="0">
                  <a:solidFill>
                    <a:schemeClr val="tx1"/>
                  </a:solidFill>
                  <a:cs typeface="Courier New" panose="02070309020205020404" pitchFamily="49" charset="0"/>
                </a:endParaRPr>
              </a:p>
              <a:p>
                <a:pPr marL="781200" lvl="1" indent="-457200"/>
                <a:r>
                  <a:rPr lang="en-US" sz="32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Computes dz = alpha[0] *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2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z</m:t>
                        </m:r>
                      </m:sub>
                    </m:sSub>
                    <m:sSup>
                      <m:sSupPr>
                        <m:ctrlPr>
                          <a:rPr lang="en-US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𝜃</m:t>
                        </m:r>
                      </m:e>
                      <m:sup>
                        <m:d>
                          <m:dPr>
                            <m:ctrlPr>
                              <a:rPr lang="en-US" sz="32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dPr>
                          <m:e>
                            <m:r>
                              <a:rPr lang="en-US" sz="32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ℓ−1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32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(z) * dx + beta[0] * dz</a:t>
                </a:r>
              </a:p>
              <a:p>
                <a:pPr marL="781200" lvl="1" indent="-457200"/>
                <a:r>
                  <a:rPr lang="en-US" sz="2800" dirty="0" err="1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cudnnActivationBackward</a:t>
                </a:r>
                <a:r>
                  <a:rPr lang="en-US" sz="28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br>
                  <a:rPr lang="en-US" sz="28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</a:br>
                <a:r>
                  <a:rPr lang="en-US" sz="28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cudnnHandle_t handle, cudnnActivationDescriptor_t activationDesc,</a:t>
                </a:r>
                <a:br>
                  <a:rPr lang="en-US" sz="28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</a:br>
                <a:r>
                  <a:rPr lang="en-US" sz="28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void *alpha,</a:t>
                </a:r>
                <a:br>
                  <a:rPr lang="en-US" sz="28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</a:br>
                <a:r>
                  <a:rPr lang="en-US" sz="28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cudnnTensorDescriptor_t xDesc,  void *x,</a:t>
                </a:r>
                <a:br>
                  <a:rPr lang="en-US" sz="28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</a:br>
                <a:r>
                  <a:rPr lang="en-US" sz="28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cudnnTensorDescriptor_t dxDesc, void *dx, </a:t>
                </a:r>
                <a:br>
                  <a:rPr lang="en-US" sz="28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</a:br>
                <a:r>
                  <a:rPr lang="en-US" sz="28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void *beta, </a:t>
                </a:r>
                <a:br>
                  <a:rPr lang="en-US" sz="28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</a:br>
                <a:r>
                  <a:rPr lang="en-US" sz="28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cudnnTensorDescriptor_t zDesc,  void *z,</a:t>
                </a:r>
                <a:br>
                  <a:rPr lang="en-US" sz="28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</a:br>
                <a:r>
                  <a:rPr lang="en-US" sz="28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cudnnTensorDescriptor_t dzDesc, void *dz)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113BDD-98C3-447E-ACA9-24FB3A4F3B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1858617"/>
                <a:ext cx="10266283" cy="4601606"/>
              </a:xfrm>
              <a:blipFill>
                <a:blip r:embed="rId2"/>
                <a:stretch>
                  <a:fillRect l="-1010" t="-1457" b="-29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35196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AC842-8542-4C9B-8392-18DBA62C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708990"/>
            <a:ext cx="10782483" cy="926237"/>
          </a:xfrm>
        </p:spPr>
        <p:txBody>
          <a:bodyPr>
            <a:normAutofit/>
          </a:bodyPr>
          <a:lstStyle/>
          <a:p>
            <a:r>
              <a:rPr lang="en-US" sz="5400" dirty="0"/>
              <a:t>Activation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113BDD-98C3-447E-ACA9-24FB3A4F3B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7334" y="1818861"/>
                <a:ext cx="10633396" cy="4601606"/>
              </a:xfrm>
            </p:spPr>
            <p:txBody>
              <a:bodyPr>
                <a:normAutofit fontScale="92500" lnSpcReduction="10000"/>
              </a:bodyPr>
              <a:lstStyle/>
              <a:p>
                <a:pPr marL="457200" indent="-457200"/>
                <a:r>
                  <a:rPr lang="en-US" sz="35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Backward pass for an activation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sz="3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𝜃</m:t>
                        </m:r>
                      </m:e>
                      <m:sup>
                        <m:d>
                          <m:dPr>
                            <m:ctrlPr>
                              <a:rPr lang="en-US" sz="3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dPr>
                          <m:e>
                            <m:r>
                              <a:rPr lang="en-US" sz="3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ℓ−1</m:t>
                            </m:r>
                          </m:e>
                        </m:d>
                      </m:sup>
                    </m:sSup>
                  </m:oMath>
                </a14:m>
                <a:endParaRPr lang="en-US" sz="3500" dirty="0">
                  <a:solidFill>
                    <a:schemeClr val="tx1"/>
                  </a:solidFill>
                  <a:cs typeface="Courier New" panose="02070309020205020404" pitchFamily="49" charset="0"/>
                </a:endParaRPr>
              </a:p>
              <a:p>
                <a:pPr marL="781200" lvl="1" indent="-457200"/>
                <a:r>
                  <a:rPr lang="en-US" sz="32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Computes dz = alpha[0] *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2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z</m:t>
                        </m:r>
                      </m:sub>
                    </m:sSub>
                    <m:sSup>
                      <m:sSupPr>
                        <m:ctrlPr>
                          <a:rPr lang="en-US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𝜃</m:t>
                        </m:r>
                      </m:e>
                      <m:sup>
                        <m:d>
                          <m:dPr>
                            <m:ctrlPr>
                              <a:rPr lang="en-US" sz="32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dPr>
                          <m:e>
                            <m:r>
                              <a:rPr lang="en-US" sz="32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ℓ−1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32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(z) * dx + beta[0] * dz</a:t>
                </a:r>
              </a:p>
              <a:p>
                <a:pPr marL="781200" lvl="1" indent="-457200"/>
                <a:r>
                  <a:rPr lang="en-US" sz="32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These are element-wise products, not matrix products!</a:t>
                </a:r>
              </a:p>
              <a:p>
                <a:pPr marL="781200" lvl="1" indent="-457200"/>
                <a:r>
                  <a:rPr lang="en-US" sz="32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x</a:t>
                </a:r>
                <a:r>
                  <a:rPr lang="en-US" sz="32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: output of the activation,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sz="32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𝐗</m:t>
                        </m:r>
                      </m:e>
                      <m:sup>
                        <m:d>
                          <m:dPr>
                            <m:ctrlP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ℓ−1</m:t>
                            </m:r>
                          </m:e>
                        </m:d>
                      </m:sup>
                    </m:sSup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=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𝜃</m:t>
                        </m:r>
                      </m:e>
                      <m:sup>
                        <m:d>
                          <m:dPr>
                            <m:ctrlP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ℓ−1</m:t>
                            </m:r>
                          </m:e>
                        </m:d>
                      </m:sup>
                    </m:sSup>
                    <m:d>
                      <m:d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sSupPr>
                          <m:e>
                            <m:r>
                              <a:rPr lang="en-US" sz="32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𝐙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ℓ−1</m:t>
                                </m:r>
                              </m:e>
                            </m:d>
                          </m:sup>
                        </m:sSup>
                      </m:e>
                    </m:d>
                  </m:oMath>
                </a14:m>
                <a:endParaRPr lang="en-US" sz="3200" dirty="0">
                  <a:solidFill>
                    <a:schemeClr val="tx1"/>
                  </a:solidFill>
                  <a:cs typeface="Courier New" panose="02070309020205020404" pitchFamily="49" charset="0"/>
                </a:endParaRPr>
              </a:p>
              <a:p>
                <a:pPr marL="781200" lvl="1" indent="-457200"/>
                <a:r>
                  <a:rPr lang="en-US" sz="32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dx</a:t>
                </a:r>
                <a:r>
                  <a:rPr lang="en-US" sz="32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: derivative </a:t>
                </a:r>
                <a:r>
                  <a:rPr lang="en-US" sz="3200" dirty="0" err="1">
                    <a:solidFill>
                      <a:schemeClr val="tx1"/>
                    </a:solidFill>
                    <a:cs typeface="Courier New" panose="02070309020205020404" pitchFamily="49" charset="0"/>
                  </a:rPr>
                  <a:t>wrt</a:t>
                </a:r>
                <a:r>
                  <a:rPr lang="en-US" sz="32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 </a:t>
                </a:r>
                <a:r>
                  <a:rPr lang="en-US" sz="32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x</a:t>
                </a:r>
                <a:r>
                  <a:rPr lang="en-US" sz="32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  <m:sup>
                        <m:d>
                          <m:dPr>
                            <m:ctrlP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e>
                        </m:d>
                      </m:sup>
                    </m:sSup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∇</m:t>
                        </m:r>
                      </m:e>
                      <m:sub>
                        <m:sSup>
                          <m:sSupPr>
                            <m:ctrlP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𝐗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3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ℓ−1</m:t>
                                </m:r>
                              </m:e>
                            </m:d>
                          </m:sup>
                        </m:sSup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</m:d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𝐖</m:t>
                        </m:r>
                      </m:e>
                      <m:sup>
                        <m:d>
                          <m:dPr>
                            <m:ctrlP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e>
                        </m:d>
                      </m:sup>
                    </m:sSup>
                    <m:sSup>
                      <m:sSup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2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Δ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3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ℓ</m:t>
                                </m:r>
                              </m:e>
                            </m:d>
                          </m:sup>
                        </m:sSup>
                      </m:e>
                      <m:sup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sz="3200" dirty="0">
                  <a:solidFill>
                    <a:schemeClr val="tx1"/>
                  </a:solidFill>
                  <a:cs typeface="Courier New" panose="02070309020205020404" pitchFamily="49" charset="0"/>
                </a:endParaRPr>
              </a:p>
              <a:p>
                <a:pPr marL="781200" lvl="1" indent="-457200"/>
                <a:r>
                  <a:rPr lang="en-US" sz="32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z</a:t>
                </a:r>
                <a:r>
                  <a:rPr lang="en-US" sz="32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: input to the activation,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sz="32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𝐙</m:t>
                        </m:r>
                      </m:e>
                      <m:sup>
                        <m:d>
                          <m:dPr>
                            <m:ctrlP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ℓ</m:t>
                            </m:r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−1</m:t>
                            </m:r>
                          </m:e>
                        </m:d>
                      </m:sup>
                    </m:sSup>
                  </m:oMath>
                </a14:m>
                <a:endParaRPr lang="en-US" sz="3200" dirty="0">
                  <a:solidFill>
                    <a:schemeClr val="tx1"/>
                  </a:solidFill>
                  <a:cs typeface="Courier New" panose="02070309020205020404" pitchFamily="49" charset="0"/>
                </a:endParaRPr>
              </a:p>
              <a:p>
                <a:pPr marL="781200" lvl="1" indent="-457200"/>
                <a:r>
                  <a:rPr lang="en-US" sz="32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dz</a:t>
                </a:r>
                <a:r>
                  <a:rPr lang="en-US" sz="32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: tensor to accumulate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p>
                        <m:d>
                          <m:dPr>
                            <m:ctrlPr>
                              <a:rPr lang="en-US" sz="32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ℓ−1</m:t>
                            </m:r>
                          </m:e>
                        </m:d>
                      </m:sup>
                    </m:sSup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∇</m:t>
                        </m:r>
                      </m:e>
                      <m:sub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1" i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𝐙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32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ℓ−1</m:t>
                                </m:r>
                              </m:e>
                            </m:d>
                          </m:sup>
                        </m:sSup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 as output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113BDD-98C3-447E-ACA9-24FB3A4F3B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1818861"/>
                <a:ext cx="10633396" cy="4601606"/>
              </a:xfrm>
              <a:blipFill>
                <a:blip r:embed="rId3"/>
                <a:stretch>
                  <a:fillRect l="-975" t="-397" b="-25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55389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AC842-8542-4C9B-8392-18DBA62C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708990"/>
            <a:ext cx="10782483" cy="926237"/>
          </a:xfrm>
        </p:spPr>
        <p:txBody>
          <a:bodyPr>
            <a:normAutofit/>
          </a:bodyPr>
          <a:lstStyle/>
          <a:p>
            <a:r>
              <a:rPr lang="en-US" sz="5400" dirty="0" err="1"/>
              <a:t>Softmax</a:t>
            </a:r>
            <a:r>
              <a:rPr lang="en-US" sz="5400" dirty="0"/>
              <a:t>/Cross-Entropy Loss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113BDD-98C3-447E-ACA9-24FB3A4F3B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7334" y="1818861"/>
                <a:ext cx="10633396" cy="4601606"/>
              </a:xfrm>
            </p:spPr>
            <p:txBody>
              <a:bodyPr>
                <a:normAutofit/>
              </a:bodyPr>
              <a:lstStyle/>
              <a:p>
                <a:pPr marL="457200" indent="-457200"/>
                <a:r>
                  <a:rPr lang="en-US" sz="32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Consider a single training example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0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32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 transformed 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0</m:t>
                            </m:r>
                          </m:e>
                        </m:d>
                      </m:sup>
                    </m:sSup>
                    <m:r>
                      <a:rPr lang="en-US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→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𝑧</m:t>
                        </m:r>
                      </m:e>
                      <m:sup>
                        <m:d>
                          <m:dPr>
                            <m:ctrlP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1</m:t>
                            </m:r>
                          </m:e>
                        </m:d>
                      </m:sup>
                    </m:sSup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→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1</m:t>
                            </m:r>
                          </m:e>
                        </m:d>
                      </m:sup>
                    </m:sSup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→…→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𝑧</m:t>
                        </m:r>
                      </m:e>
                      <m:sup>
                        <m:d>
                          <m:dPr>
                            <m:ctrlP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𝐿</m:t>
                            </m:r>
                          </m:e>
                        </m:d>
                      </m:sup>
                    </m:sSup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→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𝐿</m:t>
                            </m:r>
                          </m:e>
                        </m:d>
                      </m:sup>
                    </m:sSup>
                  </m:oMath>
                </a14:m>
                <a:endParaRPr lang="en-US" sz="3200" dirty="0">
                  <a:solidFill>
                    <a:schemeClr val="tx1"/>
                  </a:solidFill>
                  <a:cs typeface="Courier New" panose="02070309020205020404" pitchFamily="49" charset="0"/>
                </a:endParaRPr>
              </a:p>
              <a:p>
                <a:pPr marL="457200" indent="-457200"/>
                <a:r>
                  <a:rPr lang="en-US" sz="32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The </a:t>
                </a:r>
                <a:r>
                  <a:rPr lang="en-US" sz="3200" dirty="0" err="1">
                    <a:solidFill>
                      <a:schemeClr val="tx1"/>
                    </a:solidFill>
                    <a:cs typeface="Courier New" panose="02070309020205020404" pitchFamily="49" charset="0"/>
                  </a:rPr>
                  <a:t>softmax</a:t>
                </a:r>
                <a:r>
                  <a:rPr lang="en-US" sz="32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 function is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Sup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𝑖</m:t>
                        </m:r>
                      </m:sub>
                      <m:sup>
                        <m:d>
                          <m:dPr>
                            <m:ctrlP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𝐿</m:t>
                            </m:r>
                          </m:e>
                        </m:d>
                      </m:sup>
                    </m:sSubSup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=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𝑝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𝑧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𝐿</m:t>
                                </m:r>
                              </m:e>
                            </m:d>
                          </m:sup>
                        </m:sSup>
                      </m:e>
                    </m:d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exp</m:t>
                        </m:r>
                        <m:d>
                          <m:dPr>
                            <m:ctrlP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𝑖</m:t>
                                </m:r>
                              </m:sub>
                              <m:sup>
                                <m:d>
                                  <m:dPr>
                                    <m:ctrlP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ourier New" panose="02070309020205020404" pitchFamily="49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ourier New" panose="02070309020205020404" pitchFamily="49" charset="0"/>
                                      </a:rPr>
                                      <m:t>𝐿</m:t>
                                    </m:r>
                                  </m:e>
                                </m:d>
                              </m:sup>
                            </m:sSubSup>
                          </m:e>
                        </m:d>
                      </m:num>
                      <m:den>
                        <m:nary>
                          <m:naryPr>
                            <m:chr m:val="∑"/>
                            <m:ctrlP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𝑗</m:t>
                            </m:r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=1</m:t>
                            </m:r>
                          </m:sub>
                          <m:sup>
                            <m:sSub>
                              <m:sSubPr>
                                <m:ctrlPr>
                                  <a:rPr lang="en-US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𝐿</m:t>
                                </m:r>
                              </m:sub>
                            </m:sSub>
                          </m:sup>
                          <m:e>
                            <m:func>
                              <m:funcPr>
                                <m:ctrlPr>
                                  <a:rPr lang="en-US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32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exp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ourier New" panose="02070309020205020404" pitchFamily="49" charset="0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en-US" sz="3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3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en-US" sz="3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𝑗</m:t>
                                        </m:r>
                                      </m:sub>
                                      <m:sup>
                                        <m:d>
                                          <m:dPr>
                                            <m:ctrlPr>
                                              <a:rPr lang="en-US" sz="32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cs typeface="Courier New" panose="02070309020205020404" pitchFamily="49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32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cs typeface="Courier New" panose="02070309020205020404" pitchFamily="49" charset="0"/>
                                              </a:rPr>
                                              <m:t>𝐿</m:t>
                                            </m:r>
                                          </m:e>
                                        </m:d>
                                      </m:sup>
                                    </m:sSubSup>
                                  </m:e>
                                </m:d>
                              </m:e>
                            </m:func>
                          </m:e>
                        </m:nary>
                      </m:den>
                    </m:f>
                  </m:oMath>
                </a14:m>
                <a:endParaRPr lang="en-US" sz="3200" dirty="0">
                  <a:solidFill>
                    <a:schemeClr val="tx1"/>
                  </a:solidFill>
                  <a:cs typeface="Courier New" panose="02070309020205020404" pitchFamily="49" charset="0"/>
                </a:endParaRPr>
              </a:p>
              <a:p>
                <a:pPr marL="457200" indent="-457200"/>
                <a:r>
                  <a:rPr lang="en-US" sz="32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The cross-entropy loss is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𝐽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𝑧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𝐿</m:t>
                                </m:r>
                              </m:e>
                            </m:d>
                          </m:sup>
                        </m:sSup>
                      </m:e>
                    </m:d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=−</m:t>
                    </m:r>
                    <m:nary>
                      <m:naryPr>
                        <m:chr m:val="∑"/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naryPr>
                      <m:sub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𝑖</m:t>
                        </m:r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=1</m:t>
                        </m:r>
                      </m:sub>
                      <m:sup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𝐿</m:t>
                            </m:r>
                          </m:sub>
                        </m:sSub>
                      </m:sup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𝑖</m:t>
                            </m:r>
                          </m:sub>
                        </m:sSub>
                        <m:func>
                          <m:funcPr>
                            <m:ctrlP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32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ln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3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ourier New" panose="02070309020205020404" pitchFamily="49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ourier New" panose="02070309020205020404" pitchFamily="49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ourier New" panose="02070309020205020404" pitchFamily="49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ourier New" panose="02070309020205020404" pitchFamily="49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ourier New" panose="02070309020205020404" pitchFamily="49" charset="0"/>
                                      </a:rPr>
                                      <m:t>𝑧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sz="3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3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𝐿</m:t>
                                        </m:r>
                                      </m:e>
                                    </m:d>
                                  </m:sup>
                                </m:sSup>
                              </m:e>
                            </m:d>
                          </m:e>
                        </m:func>
                      </m:e>
                    </m:nary>
                  </m:oMath>
                </a14:m>
                <a:endParaRPr lang="en-US" sz="3200" b="0" dirty="0">
                  <a:solidFill>
                    <a:schemeClr val="tx1"/>
                  </a:solidFill>
                  <a:cs typeface="Courier New" panose="02070309020205020404" pitchFamily="49" charset="0"/>
                </a:endParaRPr>
              </a:p>
              <a:p>
                <a:pPr marL="457200" indent="-457200"/>
                <a:r>
                  <a:rPr lang="en-US" sz="32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Gives us a notion of how good our classifier is</a:t>
                </a:r>
                <a:endParaRPr lang="en-US" sz="3200" b="0" dirty="0">
                  <a:solidFill>
                    <a:schemeClr val="tx1"/>
                  </a:solidFill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113BDD-98C3-447E-ACA9-24FB3A4F3B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1818861"/>
                <a:ext cx="10633396" cy="4601606"/>
              </a:xfrm>
              <a:blipFill>
                <a:blip r:embed="rId3"/>
                <a:stretch>
                  <a:fillRect l="-9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08612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AC842-8542-4C9B-8392-18DBA62C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708990"/>
            <a:ext cx="10782483" cy="926237"/>
          </a:xfrm>
        </p:spPr>
        <p:txBody>
          <a:bodyPr>
            <a:normAutofit/>
          </a:bodyPr>
          <a:lstStyle/>
          <a:p>
            <a:r>
              <a:rPr lang="en-US" sz="5400" dirty="0" err="1"/>
              <a:t>Softmax</a:t>
            </a:r>
            <a:r>
              <a:rPr lang="en-US" sz="5400" dirty="0"/>
              <a:t>/Cross-Entropy Loss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113BDD-98C3-447E-ACA9-24FB3A4F3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79105"/>
            <a:ext cx="10633396" cy="4601606"/>
          </a:xfrm>
        </p:spPr>
        <p:txBody>
          <a:bodyPr>
            <a:normAutofit/>
          </a:bodyPr>
          <a:lstStyle/>
          <a:p>
            <a:pPr marL="457200" indent="-457200"/>
            <a:r>
              <a:rPr lang="en-US" sz="3200" dirty="0">
                <a:solidFill>
                  <a:schemeClr val="tx1"/>
                </a:solidFill>
                <a:cs typeface="Courier New" panose="02070309020205020404" pitchFamily="49" charset="0"/>
              </a:rPr>
              <a:t>Forward pass</a:t>
            </a:r>
          </a:p>
          <a:p>
            <a:pPr marL="781200" lvl="1" indent="-457200"/>
            <a:r>
              <a:rPr lang="en-US" sz="3000" dirty="0">
                <a:solidFill>
                  <a:schemeClr val="tx1"/>
                </a:solidFill>
                <a:cs typeface="Courier New" panose="02070309020205020404" pitchFamily="49" charset="0"/>
              </a:rPr>
              <a:t>Computes tensor x = alpha[0] * </a:t>
            </a:r>
            <a:r>
              <a:rPr lang="en-US" sz="3000" dirty="0" err="1">
                <a:solidFill>
                  <a:schemeClr val="tx1"/>
                </a:solidFill>
                <a:cs typeface="Courier New" panose="02070309020205020404" pitchFamily="49" charset="0"/>
              </a:rPr>
              <a:t>softmax</a:t>
            </a:r>
            <a:r>
              <a:rPr lang="en-US" sz="3000" dirty="0">
                <a:solidFill>
                  <a:schemeClr val="tx1"/>
                </a:solidFill>
                <a:cs typeface="Courier New" panose="02070309020205020404" pitchFamily="49" charset="0"/>
              </a:rPr>
              <a:t>(z) + beta[0] * x</a:t>
            </a:r>
          </a:p>
          <a:p>
            <a:pPr marL="781200" lvl="1" indent="-457200"/>
            <a:r>
              <a:rPr lang="en-US" sz="2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cudnnSoftmaxForward</a:t>
            </a:r>
            <a:r>
              <a:rPr lang="en-US" sz="2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(cudnnHandle_t handle,</a:t>
            </a:r>
            <a:br>
              <a:rPr lang="en-US" sz="2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cudnnSoftmaxAlgorithm_t</a:t>
            </a:r>
            <a:r>
              <a:rPr lang="en-US" sz="2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alg</a:t>
            </a:r>
            <a:r>
              <a:rPr lang="en-US" sz="2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lang="en-US" sz="2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cudnnSoftmaxMode_t</a:t>
            </a:r>
            <a:r>
              <a:rPr lang="en-US" sz="2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mode, </a:t>
            </a:r>
            <a:br>
              <a:rPr lang="en-US" sz="2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 *alpha,</a:t>
            </a:r>
            <a:br>
              <a:rPr lang="en-US" sz="2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cudnnTensorDescriptor_t zDesc, void *z,</a:t>
            </a:r>
            <a:br>
              <a:rPr lang="en-US" sz="2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 *beta,</a:t>
            </a:r>
            <a:br>
              <a:rPr lang="en-US" sz="2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cudnnTensorDescriptor_t xDesc, void *x)</a:t>
            </a:r>
          </a:p>
        </p:txBody>
      </p:sp>
    </p:spTree>
    <p:extLst>
      <p:ext uri="{BB962C8B-B14F-4D97-AF65-F5344CB8AC3E}">
        <p14:creationId xmlns:p14="http://schemas.microsoft.com/office/powerpoint/2010/main" val="28559728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AC842-8542-4C9B-8392-18DBA62C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708990"/>
            <a:ext cx="10782483" cy="926237"/>
          </a:xfrm>
        </p:spPr>
        <p:txBody>
          <a:bodyPr>
            <a:normAutofit/>
          </a:bodyPr>
          <a:lstStyle/>
          <a:p>
            <a:r>
              <a:rPr lang="en-US" sz="5400" dirty="0" err="1"/>
              <a:t>Softmax</a:t>
            </a:r>
            <a:r>
              <a:rPr lang="en-US" sz="5400" dirty="0"/>
              <a:t>/Cross-Entropy Loss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113BDD-98C3-447E-ACA9-24FB3A4F3B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7334" y="1659837"/>
                <a:ext cx="10633396" cy="4631634"/>
              </a:xfrm>
            </p:spPr>
            <p:txBody>
              <a:bodyPr>
                <a:normAutofit/>
              </a:bodyPr>
              <a:lstStyle/>
              <a:p>
                <a:pPr marL="457200" indent="-457200"/>
                <a:r>
                  <a:rPr lang="en-US" sz="32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cudnnSoftmaxAlgorithm_t</a:t>
                </a:r>
              </a:p>
              <a:p>
                <a:pPr marL="781200" lvl="1" indent="-457200"/>
                <a:r>
                  <a:rPr lang="en-US" sz="3000" dirty="0" err="1">
                    <a:solidFill>
                      <a:schemeClr val="tx1"/>
                    </a:solidFill>
                    <a:cs typeface="Courier New" panose="02070309020205020404" pitchFamily="49" charset="0"/>
                  </a:rPr>
                  <a:t>Enum</a:t>
                </a:r>
                <a:r>
                  <a:rPr lang="en-US" sz="30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 that specifies how to do compute the </a:t>
                </a:r>
                <a:r>
                  <a:rPr lang="en-US" sz="3000" dirty="0" err="1">
                    <a:solidFill>
                      <a:schemeClr val="tx1"/>
                    </a:solidFill>
                    <a:cs typeface="Courier New" panose="02070309020205020404" pitchFamily="49" charset="0"/>
                  </a:rPr>
                  <a:t>softmax</a:t>
                </a:r>
                <a:endParaRPr lang="en-US" sz="3000" dirty="0">
                  <a:solidFill>
                    <a:schemeClr val="tx1"/>
                  </a:solidFill>
                  <a:cs typeface="Courier New" panose="02070309020205020404" pitchFamily="49" charset="0"/>
                </a:endParaRPr>
              </a:p>
              <a:p>
                <a:pPr marL="781200" lvl="1" indent="-457200"/>
                <a:r>
                  <a:rPr lang="en-US" sz="30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Use </a:t>
                </a:r>
                <a:r>
                  <a:rPr lang="en-US" sz="30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CUDNN_SOFTMAX_ACCURATE</a:t>
                </a:r>
                <a:r>
                  <a:rPr lang="en-US" sz="30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 for this class (scales everything by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funcPr>
                      <m:fName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 </m:t>
                        </m:r>
                        <m:limLow>
                          <m:limLowPr>
                            <m:ctrlP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30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𝑖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3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3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sz="3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𝑖</m:t>
                                </m:r>
                              </m:sub>
                              <m:sup>
                                <m:d>
                                  <m:dPr>
                                    <m:ctrlPr>
                                      <a:rPr lang="en-US" sz="3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ourier New" panose="02070309020205020404" pitchFamily="49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ourier New" panose="02070309020205020404" pitchFamily="49" charset="0"/>
                                      </a:rPr>
                                      <m:t>𝐿</m:t>
                                    </m:r>
                                  </m:e>
                                </m:d>
                              </m:sup>
                            </m:sSubSup>
                          </m:e>
                        </m:d>
                      </m:e>
                    </m:func>
                  </m:oMath>
                </a14:m>
                <a:r>
                  <a:rPr lang="en-US" sz="30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 to avoid overflow)</a:t>
                </a:r>
              </a:p>
              <a:p>
                <a:pPr marL="781200" lvl="1" indent="-457200"/>
                <a:r>
                  <a:rPr lang="en-US" sz="30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The other options are </a:t>
                </a:r>
                <a:r>
                  <a:rPr lang="en-US" sz="28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CUDNN_SOFTMAX_FAST</a:t>
                </a:r>
                <a:r>
                  <a:rPr lang="en-US" sz="30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 (less numerically stable) and </a:t>
                </a:r>
                <a:r>
                  <a:rPr lang="en-US" sz="28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CUDNN_SOFTMAX_LOG</a:t>
                </a:r>
                <a:r>
                  <a:rPr lang="en-US" sz="28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 </a:t>
                </a:r>
                <a:r>
                  <a:rPr lang="en-US" sz="30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(computes the natural log of the </a:t>
                </a:r>
                <a:r>
                  <a:rPr lang="en-US" sz="3000" dirty="0" err="1">
                    <a:solidFill>
                      <a:schemeClr val="tx1"/>
                    </a:solidFill>
                    <a:cs typeface="Courier New" panose="02070309020205020404" pitchFamily="49" charset="0"/>
                  </a:rPr>
                  <a:t>softmax</a:t>
                </a:r>
                <a:r>
                  <a:rPr lang="en-US" sz="30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 function)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113BDD-98C3-447E-ACA9-24FB3A4F3B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1659837"/>
                <a:ext cx="10633396" cy="4631634"/>
              </a:xfrm>
              <a:blipFill>
                <a:blip r:embed="rId3"/>
                <a:stretch>
                  <a:fillRect l="-975" r="-15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808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AC842-8542-4C9B-8392-18DBA62C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708990"/>
            <a:ext cx="10782483" cy="926237"/>
          </a:xfrm>
        </p:spPr>
        <p:txBody>
          <a:bodyPr>
            <a:normAutofit/>
          </a:bodyPr>
          <a:lstStyle/>
          <a:p>
            <a:r>
              <a:rPr lang="en-US" sz="5400" dirty="0"/>
              <a:t>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113BDD-98C3-447E-ACA9-24FB3A4F3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808922"/>
            <a:ext cx="10782483" cy="4232440"/>
          </a:xfrm>
        </p:spPr>
        <p:txBody>
          <a:bodyPr>
            <a:normAutofit/>
          </a:bodyPr>
          <a:lstStyle/>
          <a:p>
            <a:pPr marL="457200" indent="-457200"/>
            <a:r>
              <a:rPr lang="en-US" sz="3200" dirty="0">
                <a:solidFill>
                  <a:schemeClr val="tx1"/>
                </a:solidFill>
              </a:rPr>
              <a:t>Using </a:t>
            </a:r>
            <a:r>
              <a:rPr lang="en-US" sz="3200" dirty="0" err="1">
                <a:solidFill>
                  <a:schemeClr val="tx1"/>
                </a:solidFill>
              </a:rPr>
              <a:t>cuDNN</a:t>
            </a:r>
            <a:r>
              <a:rPr lang="en-US" sz="3200" dirty="0">
                <a:solidFill>
                  <a:schemeClr val="tx1"/>
                </a:solidFill>
              </a:rPr>
              <a:t> to do deep neural networks</a:t>
            </a:r>
          </a:p>
        </p:txBody>
      </p:sp>
    </p:spTree>
    <p:extLst>
      <p:ext uri="{BB962C8B-B14F-4D97-AF65-F5344CB8AC3E}">
        <p14:creationId xmlns:p14="http://schemas.microsoft.com/office/powerpoint/2010/main" val="12157785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AC842-8542-4C9B-8392-18DBA62C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708990"/>
            <a:ext cx="10782483" cy="926237"/>
          </a:xfrm>
        </p:spPr>
        <p:txBody>
          <a:bodyPr>
            <a:normAutofit/>
          </a:bodyPr>
          <a:lstStyle/>
          <a:p>
            <a:r>
              <a:rPr lang="en-US" sz="5400" dirty="0" err="1"/>
              <a:t>Softmax</a:t>
            </a:r>
            <a:r>
              <a:rPr lang="en-US" sz="5400" dirty="0"/>
              <a:t>/Cross-Entropy Loss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113BDD-98C3-447E-ACA9-24FB3A4F3B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7334" y="1649898"/>
                <a:ext cx="10633396" cy="4601606"/>
              </a:xfrm>
            </p:spPr>
            <p:txBody>
              <a:bodyPr>
                <a:normAutofit/>
              </a:bodyPr>
              <a:lstStyle/>
              <a:p>
                <a:pPr marL="457200" indent="-457200"/>
                <a:r>
                  <a:rPr lang="en-US" sz="3200" dirty="0" err="1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cudnnSoftmaxMode_t</a:t>
                </a:r>
                <a:endParaRPr lang="en-US" sz="32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781200" lvl="1" indent="-457200"/>
                <a:r>
                  <a:rPr lang="en-US" sz="3000" dirty="0" err="1">
                    <a:solidFill>
                      <a:schemeClr val="tx1"/>
                    </a:solidFill>
                    <a:cs typeface="Courier New" panose="02070309020205020404" pitchFamily="49" charset="0"/>
                  </a:rPr>
                  <a:t>Enum</a:t>
                </a:r>
                <a:r>
                  <a:rPr lang="en-US" sz="30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 that specifies over which data to compute the </a:t>
                </a:r>
                <a:r>
                  <a:rPr lang="en-US" sz="3000" dirty="0" err="1">
                    <a:solidFill>
                      <a:schemeClr val="tx1"/>
                    </a:solidFill>
                    <a:cs typeface="Courier New" panose="02070309020205020404" pitchFamily="49" charset="0"/>
                  </a:rPr>
                  <a:t>softmax</a:t>
                </a:r>
                <a:endParaRPr lang="en-US" sz="3000" dirty="0">
                  <a:solidFill>
                    <a:schemeClr val="tx1"/>
                  </a:solidFill>
                  <a:cs typeface="Courier New" panose="02070309020205020404" pitchFamily="49" charset="0"/>
                </a:endParaRPr>
              </a:p>
              <a:p>
                <a:pPr marL="781200" lvl="1" indent="-457200"/>
                <a:r>
                  <a:rPr lang="en-US" sz="28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CUDNN_SOFTMAX_MODE_INSTANCE</a:t>
                </a:r>
                <a:r>
                  <a:rPr lang="en-US" sz="28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 </a:t>
                </a:r>
                <a:r>
                  <a:rPr lang="en-US" sz="30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does it over the entire input (sum over all </a:t>
                </a:r>
                <a:r>
                  <a:rPr lang="en-US" sz="30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c</a:t>
                </a:r>
                <a:r>
                  <a:rPr lang="en-US" sz="30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, </a:t>
                </a:r>
                <a:r>
                  <a:rPr lang="en-US" sz="30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h</a:t>
                </a:r>
                <a:r>
                  <a:rPr lang="en-US" sz="30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, </a:t>
                </a:r>
                <a:r>
                  <a:rPr lang="en-US" sz="30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w</a:t>
                </a:r>
                <a:r>
                  <a:rPr lang="en-US" sz="30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 for a single </a:t>
                </a:r>
                <a:r>
                  <a:rPr lang="en-US" sz="30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n</a:t>
                </a:r>
                <a:r>
                  <a:rPr lang="en-US" sz="30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 in </a:t>
                </a:r>
                <a:r>
                  <a:rPr lang="en-US" sz="28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X[n,c,h,w]</a:t>
                </a:r>
                <a:r>
                  <a:rPr lang="en-US" sz="30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)</a:t>
                </a:r>
              </a:p>
              <a:p>
                <a:pPr marL="781200" lvl="1" indent="-457200"/>
                <a:r>
                  <a:rPr lang="en-US" sz="28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CUDNN_SOFTMAX_MODE_CHANNEL</a:t>
                </a:r>
                <a:r>
                  <a:rPr lang="en-US" sz="28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 </a:t>
                </a:r>
                <a:r>
                  <a:rPr lang="en-US" sz="30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does it over each channel (sum over all </a:t>
                </a:r>
                <a:r>
                  <a:rPr lang="en-US" sz="30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c</a:t>
                </a:r>
                <a:r>
                  <a:rPr lang="en-US" sz="30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 for each </a:t>
                </a:r>
                <a:r>
                  <a:rPr lang="en-US" sz="30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n</a:t>
                </a:r>
                <a:r>
                  <a:rPr lang="en-US" sz="30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, </a:t>
                </a:r>
                <a:r>
                  <a:rPr lang="en-US" sz="30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h</a:t>
                </a:r>
                <a:r>
                  <a:rPr lang="en-US" sz="30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, </a:t>
                </a:r>
                <a:r>
                  <a:rPr lang="en-US" sz="30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w</a:t>
                </a:r>
                <a:r>
                  <a:rPr lang="en-US" sz="30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 triple in </a:t>
                </a:r>
                <a:r>
                  <a:rPr lang="en-US" sz="28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X[n,c,h,w]</a:t>
                </a:r>
                <a:r>
                  <a:rPr lang="en-US" sz="30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)</a:t>
                </a:r>
              </a:p>
              <a:p>
                <a:pPr marL="457200" indent="-457200"/>
                <a:r>
                  <a:rPr lang="en-US" sz="32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Since </a:t>
                </a:r>
                <a:r>
                  <a:rPr lang="en-US" sz="32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h</a:t>
                </a:r>
                <a:r>
                  <a:rPr lang="en-US" sz="32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 and </a:t>
                </a:r>
                <a:r>
                  <a:rPr lang="en-US" sz="32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w</a:t>
                </a:r>
                <a:r>
                  <a:rPr lang="en-US" sz="32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 are both size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1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 here, either is fine to use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113BDD-98C3-447E-ACA9-24FB3A4F3B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1649898"/>
                <a:ext cx="10633396" cy="4601606"/>
              </a:xfrm>
              <a:blipFill>
                <a:blip r:embed="rId3"/>
                <a:stretch>
                  <a:fillRect l="-975" r="-13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31674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AC842-8542-4C9B-8392-18DBA62C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708990"/>
            <a:ext cx="10782483" cy="926237"/>
          </a:xfrm>
        </p:spPr>
        <p:txBody>
          <a:bodyPr>
            <a:normAutofit/>
          </a:bodyPr>
          <a:lstStyle/>
          <a:p>
            <a:r>
              <a:rPr lang="en-US" sz="5400" dirty="0" err="1"/>
              <a:t>Softmax</a:t>
            </a:r>
            <a:r>
              <a:rPr lang="en-US" sz="5400" dirty="0"/>
              <a:t>/Cross-Entropy Loss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113BDD-98C3-447E-ACA9-24FB3A4F3B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7334" y="1659837"/>
                <a:ext cx="10633396" cy="4601606"/>
              </a:xfrm>
            </p:spPr>
            <p:txBody>
              <a:bodyPr>
                <a:normAutofit/>
              </a:bodyPr>
              <a:lstStyle/>
              <a:p>
                <a:pPr marL="457200" indent="-457200"/>
                <a:r>
                  <a:rPr lang="en-US" sz="32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Backward pass</a:t>
                </a:r>
              </a:p>
              <a:p>
                <a:pPr marL="781200" lvl="1" indent="-457200"/>
                <a:r>
                  <a:rPr lang="en-US" sz="3000" dirty="0" err="1">
                    <a:solidFill>
                      <a:schemeClr val="tx1"/>
                    </a:solidFill>
                    <a:cs typeface="Courier New" panose="02070309020205020404" pitchFamily="49" charset="0"/>
                  </a:rPr>
                  <a:t>cuDNN</a:t>
                </a:r>
                <a:r>
                  <a:rPr lang="en-US" sz="30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 has a built-in function to compute the gradient of the </a:t>
                </a:r>
                <a:r>
                  <a:rPr lang="en-US" sz="3000" dirty="0" err="1">
                    <a:solidFill>
                      <a:schemeClr val="tx1"/>
                    </a:solidFill>
                    <a:cs typeface="Courier New" panose="02070309020205020404" pitchFamily="49" charset="0"/>
                  </a:rPr>
                  <a:t>softmax</a:t>
                </a:r>
                <a:r>
                  <a:rPr lang="en-US" sz="30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 activation on its own</a:t>
                </a:r>
              </a:p>
              <a:p>
                <a:pPr marL="781200" lvl="1" indent="-457200"/>
                <a:r>
                  <a:rPr lang="en-US" sz="30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However, when coupled with the cross-entropy loss, we get the following gradient </a:t>
                </a:r>
                <a:r>
                  <a:rPr lang="en-US" sz="3000" dirty="0" err="1">
                    <a:solidFill>
                      <a:schemeClr val="tx1"/>
                    </a:solidFill>
                    <a:cs typeface="Courier New" panose="02070309020205020404" pitchFamily="49" charset="0"/>
                  </a:rPr>
                  <a:t>wrt</a:t>
                </a:r>
                <a:r>
                  <a:rPr lang="en-US" sz="30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sz="30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𝐙</m:t>
                        </m:r>
                      </m:e>
                      <m:sup>
                        <m:d>
                          <m:dPr>
                            <m:ctrlPr>
                              <a:rPr lang="en-US" sz="3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dPr>
                          <m:e>
                            <m:r>
                              <a:rPr lang="en-US" sz="3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𝐿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30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Δ</m:t>
                        </m:r>
                      </m:e>
                      <m:sup>
                        <m:d>
                          <m:dPr>
                            <m:ctrlPr>
                              <a:rPr lang="en-US" sz="3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dPr>
                          <m:e>
                            <m:r>
                              <a:rPr lang="en-US" sz="3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𝐿</m:t>
                            </m:r>
                          </m:e>
                        </m:d>
                      </m:sup>
                    </m:sSup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=</m:t>
                    </m:r>
                    <m:sSub>
                      <m:sSubPr>
                        <m:ctrlPr>
                          <a:rPr lang="en-US" sz="3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∇</m:t>
                        </m:r>
                      </m:e>
                      <m:sub>
                        <m:sSup>
                          <m:sSupPr>
                            <m:ctrlPr>
                              <a:rPr lang="en-US" sz="3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sSupPr>
                          <m:e>
                            <m:r>
                              <a:rPr lang="en-US" sz="30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𝐳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3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</m:ctrlPr>
                              </m:dPr>
                              <m:e>
                                <m:r>
                                  <a:rPr lang="en-US" sz="3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𝐿</m:t>
                                </m:r>
                              </m:e>
                            </m:d>
                          </m:sup>
                        </m:sSup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3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lang="en-US" sz="3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𝐽</m:t>
                        </m:r>
                      </m:e>
                    </m:d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=</m:t>
                    </m:r>
                    <m:sSup>
                      <m:sSupPr>
                        <m:ctrlPr>
                          <a:rPr lang="en-US" sz="3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sz="30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𝐗</m:t>
                        </m:r>
                      </m:e>
                      <m:sup>
                        <m:d>
                          <m:dPr>
                            <m:ctrlPr>
                              <a:rPr lang="en-US" sz="3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dPr>
                          <m:e>
                            <m:r>
                              <a:rPr lang="en-US" sz="3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𝐿</m:t>
                            </m:r>
                          </m:e>
                        </m:d>
                      </m:sup>
                    </m:sSup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−</m:t>
                    </m:r>
                    <m:r>
                      <a:rPr lang="en-US" sz="30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𝐘</m:t>
                    </m:r>
                  </m:oMath>
                </a14:m>
                <a:endParaRPr lang="en-US" sz="3000" b="1" dirty="0">
                  <a:solidFill>
                    <a:schemeClr val="tx1"/>
                  </a:solidFill>
                  <a:latin typeface="Cambria Math" panose="02040503050406030204" pitchFamily="18" charset="0"/>
                  <a:cs typeface="Courier New" panose="02070309020205020404" pitchFamily="49" charset="0"/>
                </a:endParaRPr>
              </a:p>
              <a:p>
                <a:pPr marL="781200" lvl="1" indent="-457200"/>
                <a:r>
                  <a:rPr lang="en-US" sz="3000" b="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This is easier and faster to compute manually!</a:t>
                </a:r>
              </a:p>
              <a:p>
                <a:pPr marL="457200" indent="-457200"/>
                <a:r>
                  <a:rPr lang="en-US" sz="32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Therefore, you will implement the kernel for this yourself</a:t>
                </a:r>
                <a:endParaRPr lang="en-US" sz="3200" b="0" dirty="0">
                  <a:solidFill>
                    <a:schemeClr val="tx1"/>
                  </a:solidFill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113BDD-98C3-447E-ACA9-24FB3A4F3B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1659837"/>
                <a:ext cx="10633396" cy="4601606"/>
              </a:xfrm>
              <a:blipFill>
                <a:blip r:embed="rId3"/>
                <a:stretch>
                  <a:fillRect l="-975" r="-2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41966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AC842-8542-4C9B-8392-18DBA62C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708990"/>
            <a:ext cx="10782483" cy="926237"/>
          </a:xfrm>
        </p:spPr>
        <p:txBody>
          <a:bodyPr>
            <a:normAutofit/>
          </a:bodyPr>
          <a:lstStyle/>
          <a:p>
            <a:r>
              <a:rPr lang="en-US" sz="5400" dirty="0" err="1"/>
              <a:t>Softmax</a:t>
            </a:r>
            <a:r>
              <a:rPr lang="en-US" sz="5400" dirty="0"/>
              <a:t> with Other Losses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113BDD-98C3-447E-ACA9-24FB3A4F3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818861"/>
            <a:ext cx="10633396" cy="4601606"/>
          </a:xfrm>
        </p:spPr>
        <p:txBody>
          <a:bodyPr>
            <a:normAutofit lnSpcReduction="10000"/>
          </a:bodyPr>
          <a:lstStyle/>
          <a:p>
            <a:pPr marL="457200" indent="-457200"/>
            <a:r>
              <a:rPr lang="en-US" sz="3200" dirty="0">
                <a:solidFill>
                  <a:schemeClr val="tx1"/>
                </a:solidFill>
                <a:cs typeface="Courier New" panose="02070309020205020404" pitchFamily="49" charset="0"/>
              </a:rPr>
              <a:t>Backward pass</a:t>
            </a:r>
          </a:p>
          <a:p>
            <a:pPr marL="781200" lvl="1" indent="-457200"/>
            <a:r>
              <a:rPr lang="en-US" sz="3000" b="0" dirty="0">
                <a:solidFill>
                  <a:schemeClr val="tx1"/>
                </a:solidFill>
                <a:cs typeface="Courier New" panose="02070309020205020404" pitchFamily="49" charset="0"/>
              </a:rPr>
              <a:t>For different losses, use the following function:</a:t>
            </a:r>
            <a:endParaRPr lang="en-US" sz="3000" dirty="0">
              <a:solidFill>
                <a:schemeClr val="tx1"/>
              </a:solidFill>
              <a:cs typeface="Courier New" panose="02070309020205020404" pitchFamily="49" charset="0"/>
            </a:endParaRPr>
          </a:p>
          <a:p>
            <a:pPr marL="781200" lvl="1" indent="-457200"/>
            <a:r>
              <a:rPr lang="en-US" sz="2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cudnnSoftmaxBackward</a:t>
            </a:r>
            <a:r>
              <a:rPr lang="en-US" sz="2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(cudnnHandle_t handle,</a:t>
            </a:r>
            <a:br>
              <a:rPr lang="en-US" sz="2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cudnnSoftmaxAlgorithm_t</a:t>
            </a:r>
            <a:r>
              <a:rPr lang="en-US" sz="2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alg</a:t>
            </a:r>
            <a:r>
              <a:rPr lang="en-US" sz="2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lang="en-US" sz="2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cudnnSoftmaxMode_t</a:t>
            </a:r>
            <a:r>
              <a:rPr lang="en-US" sz="2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mode,</a:t>
            </a:r>
            <a:br>
              <a:rPr lang="en-US" sz="2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 *alpha,</a:t>
            </a:r>
            <a:br>
              <a:rPr lang="en-US" sz="2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cudnnTensorDescriptor_t xDesc,  void *x, cudnnTensorDescriptor_t dxDesc, void *dx,</a:t>
            </a:r>
            <a:br>
              <a:rPr lang="en-US" sz="2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 *beta,</a:t>
            </a:r>
            <a:br>
              <a:rPr lang="en-US" sz="2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cudnnTensorDescriptor_t dzDesc, void *dz)</a:t>
            </a:r>
            <a:endParaRPr lang="en-US" sz="2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595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AC842-8542-4C9B-8392-18DBA62C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708990"/>
            <a:ext cx="10782483" cy="926237"/>
          </a:xfrm>
        </p:spPr>
        <p:txBody>
          <a:bodyPr>
            <a:normAutofit/>
          </a:bodyPr>
          <a:lstStyle/>
          <a:p>
            <a:r>
              <a:rPr lang="en-US" sz="5400" dirty="0" err="1"/>
              <a:t>Softmax</a:t>
            </a:r>
            <a:r>
              <a:rPr lang="en-US" sz="5400" dirty="0"/>
              <a:t> With Other Losses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113BDD-98C3-447E-ACA9-24FB3A4F3B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7334" y="1510752"/>
                <a:ext cx="10633396" cy="4601606"/>
              </a:xfrm>
            </p:spPr>
            <p:txBody>
              <a:bodyPr>
                <a:normAutofit/>
              </a:bodyPr>
              <a:lstStyle/>
              <a:p>
                <a:pPr marL="457200" indent="-457200"/>
                <a:r>
                  <a:rPr lang="en-US" sz="32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Backward pass</a:t>
                </a:r>
              </a:p>
              <a:p>
                <a:pPr marL="781200" lvl="1" indent="-457200"/>
                <a:r>
                  <a:rPr lang="en-US" sz="3000" b="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As with other backwards functions in </a:t>
                </a:r>
                <a:r>
                  <a:rPr lang="en-US" sz="3000" b="0" dirty="0" err="1">
                    <a:solidFill>
                      <a:schemeClr val="tx1"/>
                    </a:solidFill>
                    <a:cs typeface="Courier New" panose="02070309020205020404" pitchFamily="49" charset="0"/>
                  </a:rPr>
                  <a:t>cuDNN</a:t>
                </a:r>
                <a:r>
                  <a:rPr lang="en-US" sz="3000" b="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, this function computes the tensor dz = alpha[0] *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z</m:t>
                        </m:r>
                      </m:sub>
                    </m:sSub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𝐽</m:t>
                    </m:r>
                  </m:oMath>
                </a14:m>
                <a:r>
                  <a:rPr lang="en-US" sz="3000" b="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(z) + beta[0] * dz</a:t>
                </a:r>
              </a:p>
              <a:p>
                <a:pPr marL="781200" lvl="1" indent="-457200"/>
                <a:r>
                  <a:rPr lang="en-US" sz="30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x is the output of the </a:t>
                </a:r>
                <a:r>
                  <a:rPr lang="en-US" sz="3000" dirty="0" err="1">
                    <a:solidFill>
                      <a:schemeClr val="tx1"/>
                    </a:solidFill>
                    <a:cs typeface="Courier New" panose="02070309020205020404" pitchFamily="49" charset="0"/>
                  </a:rPr>
                  <a:t>softmax</a:t>
                </a:r>
                <a:r>
                  <a:rPr lang="en-US" sz="30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 function and dx is the derivative of our loss function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𝐽</m:t>
                    </m:r>
                  </m:oMath>
                </a14:m>
                <a:r>
                  <a:rPr lang="en-US" sz="3000" b="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 </a:t>
                </a:r>
                <a:r>
                  <a:rPr lang="en-US" sz="3000" b="0" dirty="0" err="1">
                    <a:solidFill>
                      <a:schemeClr val="tx1"/>
                    </a:solidFill>
                    <a:cs typeface="Courier New" panose="02070309020205020404" pitchFamily="49" charset="0"/>
                  </a:rPr>
                  <a:t>wrt</a:t>
                </a:r>
                <a:r>
                  <a:rPr lang="en-US" sz="3000" b="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 x (</a:t>
                </a:r>
                <a:r>
                  <a:rPr lang="en-US" sz="3000" b="0" dirty="0" err="1">
                    <a:solidFill>
                      <a:schemeClr val="tx1"/>
                    </a:solidFill>
                    <a:cs typeface="Courier New" panose="02070309020205020404" pitchFamily="49" charset="0"/>
                  </a:rPr>
                  <a:t>cuDNN</a:t>
                </a:r>
                <a:r>
                  <a:rPr lang="en-US" sz="3000" b="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 uses them internally)</a:t>
                </a:r>
              </a:p>
              <a:p>
                <a:pPr marL="781200" lvl="1" indent="-457200"/>
                <a:r>
                  <a:rPr lang="en-US" sz="30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Note that unlike backwards activations, we don’t need a z input parameter (where z is the input to the </a:t>
                </a:r>
                <a:r>
                  <a:rPr lang="en-US" sz="3000" dirty="0" err="1">
                    <a:solidFill>
                      <a:schemeClr val="tx1"/>
                    </a:solidFill>
                    <a:cs typeface="Courier New" panose="02070309020205020404" pitchFamily="49" charset="0"/>
                  </a:rPr>
                  <a:t>softmax</a:t>
                </a:r>
                <a:r>
                  <a:rPr lang="en-US" sz="30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 function)</a:t>
                </a:r>
                <a:endParaRPr lang="en-US" sz="3000" b="0" dirty="0">
                  <a:solidFill>
                    <a:schemeClr val="tx1"/>
                  </a:solidFill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113BDD-98C3-447E-ACA9-24FB3A4F3B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1510752"/>
                <a:ext cx="10633396" cy="4601606"/>
              </a:xfrm>
              <a:blipFill>
                <a:blip r:embed="rId3"/>
                <a:stretch>
                  <a:fillRect l="-975" r="-21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08706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AC842-8542-4C9B-8392-18DBA62C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708990"/>
            <a:ext cx="10782483" cy="926237"/>
          </a:xfrm>
        </p:spPr>
        <p:txBody>
          <a:bodyPr>
            <a:normAutofit/>
          </a:bodyPr>
          <a:lstStyle/>
          <a:p>
            <a:r>
              <a:rPr lang="en-US" sz="5400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113BDD-98C3-447E-ACA9-24FB3A4F3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10142"/>
            <a:ext cx="10633396" cy="4601606"/>
          </a:xfrm>
        </p:spPr>
        <p:txBody>
          <a:bodyPr>
            <a:normAutofit/>
          </a:bodyPr>
          <a:lstStyle/>
          <a:p>
            <a:pPr marL="457200" indent="-457200"/>
            <a:r>
              <a:rPr lang="en-US" sz="3200" b="0" dirty="0">
                <a:solidFill>
                  <a:schemeClr val="tx1"/>
                </a:solidFill>
                <a:cs typeface="Courier New" panose="02070309020205020404" pitchFamily="49" charset="0"/>
              </a:rPr>
              <a:t>Defining data in terms of tensors</a:t>
            </a:r>
          </a:p>
          <a:p>
            <a:pPr marL="457200" indent="-457200"/>
            <a:r>
              <a:rPr lang="en-US" sz="3200" dirty="0">
                <a:solidFill>
                  <a:schemeClr val="tx1"/>
                </a:solidFill>
                <a:cs typeface="Courier New" panose="02070309020205020404" pitchFamily="49" charset="0"/>
              </a:rPr>
              <a:t>Using those tensors as arguments to </a:t>
            </a:r>
            <a:r>
              <a:rPr lang="en-US" sz="3200" dirty="0" err="1">
                <a:solidFill>
                  <a:schemeClr val="tx1"/>
                </a:solidFill>
                <a:cs typeface="Courier New" panose="02070309020205020404" pitchFamily="49" charset="0"/>
              </a:rPr>
              <a:t>cuDNN’s</a:t>
            </a:r>
            <a:r>
              <a:rPr lang="en-US" sz="3200" dirty="0">
                <a:solidFill>
                  <a:schemeClr val="tx1"/>
                </a:solidFill>
                <a:cs typeface="Courier New" panose="02070309020205020404" pitchFamily="49" charset="0"/>
              </a:rPr>
              <a:t> built-in functions for both the forwards and backwards passes through a neural network</a:t>
            </a:r>
          </a:p>
          <a:p>
            <a:pPr marL="457200" indent="-457200"/>
            <a:r>
              <a:rPr lang="en-US" sz="3200" dirty="0">
                <a:solidFill>
                  <a:schemeClr val="tx1"/>
                </a:solidFill>
                <a:cs typeface="Courier New" panose="02070309020205020404" pitchFamily="49" charset="0"/>
              </a:rPr>
              <a:t>You can find more details about everything we discussed in NVIDIA’s official </a:t>
            </a:r>
            <a:r>
              <a:rPr lang="en-US" sz="3200" dirty="0" err="1">
                <a:solidFill>
                  <a:schemeClr val="tx1"/>
                </a:solidFill>
                <a:cs typeface="Courier New" panose="02070309020205020404" pitchFamily="49" charset="0"/>
              </a:rPr>
              <a:t>cuDNN</a:t>
            </a:r>
            <a:r>
              <a:rPr lang="en-US" sz="3200" dirty="0">
                <a:solidFill>
                  <a:schemeClr val="tx1"/>
                </a:solidFill>
                <a:cs typeface="Courier New" panose="02070309020205020404" pitchFamily="49" charset="0"/>
              </a:rPr>
              <a:t> developer guide</a:t>
            </a:r>
          </a:p>
          <a:p>
            <a:pPr marL="457200" indent="-457200"/>
            <a:r>
              <a:rPr lang="en-US" sz="3200" b="0" dirty="0">
                <a:solidFill>
                  <a:schemeClr val="tx1"/>
                </a:solidFill>
                <a:cs typeface="Courier New" panose="02070309020205020404" pitchFamily="49" charset="0"/>
              </a:rPr>
              <a:t>N</a:t>
            </a:r>
            <a:r>
              <a:rPr lang="en-US" sz="3200" dirty="0">
                <a:solidFill>
                  <a:schemeClr val="tx1"/>
                </a:solidFill>
                <a:cs typeface="Courier New" panose="02070309020205020404" pitchFamily="49" charset="0"/>
              </a:rPr>
              <a:t>ext week: convolutional neural nets</a:t>
            </a:r>
            <a:endParaRPr lang="en-US" sz="3200" b="0" dirty="0">
              <a:solidFill>
                <a:schemeClr val="tx1"/>
              </a:solidFill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846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AC842-8542-4C9B-8392-18DBA62C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708990"/>
            <a:ext cx="10782483" cy="926237"/>
          </a:xfrm>
        </p:spPr>
        <p:txBody>
          <a:bodyPr>
            <a:normAutofit/>
          </a:bodyPr>
          <a:lstStyle/>
          <a:p>
            <a:r>
              <a:rPr lang="en-US" sz="5400" dirty="0"/>
              <a:t>Setting up </a:t>
            </a:r>
            <a:r>
              <a:rPr lang="en-US" sz="5400" dirty="0" err="1"/>
              <a:t>cuDNN</a:t>
            </a:r>
            <a:endParaRPr lang="en-US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113BDD-98C3-447E-ACA9-24FB3A4F3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808922"/>
            <a:ext cx="10782483" cy="4232440"/>
          </a:xfrm>
        </p:spPr>
        <p:txBody>
          <a:bodyPr>
            <a:normAutofit/>
          </a:bodyPr>
          <a:lstStyle/>
          <a:p>
            <a:pPr marL="457200" indent="-457200"/>
            <a:r>
              <a:rPr lang="en-US" sz="3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cudnnHandle_t</a:t>
            </a:r>
            <a:endParaRPr lang="en-US" sz="32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781200" lvl="1" indent="-457200"/>
            <a:r>
              <a:rPr lang="en-US" sz="3000" dirty="0">
                <a:solidFill>
                  <a:schemeClr val="tx1"/>
                </a:solidFill>
              </a:rPr>
              <a:t>Like </a:t>
            </a:r>
            <a:r>
              <a:rPr lang="en-US" sz="3000" dirty="0" err="1">
                <a:solidFill>
                  <a:schemeClr val="tx1"/>
                </a:solidFill>
              </a:rPr>
              <a:t>cuBLAS</a:t>
            </a:r>
            <a:r>
              <a:rPr lang="en-US" sz="3000" dirty="0">
                <a:solidFill>
                  <a:schemeClr val="tx1"/>
                </a:solidFill>
              </a:rPr>
              <a:t>, you need to maintain </a:t>
            </a:r>
            <a:r>
              <a:rPr lang="en-US" sz="3000" dirty="0" err="1">
                <a:solidFill>
                  <a:schemeClr val="tx1"/>
                </a:solidFill>
              </a:rPr>
              <a:t>cuDNN</a:t>
            </a:r>
            <a:r>
              <a:rPr lang="en-US" sz="3000" dirty="0">
                <a:solidFill>
                  <a:schemeClr val="tx1"/>
                </a:solidFill>
              </a:rPr>
              <a:t> library context</a:t>
            </a:r>
          </a:p>
          <a:p>
            <a:pPr marL="781200" lvl="1" indent="-457200"/>
            <a:r>
              <a:rPr lang="en-US" sz="3000" dirty="0">
                <a:solidFill>
                  <a:schemeClr val="tx1"/>
                </a:solidFill>
              </a:rPr>
              <a:t>Call </a:t>
            </a:r>
            <a:r>
              <a:rPr lang="en-US" sz="3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cudnnCreate</a:t>
            </a:r>
            <a:r>
              <a:rPr lang="en-US" sz="3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3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cudnnHandle_t</a:t>
            </a:r>
            <a:r>
              <a:rPr lang="en-US" sz="3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*handle)</a:t>
            </a:r>
            <a:br>
              <a:rPr lang="en-US" sz="3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3000" dirty="0">
                <a:solidFill>
                  <a:schemeClr val="tx1"/>
                </a:solidFill>
              </a:rPr>
              <a:t>to initialize the context</a:t>
            </a:r>
            <a:endParaRPr lang="en-US" sz="30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781200" lvl="1" indent="-457200"/>
            <a:r>
              <a:rPr lang="en-US" sz="3000" dirty="0">
                <a:solidFill>
                  <a:schemeClr val="tx1"/>
                </a:solidFill>
              </a:rPr>
              <a:t>Call </a:t>
            </a:r>
            <a:r>
              <a:rPr lang="en-US" sz="3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cudnnDestroy</a:t>
            </a:r>
            <a:r>
              <a:rPr lang="en-US" sz="3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3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cudnnHandle_t</a:t>
            </a:r>
            <a:r>
              <a:rPr lang="en-US" sz="3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handle)</a:t>
            </a:r>
            <a:br>
              <a:rPr lang="en-US" sz="3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3000" dirty="0">
                <a:solidFill>
                  <a:schemeClr val="tx1"/>
                </a:solidFill>
              </a:rPr>
              <a:t>to clean up the context</a:t>
            </a:r>
            <a:endParaRPr lang="en-US" sz="30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714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AC842-8542-4C9B-8392-18DBA62C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708990"/>
            <a:ext cx="10782483" cy="926237"/>
          </a:xfrm>
        </p:spPr>
        <p:txBody>
          <a:bodyPr>
            <a:normAutofit/>
          </a:bodyPr>
          <a:lstStyle/>
          <a:p>
            <a:r>
              <a:rPr lang="en-US" sz="5400" dirty="0"/>
              <a:t>Handling Errors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113BDD-98C3-447E-ACA9-24FB3A4F3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808921"/>
            <a:ext cx="10782483" cy="4631635"/>
          </a:xfrm>
        </p:spPr>
        <p:txBody>
          <a:bodyPr>
            <a:normAutofit/>
          </a:bodyPr>
          <a:lstStyle/>
          <a:p>
            <a:pPr marL="457200" indent="-457200"/>
            <a:r>
              <a:rPr lang="en-US" sz="3200" dirty="0">
                <a:solidFill>
                  <a:schemeClr val="tx1"/>
                </a:solidFill>
              </a:rPr>
              <a:t>Almost every function we will talk about today returns a </a:t>
            </a:r>
            <a:r>
              <a:rPr lang="en-US" sz="3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cudnnStatus_t</a:t>
            </a:r>
            <a:r>
              <a:rPr lang="en-US" sz="3200" dirty="0">
                <a:solidFill>
                  <a:schemeClr val="tx1"/>
                </a:solidFill>
                <a:cs typeface="Courier New" panose="02070309020205020404" pitchFamily="49" charset="0"/>
              </a:rPr>
              <a:t> (an </a:t>
            </a:r>
            <a:r>
              <a:rPr lang="en-US" sz="3200" dirty="0" err="1">
                <a:solidFill>
                  <a:schemeClr val="tx1"/>
                </a:solidFill>
                <a:cs typeface="Courier New" panose="02070309020205020404" pitchFamily="49" charset="0"/>
              </a:rPr>
              <a:t>enum</a:t>
            </a:r>
            <a:r>
              <a:rPr lang="en-US" sz="3200" dirty="0">
                <a:solidFill>
                  <a:schemeClr val="tx1"/>
                </a:solidFill>
                <a:cs typeface="Courier New" panose="02070309020205020404" pitchFamily="49" charset="0"/>
              </a:rPr>
              <a:t> saying whether a </a:t>
            </a:r>
            <a:r>
              <a:rPr lang="en-US" sz="3200" dirty="0" err="1">
                <a:solidFill>
                  <a:schemeClr val="tx1"/>
                </a:solidFill>
                <a:cs typeface="Courier New" panose="02070309020205020404" pitchFamily="49" charset="0"/>
              </a:rPr>
              <a:t>cuDNN</a:t>
            </a:r>
            <a:r>
              <a:rPr lang="en-US" sz="3200" dirty="0">
                <a:solidFill>
                  <a:schemeClr val="tx1"/>
                </a:solidFill>
                <a:cs typeface="Courier New" panose="02070309020205020404" pitchFamily="49" charset="0"/>
              </a:rPr>
              <a:t> call was successful or how it failed)</a:t>
            </a:r>
          </a:p>
          <a:p>
            <a:pPr marL="457200" indent="-457200"/>
            <a:r>
              <a:rPr lang="en-US" sz="3200" dirty="0">
                <a:solidFill>
                  <a:schemeClr val="tx1"/>
                </a:solidFill>
              </a:rPr>
              <a:t>Like standard CUDA, we will provide you with a </a:t>
            </a:r>
            <a:r>
              <a:rPr lang="en-US" sz="3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checkCUDNN</a:t>
            </a:r>
            <a:r>
              <a:rPr lang="en-US" sz="3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3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cudnnStatus_t</a:t>
            </a:r>
            <a:r>
              <a:rPr lang="en-US" sz="3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status)</a:t>
            </a:r>
            <a:r>
              <a:rPr lang="en-US" sz="3200" dirty="0">
                <a:solidFill>
                  <a:schemeClr val="tx1"/>
                </a:solidFill>
              </a:rPr>
              <a:t> wrapper function that parses any error statuses for you</a:t>
            </a:r>
          </a:p>
          <a:p>
            <a:pPr marL="457200" indent="-457200"/>
            <a:r>
              <a:rPr lang="en-US" sz="3200" dirty="0">
                <a:solidFill>
                  <a:schemeClr val="tx1"/>
                </a:solidFill>
                <a:cs typeface="Courier New" panose="02070309020205020404" pitchFamily="49" charset="0"/>
              </a:rPr>
              <a:t>Make sure you wrap every function call with this function so you know where and how your code breaks!</a:t>
            </a:r>
          </a:p>
        </p:txBody>
      </p:sp>
    </p:spTree>
    <p:extLst>
      <p:ext uri="{BB962C8B-B14F-4D97-AF65-F5344CB8AC3E}">
        <p14:creationId xmlns:p14="http://schemas.microsoft.com/office/powerpoint/2010/main" val="2807697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AC842-8542-4C9B-8392-18DBA62C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708990"/>
            <a:ext cx="10782483" cy="926237"/>
          </a:xfrm>
        </p:spPr>
        <p:txBody>
          <a:bodyPr>
            <a:normAutofit/>
          </a:bodyPr>
          <a:lstStyle/>
          <a:p>
            <a:r>
              <a:rPr lang="en-US" sz="5400" dirty="0"/>
              <a:t>Reminders About CUDA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113BDD-98C3-447E-ACA9-24FB3A4F3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808921"/>
            <a:ext cx="10782483" cy="4631635"/>
          </a:xfrm>
        </p:spPr>
        <p:txBody>
          <a:bodyPr>
            <a:normAutofit/>
          </a:bodyPr>
          <a:lstStyle/>
          <a:p>
            <a:pPr marL="457200" indent="-457200"/>
            <a:r>
              <a:rPr lang="en-US" sz="3200" dirty="0">
                <a:solidFill>
                  <a:schemeClr val="tx1"/>
                </a:solidFill>
              </a:rPr>
              <a:t>Pattern of allocate </a:t>
            </a:r>
            <a:r>
              <a:rPr lang="en-US" sz="3200" dirty="0">
                <a:solidFill>
                  <a:schemeClr val="tx1"/>
                </a:solidFill>
                <a:sym typeface="Wingdings" panose="05000000000000000000" pitchFamily="2" charset="2"/>
              </a:rPr>
              <a:t> initialize  free (reiterate here for students who may not be as comfortable with C++)</a:t>
            </a:r>
            <a:endParaRPr lang="en-US" sz="3200" dirty="0">
              <a:solidFill>
                <a:schemeClr val="tx1"/>
              </a:solidFill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231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AC842-8542-4C9B-8392-18DBA62C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708990"/>
            <a:ext cx="10782483" cy="926237"/>
          </a:xfrm>
        </p:spPr>
        <p:txBody>
          <a:bodyPr>
            <a:normAutofit/>
          </a:bodyPr>
          <a:lstStyle/>
          <a:p>
            <a:r>
              <a:rPr lang="en-US" sz="5400" dirty="0"/>
              <a:t>Data Representation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113BDD-98C3-447E-ACA9-24FB3A4F3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89081"/>
            <a:ext cx="10782483" cy="4671963"/>
          </a:xfrm>
        </p:spPr>
        <p:txBody>
          <a:bodyPr>
            <a:normAutofit/>
          </a:bodyPr>
          <a:lstStyle/>
          <a:p>
            <a:pPr marL="457200" indent="-457200"/>
            <a:r>
              <a:rPr lang="en-US" sz="3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cudnnTensor_t</a:t>
            </a:r>
          </a:p>
          <a:p>
            <a:pPr marL="781200" lvl="1" indent="-457200"/>
            <a:r>
              <a:rPr lang="en-US" sz="3000" dirty="0">
                <a:solidFill>
                  <a:schemeClr val="tx1"/>
                </a:solidFill>
              </a:rPr>
              <a:t>For the purposes of </a:t>
            </a:r>
            <a:r>
              <a:rPr lang="en-US" sz="3000" dirty="0" err="1">
                <a:solidFill>
                  <a:schemeClr val="tx1"/>
                </a:solidFill>
              </a:rPr>
              <a:t>cuDNN</a:t>
            </a:r>
            <a:r>
              <a:rPr lang="en-US" sz="3000" dirty="0">
                <a:solidFill>
                  <a:schemeClr val="tx1"/>
                </a:solidFill>
              </a:rPr>
              <a:t> (and much of machine learning), a tensor is just a multidimensional array</a:t>
            </a:r>
          </a:p>
          <a:p>
            <a:pPr marL="781200" lvl="1" indent="-457200"/>
            <a:r>
              <a:rPr lang="en-US" sz="3000" dirty="0">
                <a:solidFill>
                  <a:schemeClr val="tx1"/>
                </a:solidFill>
              </a:rPr>
              <a:t>A wrapper around a “flattened” 3-8 dimensional array</a:t>
            </a:r>
          </a:p>
          <a:p>
            <a:pPr marL="781200" lvl="1" indent="-457200"/>
            <a:r>
              <a:rPr lang="en-US" sz="3000" dirty="0">
                <a:solidFill>
                  <a:schemeClr val="tx1"/>
                </a:solidFill>
              </a:rPr>
              <a:t>Used to represent minibatches of data</a:t>
            </a:r>
          </a:p>
          <a:p>
            <a:pPr marL="781200" lvl="1" indent="-457200"/>
            <a:r>
              <a:rPr lang="en-US" sz="3000" dirty="0">
                <a:solidFill>
                  <a:schemeClr val="tx1"/>
                </a:solidFill>
              </a:rPr>
              <a:t>For now, we will be using “flattened” 4D arrays to represent each minibatch </a:t>
            </a:r>
            <a:r>
              <a:rPr lang="en-US" sz="3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6797580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AC842-8542-4C9B-8392-18DBA62C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708990"/>
            <a:ext cx="10782483" cy="926237"/>
          </a:xfrm>
        </p:spPr>
        <p:txBody>
          <a:bodyPr>
            <a:normAutofit/>
          </a:bodyPr>
          <a:lstStyle/>
          <a:p>
            <a:r>
              <a:rPr lang="en-US" sz="5400" dirty="0"/>
              <a:t>Data Representation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113BDD-98C3-447E-ACA9-24FB3A4F3B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7334" y="1779105"/>
                <a:ext cx="10782483" cy="4232440"/>
              </a:xfrm>
            </p:spPr>
            <p:txBody>
              <a:bodyPr>
                <a:normAutofit/>
              </a:bodyPr>
              <a:lstStyle/>
              <a:p>
                <a:pPr marL="457200" indent="-457200"/>
                <a:r>
                  <a:rPr lang="en-US" sz="32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cudnnTensor_t</a:t>
                </a:r>
              </a:p>
              <a:p>
                <a:pPr marL="781200" lvl="1" indent="-457200"/>
                <a:r>
                  <a:rPr lang="en-US" sz="3000" dirty="0">
                    <a:solidFill>
                      <a:schemeClr val="tx1"/>
                    </a:solidFill>
                  </a:rPr>
                  <a:t>Consider the case where each individual training example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3000" dirty="0">
                    <a:solidFill>
                      <a:schemeClr val="tx1"/>
                    </a:solidFill>
                  </a:rPr>
                  <a:t> is just a vector (so the last two axes will have size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3000" dirty="0">
                    <a:solidFill>
                      <a:schemeClr val="tx1"/>
                    </a:solidFill>
                  </a:rPr>
                  <a:t> each)</a:t>
                </a:r>
              </a:p>
              <a:p>
                <a:pPr marL="781200" lvl="1" indent="-457200"/>
                <a:r>
                  <a:rPr lang="en-US" sz="3000" dirty="0">
                    <a:solidFill>
                      <a:schemeClr val="tx1"/>
                    </a:solidFill>
                  </a:rPr>
                  <a:t>Then </a:t>
                </a:r>
                <a:r>
                  <a:rPr lang="en-US" sz="30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X[n,c,0,0]</a:t>
                </a:r>
                <a:r>
                  <a:rPr lang="en-US" sz="3000" dirty="0">
                    <a:solidFill>
                      <a:schemeClr val="tx1"/>
                    </a:solidFill>
                  </a:rPr>
                  <a:t> is the value of component </a:t>
                </a:r>
                <a:r>
                  <a:rPr lang="en-US" sz="30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c</a:t>
                </a:r>
                <a:r>
                  <a:rPr lang="en-US" sz="3000" dirty="0">
                    <a:solidFill>
                      <a:schemeClr val="tx1"/>
                    </a:solidFill>
                  </a:rPr>
                  <a:t> of example </a:t>
                </a:r>
                <a:r>
                  <a:rPr lang="en-US" sz="30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n</a:t>
                </a:r>
                <a:endParaRPr lang="en-US" sz="3000" dirty="0">
                  <a:solidFill>
                    <a:schemeClr val="tx1"/>
                  </a:solidFill>
                </a:endParaRPr>
              </a:p>
              <a:p>
                <a:pPr marL="1051200" lvl="2" indent="-457200"/>
                <a:r>
                  <a:rPr lang="en-US" sz="2800" dirty="0">
                    <a:solidFill>
                      <a:schemeClr val="tx1"/>
                    </a:solidFill>
                  </a:rPr>
                  <a:t>If axis </a:t>
                </a:r>
                <a:r>
                  <a:rPr lang="en-US" sz="28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&lt;k&gt;</a:t>
                </a:r>
                <a:r>
                  <a:rPr lang="en-US" sz="2800" dirty="0">
                    <a:solidFill>
                      <a:schemeClr val="tx1"/>
                    </a:solidFill>
                  </a:rPr>
                  <a:t> has size </a:t>
                </a:r>
                <a:r>
                  <a:rPr lang="en-US" sz="28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size&lt;k&gt;</a:t>
                </a:r>
                <a:r>
                  <a:rPr lang="en-US" sz="2800" dirty="0">
                    <a:solidFill>
                      <a:schemeClr val="tx1"/>
                    </a:solidFill>
                  </a:rPr>
                  <a:t>, then </a:t>
                </a:r>
                <a:r>
                  <a:rPr lang="en-US" sz="28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X[</a:t>
                </a:r>
                <a:r>
                  <a:rPr lang="en-US" sz="2800" dirty="0" err="1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n,c,h,w</a:t>
                </a:r>
                <a:r>
                  <a:rPr lang="en-US" sz="28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]</a:t>
                </a:r>
                <a:r>
                  <a:rPr lang="en-US" sz="2800" dirty="0">
                    <a:solidFill>
                      <a:schemeClr val="tx1"/>
                    </a:solidFill>
                  </a:rPr>
                  <a:t> (pseudocode) is actually </a:t>
                </a:r>
                <a:r>
                  <a:rPr lang="en-US" sz="28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X[n*size0*size1*size2 + c*size0*size1 + h*size0 + w]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113BDD-98C3-447E-ACA9-24FB3A4F3B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1779105"/>
                <a:ext cx="10782483" cy="4232440"/>
              </a:xfrm>
              <a:blipFill>
                <a:blip r:embed="rId2"/>
                <a:stretch>
                  <a:fillRect l="-961" r="-12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8023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AC842-8542-4C9B-8392-18DBA62C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708990"/>
            <a:ext cx="10782483" cy="926237"/>
          </a:xfrm>
        </p:spPr>
        <p:txBody>
          <a:bodyPr>
            <a:normAutofit/>
          </a:bodyPr>
          <a:lstStyle/>
          <a:p>
            <a:r>
              <a:rPr lang="en-US" sz="5400" dirty="0"/>
              <a:t>Data Representation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113BDD-98C3-447E-ACA9-24FB3A4F3B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7334" y="1739349"/>
                <a:ext cx="10782483" cy="4232440"/>
              </a:xfrm>
            </p:spPr>
            <p:txBody>
              <a:bodyPr>
                <a:normAutofit/>
              </a:bodyPr>
              <a:lstStyle/>
              <a:p>
                <a:pPr marL="457200" indent="-457200"/>
                <a:r>
                  <a:rPr lang="en-US" sz="32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cudnnTensor_t</a:t>
                </a:r>
              </a:p>
              <a:p>
                <a:pPr marL="781200" lvl="1" indent="-457200"/>
                <a:r>
                  <a:rPr lang="en-US" sz="3000" dirty="0">
                    <a:solidFill>
                      <a:schemeClr val="tx1"/>
                    </a:solidFill>
                  </a:rPr>
                  <a:t>More generally, a single training example may itself be a matrix or a tensor.</a:t>
                </a:r>
              </a:p>
              <a:p>
                <a:pPr marL="781200" lvl="1" indent="-457200"/>
                <a:r>
                  <a:rPr lang="en-US" sz="3000" dirty="0">
                    <a:solidFill>
                      <a:schemeClr val="tx1"/>
                    </a:solidFill>
                  </a:rPr>
                  <a:t>For example, in a minibatch of RGB images, we may have </a:t>
                </a:r>
                <a:r>
                  <a:rPr lang="en-US" sz="30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X[n,c,h,w]</a:t>
                </a:r>
                <a:r>
                  <a:rPr lang="en-US" sz="3000" dirty="0">
                    <a:solidFill>
                      <a:schemeClr val="tx1"/>
                    </a:solidFill>
                  </a:rPr>
                  <a:t>, where </a:t>
                </a:r>
                <a:r>
                  <a:rPr lang="en-US" sz="30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n</a:t>
                </a:r>
                <a:r>
                  <a:rPr lang="en-US" sz="3000" dirty="0">
                    <a:solidFill>
                      <a:schemeClr val="tx1"/>
                    </a:solidFill>
                  </a:rPr>
                  <a:t> is the index of an image in the minibatch, </a:t>
                </a:r>
                <a:r>
                  <a:rPr lang="en-US" sz="30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c</a:t>
                </a:r>
                <a:r>
                  <a:rPr lang="en-US" sz="3000" dirty="0">
                    <a:solidFill>
                      <a:schemeClr val="tx1"/>
                    </a:solidFill>
                  </a:rPr>
                  <a:t> is the channel (R =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3000" dirty="0">
                    <a:solidFill>
                      <a:schemeClr val="tx1"/>
                    </a:solidFill>
                  </a:rPr>
                  <a:t>, G =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3000" dirty="0">
                    <a:solidFill>
                      <a:schemeClr val="tx1"/>
                    </a:solidFill>
                  </a:rPr>
                  <a:t>, B =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3000" dirty="0">
                    <a:solidFill>
                      <a:schemeClr val="tx1"/>
                    </a:solidFill>
                  </a:rPr>
                  <a:t>), and </a:t>
                </a:r>
                <a:r>
                  <a:rPr lang="en-US" sz="30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h</a:t>
                </a:r>
                <a:r>
                  <a:rPr lang="en-US" sz="3000" dirty="0">
                    <a:solidFill>
                      <a:schemeClr val="tx1"/>
                    </a:solidFill>
                  </a:rPr>
                  <a:t> and </a:t>
                </a:r>
                <a:r>
                  <a:rPr lang="en-US" sz="30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w</a:t>
                </a:r>
                <a:r>
                  <a:rPr lang="en-US" sz="3000" dirty="0">
                    <a:solidFill>
                      <a:schemeClr val="tx1"/>
                    </a:solidFill>
                  </a:rPr>
                  <a:t> index a pixel (</a:t>
                </a:r>
                <a:r>
                  <a:rPr lang="en-US" sz="30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h</a:t>
                </a:r>
                <a:r>
                  <a:rPr lang="en-US" sz="3000" dirty="0">
                    <a:solidFill>
                      <a:schemeClr val="tx1"/>
                    </a:solidFill>
                  </a:rPr>
                  <a:t>, </a:t>
                </a:r>
                <a:r>
                  <a:rPr lang="en-US" sz="30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w</a:t>
                </a:r>
                <a:r>
                  <a:rPr lang="en-US" sz="3000" dirty="0">
                    <a:solidFill>
                      <a:schemeClr val="tx1"/>
                    </a:solidFill>
                  </a:rPr>
                  <a:t>) in the image (</a:t>
                </a:r>
                <a:r>
                  <a:rPr lang="en-US" sz="30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h</a:t>
                </a:r>
                <a:r>
                  <a:rPr lang="en-US" sz="3000" dirty="0">
                    <a:solidFill>
                      <a:schemeClr val="tx1"/>
                    </a:solidFill>
                  </a:rPr>
                  <a:t> and </a:t>
                </a:r>
                <a:r>
                  <a:rPr lang="en-US" sz="30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w</a:t>
                </a:r>
                <a:r>
                  <a:rPr lang="en-US" sz="3000" dirty="0">
                    <a:solidFill>
                      <a:schemeClr val="tx1"/>
                    </a:solidFill>
                  </a:rPr>
                  <a:t> are height and width)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113BDD-98C3-447E-ACA9-24FB3A4F3B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1739349"/>
                <a:ext cx="10782483" cy="4232440"/>
              </a:xfrm>
              <a:blipFill>
                <a:blip r:embed="rId2"/>
                <a:stretch>
                  <a:fillRect l="-961" r="-3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4697446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16017</TotalTime>
  <Words>1654</Words>
  <Application>Microsoft Office PowerPoint</Application>
  <PresentationFormat>Widescreen</PresentationFormat>
  <Paragraphs>173</Paragraphs>
  <Slides>34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Calibri</vt:lpstr>
      <vt:lpstr>Cambria Math</vt:lpstr>
      <vt:lpstr>Courier New</vt:lpstr>
      <vt:lpstr>Gill Sans MT</vt:lpstr>
      <vt:lpstr>Wingdings</vt:lpstr>
      <vt:lpstr>Wingdings 2</vt:lpstr>
      <vt:lpstr>Dividend</vt:lpstr>
      <vt:lpstr>CS 179: Lecture 15</vt:lpstr>
      <vt:lpstr>Last Time</vt:lpstr>
      <vt:lpstr>Today</vt:lpstr>
      <vt:lpstr>Setting up cuDNN</vt:lpstr>
      <vt:lpstr>Handling Errors</vt:lpstr>
      <vt:lpstr>Reminders About CUDA</vt:lpstr>
      <vt:lpstr>Data Representation</vt:lpstr>
      <vt:lpstr>Data Representation</vt:lpstr>
      <vt:lpstr>Data Representation</vt:lpstr>
      <vt:lpstr>Data Representation</vt:lpstr>
      <vt:lpstr>Data Representation</vt:lpstr>
      <vt:lpstr>Data Representation</vt:lpstr>
      <vt:lpstr>Relation to Assignment 5</vt:lpstr>
      <vt:lpstr>Relation to Assignment 5</vt:lpstr>
      <vt:lpstr>Relation to Assignment 5</vt:lpstr>
      <vt:lpstr>Relation to Assignment 5</vt:lpstr>
      <vt:lpstr>Relation to Assignment 5</vt:lpstr>
      <vt:lpstr>Activation Functions</vt:lpstr>
      <vt:lpstr>Activation Functions</vt:lpstr>
      <vt:lpstr>Activation Functions</vt:lpstr>
      <vt:lpstr>Activation Functions</vt:lpstr>
      <vt:lpstr>Activation Functions</vt:lpstr>
      <vt:lpstr>Activation Functions</vt:lpstr>
      <vt:lpstr>Activation Functions</vt:lpstr>
      <vt:lpstr>Activation Functions</vt:lpstr>
      <vt:lpstr>Activation Functions</vt:lpstr>
      <vt:lpstr>Softmax/Cross-Entropy Loss</vt:lpstr>
      <vt:lpstr>Softmax/Cross-Entropy Loss</vt:lpstr>
      <vt:lpstr>Softmax/Cross-Entropy Loss</vt:lpstr>
      <vt:lpstr>Softmax/Cross-Entropy Loss</vt:lpstr>
      <vt:lpstr>Softmax/Cross-Entropy Loss</vt:lpstr>
      <vt:lpstr>Softmax with Other Losses</vt:lpstr>
      <vt:lpstr>Softmax With Other Losses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13: Intro to Machine Learning</dc:title>
  <dc:creator>Aadyot</dc:creator>
  <cp:lastModifiedBy>Aadyot Bhatnagar</cp:lastModifiedBy>
  <cp:revision>442</cp:revision>
  <dcterms:created xsi:type="dcterms:W3CDTF">2017-12-22T10:33:59Z</dcterms:created>
  <dcterms:modified xsi:type="dcterms:W3CDTF">2018-04-15T23:49:58Z</dcterms:modified>
</cp:coreProperties>
</file>