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72" y="-32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6ce6822e6_0_2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6ce6822e6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ce6822e6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ce6822e6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6ce6822e6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6ce6822e6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6ce6822e6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6ce6822e6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6ce6822e6_0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6ce6822e6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6ce6822e6_0_2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6ce6822e6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6ce6822e6_0_2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6ce6822e6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6ce6822e6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6ce6822e6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56ce6822e6_0_2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6ce6822e6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ce6822e6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ce6822e6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6ce6822e6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ce6822e6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6ce6822e6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6ce6822e6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ce6822e6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ce6822e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6ce6822e6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6ce6822e6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6ce6822e6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ce6822e6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6ce6822e6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6ce6822e6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6ce6822e6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6ce6822e6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citeseerx.ist.psu.edu/viewdoc/summary?doi=10.1.1.2.9349"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docs.nvidia.com/cuda/cusolver/index.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CS 179: Lecture 1</a:t>
            </a:r>
            <a:r>
              <a:rPr lang="en-US"/>
              <a:t>2</a:t>
            </a:r>
            <a:r>
              <a:rPr lang="en"/>
              <a:t> Recitation</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cuBLAS, cuSolver, and Point Alignment</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Factorizations?</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 </a:t>
            </a:r>
            <a:endParaRPr/>
          </a:p>
          <a:p>
            <a:pPr marL="0" lvl="0" indent="0" algn="l" rtl="0">
              <a:spcBef>
                <a:spcPts val="1600"/>
              </a:spcBef>
              <a:spcAft>
                <a:spcPts val="0"/>
              </a:spcAft>
              <a:buNone/>
            </a:pPr>
            <a:r>
              <a:rPr lang="en"/>
              <a:t>Can factorize any matrix A into the following form:</a:t>
            </a:r>
            <a:endParaRPr/>
          </a:p>
          <a:p>
            <a:pPr marL="0" lvl="0" indent="0" algn="l" rtl="0">
              <a:spcBef>
                <a:spcPts val="1600"/>
              </a:spcBef>
              <a:spcAft>
                <a:spcPts val="0"/>
              </a:spcAft>
              <a:buNone/>
            </a:pPr>
            <a:r>
              <a:rPr lang="en"/>
              <a:t>P A = L U </a:t>
            </a:r>
            <a:endParaRPr/>
          </a:p>
          <a:p>
            <a:pPr marL="0" lvl="0" indent="0" algn="l" rtl="0">
              <a:spcBef>
                <a:spcPts val="1600"/>
              </a:spcBef>
              <a:spcAft>
                <a:spcPts val="0"/>
              </a:spcAft>
              <a:buNone/>
            </a:pPr>
            <a:r>
              <a:rPr lang="en"/>
              <a:t>L = Lower Triangular (1’s on diagonal)</a:t>
            </a:r>
            <a:endParaRPr/>
          </a:p>
          <a:p>
            <a:pPr marL="0" lvl="0" indent="0" algn="l" rtl="0">
              <a:spcBef>
                <a:spcPts val="1600"/>
              </a:spcBef>
              <a:spcAft>
                <a:spcPts val="0"/>
              </a:spcAft>
              <a:buNone/>
            </a:pPr>
            <a:r>
              <a:rPr lang="en"/>
              <a:t>U = Upper triangular </a:t>
            </a:r>
            <a:endParaRPr/>
          </a:p>
          <a:p>
            <a:pPr marL="0" lvl="0" indent="0" algn="l" rtl="0">
              <a:spcBef>
                <a:spcPts val="1600"/>
              </a:spcBef>
              <a:spcAft>
                <a:spcPts val="1600"/>
              </a:spcAft>
              <a:buNone/>
            </a:pPr>
            <a:r>
              <a:rPr lang="en"/>
              <a:t>P = Permutation matrix (for numerical stability)</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useful?</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Want to solve</a:t>
            </a:r>
            <a:endParaRPr/>
          </a:p>
          <a:p>
            <a:pPr marL="457200" lvl="0" indent="0" algn="l" rtl="0">
              <a:spcBef>
                <a:spcPts val="1600"/>
              </a:spcBef>
              <a:spcAft>
                <a:spcPts val="0"/>
              </a:spcAft>
              <a:buNone/>
            </a:pPr>
            <a:r>
              <a:rPr lang="en"/>
              <a:t>Ax = b</a:t>
            </a:r>
            <a:endParaRPr/>
          </a:p>
          <a:p>
            <a:pPr marL="457200" lvl="0" indent="0" algn="l" rtl="0">
              <a:spcBef>
                <a:spcPts val="1600"/>
              </a:spcBef>
              <a:spcAft>
                <a:spcPts val="0"/>
              </a:spcAft>
              <a:buNone/>
            </a:pPr>
            <a:r>
              <a:rPr lang="en"/>
              <a:t>LU x = P b</a:t>
            </a:r>
            <a:endParaRPr/>
          </a:p>
          <a:p>
            <a:pPr marL="0" lvl="0" indent="0" algn="l" rtl="0">
              <a:spcBef>
                <a:spcPts val="1600"/>
              </a:spcBef>
              <a:spcAft>
                <a:spcPts val="0"/>
              </a:spcAft>
              <a:buNone/>
            </a:pPr>
            <a:r>
              <a:rPr lang="en"/>
              <a:t>=&gt; Solve</a:t>
            </a:r>
            <a:endParaRPr/>
          </a:p>
          <a:p>
            <a:pPr marL="457200" lvl="0" indent="0" algn="l" rtl="0">
              <a:spcBef>
                <a:spcPts val="1600"/>
              </a:spcBef>
              <a:spcAft>
                <a:spcPts val="0"/>
              </a:spcAft>
              <a:buNone/>
            </a:pPr>
            <a:r>
              <a:rPr lang="en"/>
              <a:t>L y = Pb</a:t>
            </a:r>
            <a:endParaRPr/>
          </a:p>
          <a:p>
            <a:pPr marL="457200" lvl="0" indent="0" algn="l" rtl="0">
              <a:spcBef>
                <a:spcPts val="1600"/>
              </a:spcBef>
              <a:spcAft>
                <a:spcPts val="1600"/>
              </a:spcAft>
              <a:buNone/>
            </a:pPr>
            <a:r>
              <a:rPr lang="en"/>
              <a:t>U x = y</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Solving triangular matrices is easy!</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Backsubstitution.</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Can solve multiple RHS simultaneously!</a:t>
            </a:r>
            <a:endParaRPr/>
          </a:p>
        </p:txBody>
      </p:sp>
      <p:pic>
        <p:nvPicPr>
          <p:cNvPr id="122" name="Google Shape;122;p24"/>
          <p:cNvPicPr preferRelativeResize="0"/>
          <p:nvPr/>
        </p:nvPicPr>
        <p:blipFill>
          <a:blip r:embed="rId3">
            <a:alphaModFix/>
          </a:blip>
          <a:stretch>
            <a:fillRect/>
          </a:stretch>
        </p:blipFill>
        <p:spPr>
          <a:xfrm>
            <a:off x="1454900" y="1739463"/>
            <a:ext cx="6647175" cy="2242425"/>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RHS</a:t>
            </a: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Furthermore, multiple RHS increases the parallelism of the application.</a:t>
            </a:r>
            <a:endParaRPr dirty="0"/>
          </a:p>
          <a:p>
            <a:pPr marL="0" lvl="0" indent="0" algn="l" rtl="0">
              <a:spcBef>
                <a:spcPts val="1600"/>
              </a:spcBef>
              <a:spcAft>
                <a:spcPts val="0"/>
              </a:spcAft>
              <a:buNone/>
            </a:pPr>
            <a:r>
              <a:rPr lang="en" dirty="0"/>
              <a:t>Can improve performance, even over fast and optimized CPU code!</a:t>
            </a:r>
            <a:endParaRPr dirty="0"/>
          </a:p>
          <a:p>
            <a:pPr marL="0" lvl="0" indent="0" algn="l" rtl="0">
              <a:spcBef>
                <a:spcPts val="1600"/>
              </a:spcBef>
              <a:spcAft>
                <a:spcPts val="0"/>
              </a:spcAft>
              <a:buNone/>
            </a:pPr>
            <a:endParaRPr dirty="0"/>
          </a:p>
          <a:p>
            <a:pPr marL="0" lvl="0" indent="0" algn="l" rtl="0">
              <a:spcBef>
                <a:spcPts val="1600"/>
              </a:spcBef>
              <a:spcAft>
                <a:spcPts val="1600"/>
              </a:spcAft>
              <a:buNone/>
            </a:pPr>
            <a:r>
              <a:rPr lang="en">
                <a:hlinkClick r:id="rId3"/>
              </a:rPr>
              <a:t>http://</a:t>
            </a:r>
            <a:r>
              <a:rPr lang="en" smtClean="0">
                <a:hlinkClick r:id="rId3"/>
              </a:rPr>
              <a:t>citeseerx.ist.psu.edu/viewdoc/summary?doi=10.1.1.2.9349</a:t>
            </a:r>
            <a:endParaRPr lang="e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solve on the hw?</a:t>
            </a:r>
            <a:endParaRPr/>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76B900"/>
                </a:solidFill>
                <a:latin typeface="Trebuchet MS"/>
                <a:ea typeface="Trebuchet MS"/>
                <a:cs typeface="Trebuchet MS"/>
                <a:sym typeface="Trebuchet MS"/>
                <a:hlinkClick r:id="rId3"/>
              </a:rPr>
              <a:t>cusolverDn&lt;t&gt;getrf()</a:t>
            </a:r>
            <a:endParaRPr sz="2400" b="1" u="sng">
              <a:solidFill>
                <a:srgbClr val="76B900"/>
              </a:solidFill>
              <a:latin typeface="Trebuchet MS"/>
              <a:ea typeface="Trebuchet MS"/>
              <a:cs typeface="Trebuchet MS"/>
              <a:sym typeface="Trebuchet MS"/>
              <a:hlinkClick r:id="rId3"/>
            </a:endParaRPr>
          </a:p>
          <a:p>
            <a:pPr marL="0" lvl="0" indent="0" algn="l" rtl="0">
              <a:spcBef>
                <a:spcPts val="400"/>
              </a:spcBef>
              <a:spcAft>
                <a:spcPts val="0"/>
              </a:spcAft>
              <a:buNone/>
            </a:pPr>
            <a:endParaRPr sz="2400"/>
          </a:p>
          <a:p>
            <a:pPr marL="0" lvl="0" indent="0" algn="l" rtl="0">
              <a:spcBef>
                <a:spcPts val="1600"/>
              </a:spcBef>
              <a:spcAft>
                <a:spcPts val="0"/>
              </a:spcAft>
              <a:buNone/>
            </a:pPr>
            <a:r>
              <a:rPr lang="en" sz="2400" b="1" u="sng">
                <a:solidFill>
                  <a:srgbClr val="76B900"/>
                </a:solidFill>
                <a:latin typeface="Trebuchet MS"/>
                <a:ea typeface="Trebuchet MS"/>
                <a:cs typeface="Trebuchet MS"/>
                <a:sym typeface="Trebuchet MS"/>
                <a:hlinkClick r:id="rId3"/>
              </a:rPr>
              <a:t>cusolverDn&lt;t&gt;getrs()</a:t>
            </a:r>
            <a:endParaRPr sz="2400" b="1" u="sng">
              <a:solidFill>
                <a:srgbClr val="76B900"/>
              </a:solidFill>
              <a:latin typeface="Trebuchet MS"/>
              <a:ea typeface="Trebuchet MS"/>
              <a:cs typeface="Trebuchet MS"/>
              <a:sym typeface="Trebuchet MS"/>
              <a:hlinkClick r:id="rId3"/>
            </a:endParaRPr>
          </a:p>
          <a:p>
            <a:pPr marL="0" lvl="0" indent="0" algn="l" rtl="0">
              <a:spcBef>
                <a:spcPts val="400"/>
              </a:spcBef>
              <a:spcAft>
                <a:spcPts val="0"/>
              </a:spcAft>
              <a:buNone/>
            </a:pPr>
            <a:endParaRPr/>
          </a:p>
          <a:p>
            <a:pPr marL="0" lvl="0" indent="0" algn="l" rtl="0">
              <a:spcBef>
                <a:spcPts val="1600"/>
              </a:spcBef>
              <a:spcAft>
                <a:spcPts val="1600"/>
              </a:spcAft>
              <a:buNone/>
            </a:pPr>
            <a:r>
              <a:rPr lang="en"/>
              <a:t>Will do some of the solves simultaneously.</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Point Alignment</a:t>
            </a:r>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Everything in homogeneous coordinates (bias term in ML-lingo)</a:t>
            </a:r>
            <a:endParaRPr/>
          </a:p>
          <a:p>
            <a:pPr marL="0" lvl="0" indent="0" algn="l" rtl="0">
              <a:spcBef>
                <a:spcPts val="1600"/>
              </a:spcBef>
              <a:spcAft>
                <a:spcPts val="0"/>
              </a:spcAft>
              <a:buNone/>
            </a:pPr>
            <a:r>
              <a:rPr lang="en"/>
              <a:t>Want to find matrix M of size 4 x 4</a:t>
            </a:r>
            <a:endParaRPr/>
          </a:p>
          <a:p>
            <a:pPr marL="0" lvl="0" indent="0" algn="l" rtl="0">
              <a:spcBef>
                <a:spcPts val="1600"/>
              </a:spcBef>
              <a:spcAft>
                <a:spcPts val="0"/>
              </a:spcAft>
              <a:buNone/>
            </a:pPr>
            <a:r>
              <a:rPr lang="en"/>
              <a:t>Points X1, N x 4 match to X2, N x 4</a:t>
            </a:r>
            <a:endParaRPr/>
          </a:p>
          <a:p>
            <a:pPr marL="0" lvl="0" indent="0" algn="l" rtl="0">
              <a:spcBef>
                <a:spcPts val="1600"/>
              </a:spcBef>
              <a:spcAft>
                <a:spcPts val="0"/>
              </a:spcAft>
              <a:buNone/>
            </a:pPr>
            <a:r>
              <a:rPr lang="en"/>
              <a:t>Looks like least squares, we will solve:</a:t>
            </a:r>
            <a:endParaRPr/>
          </a:p>
          <a:p>
            <a:pPr marL="0" lvl="0" indent="0" algn="l" rtl="0">
              <a:spcBef>
                <a:spcPts val="1600"/>
              </a:spcBef>
              <a:spcAft>
                <a:spcPts val="0"/>
              </a:spcAft>
              <a:buNone/>
            </a:pPr>
            <a:r>
              <a:rPr lang="en"/>
              <a:t>X1</a:t>
            </a:r>
            <a:r>
              <a:rPr lang="en" baseline="30000"/>
              <a:t>T</a:t>
            </a:r>
            <a:r>
              <a:rPr lang="en"/>
              <a:t>X1 . M</a:t>
            </a:r>
            <a:r>
              <a:rPr lang="en" baseline="30000"/>
              <a:t>T</a:t>
            </a:r>
            <a:r>
              <a:rPr lang="en"/>
              <a:t> = X1</a:t>
            </a:r>
            <a:r>
              <a:rPr lang="en" baseline="30000"/>
              <a:t>T</a:t>
            </a:r>
            <a:r>
              <a:rPr lang="en"/>
              <a:t>X2</a:t>
            </a:r>
            <a:endParaRPr/>
          </a:p>
          <a:p>
            <a:pPr marL="0" lvl="0" indent="0" algn="l" rtl="0">
              <a:spcBef>
                <a:spcPts val="1600"/>
              </a:spcBef>
              <a:spcAft>
                <a:spcPts val="1600"/>
              </a:spcAft>
              <a:buNone/>
            </a:pPr>
            <a:r>
              <a:rPr lang="en"/>
              <a:t>Linear system!</a:t>
            </a:r>
            <a:endParaRPr/>
          </a:p>
        </p:txBody>
      </p:sp>
      <p:pic>
        <p:nvPicPr>
          <p:cNvPr id="141" name="Google Shape;141;p27"/>
          <p:cNvPicPr preferRelativeResize="0"/>
          <p:nvPr/>
        </p:nvPicPr>
        <p:blipFill>
          <a:blip r:embed="rId3">
            <a:alphaModFix/>
          </a:blip>
          <a:stretch>
            <a:fillRect/>
          </a:stretch>
        </p:blipFill>
        <p:spPr>
          <a:xfrm>
            <a:off x="4421225" y="1652725"/>
            <a:ext cx="4411075" cy="3308299"/>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RHS!</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X1</a:t>
            </a:r>
            <a:r>
              <a:rPr lang="en" sz="2400" b="1" baseline="30000"/>
              <a:t>T</a:t>
            </a:r>
            <a:r>
              <a:rPr lang="en" sz="2400" b="1"/>
              <a:t>X1 . M</a:t>
            </a:r>
            <a:r>
              <a:rPr lang="en" sz="2400" b="1" baseline="30000"/>
              <a:t>T</a:t>
            </a:r>
            <a:r>
              <a:rPr lang="en" sz="2400" b="1"/>
              <a:t> = X1</a:t>
            </a:r>
            <a:r>
              <a:rPr lang="en" sz="2400" b="1" baseline="30000"/>
              <a:t>T</a:t>
            </a:r>
            <a:r>
              <a:rPr lang="en" sz="2400" b="1"/>
              <a:t>X2</a:t>
            </a:r>
            <a:endParaRPr sz="2400" b="1"/>
          </a:p>
          <a:p>
            <a:pPr marL="0" lvl="0" indent="0" algn="l" rtl="0">
              <a:spcBef>
                <a:spcPts val="1600"/>
              </a:spcBef>
              <a:spcAft>
                <a:spcPts val="0"/>
              </a:spcAft>
              <a:buNone/>
            </a:pPr>
            <a:endParaRPr sz="2400" b="1"/>
          </a:p>
          <a:p>
            <a:pPr marL="0" lvl="0" indent="0" algn="l" rtl="0">
              <a:spcBef>
                <a:spcPts val="1600"/>
              </a:spcBef>
              <a:spcAft>
                <a:spcPts val="0"/>
              </a:spcAft>
              <a:buNone/>
            </a:pPr>
            <a:r>
              <a:rPr lang="en" sz="2400"/>
              <a:t>Minimizes distance from X1 points transformed by M to points X2.</a:t>
            </a:r>
            <a:endParaRPr sz="2400"/>
          </a:p>
          <a:p>
            <a:pPr marL="0" lvl="0" indent="0" algn="l" rtl="0">
              <a:spcBef>
                <a:spcPts val="1600"/>
              </a:spcBef>
              <a:spcAft>
                <a:spcPts val="1600"/>
              </a:spcAft>
              <a:buNone/>
            </a:pPr>
            <a:r>
              <a:rPr lang="en" sz="2400"/>
              <a:t>Set bottom row of M to zero with a 1 at the end.</a:t>
            </a:r>
            <a:endParaRPr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Datasets for point alignment </a:t>
            </a:r>
            <a:endParaRPr dirty="0"/>
          </a:p>
        </p:txBody>
      </p:sp>
      <p:sp>
        <p:nvSpPr>
          <p:cNvPr id="147" name="Google Shape;147;p28"/>
          <p:cNvSpPr txBox="1">
            <a:spLocks noGrp="1"/>
          </p:cNvSpPr>
          <p:nvPr>
            <p:ph type="body" idx="1"/>
          </p:nvPr>
        </p:nvSpPr>
        <p:spPr>
          <a:xfrm>
            <a:off x="311700" y="1152476"/>
            <a:ext cx="8520600" cy="81389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smtClean="0"/>
              <a:t>Original &amp; rotated bunny              Noisy rotated bunny</a:t>
            </a:r>
            <a:endParaRPr sz="2400" b="1" dirty="0"/>
          </a:p>
          <a:p>
            <a:pPr marL="0" lvl="0" indent="0" algn="l" rtl="0">
              <a:spcBef>
                <a:spcPts val="1600"/>
              </a:spcBef>
              <a:spcAft>
                <a:spcPts val="0"/>
              </a:spcAft>
              <a:buNone/>
            </a:pPr>
            <a:endParaRPr sz="2400" b="1" dirty="0"/>
          </a:p>
          <a:p>
            <a:pPr marL="0" lvl="0" indent="0" algn="l" rtl="0">
              <a:spcBef>
                <a:spcPts val="1600"/>
              </a:spcBef>
              <a:spcAft>
                <a:spcPts val="0"/>
              </a:spcAft>
              <a:buNone/>
            </a:pPr>
            <a:r>
              <a:rPr lang="en-US" sz="2400" dirty="0" smtClean="0"/>
              <a:t> </a:t>
            </a:r>
            <a:endParaRPr sz="2400" dirty="0"/>
          </a:p>
        </p:txBody>
      </p:sp>
      <p:pic>
        <p:nvPicPr>
          <p:cNvPr id="1026" name="Picture 2"/>
          <p:cNvPicPr>
            <a:picLocks noChangeAspect="1" noChangeArrowheads="1"/>
          </p:cNvPicPr>
          <p:nvPr/>
        </p:nvPicPr>
        <p:blipFill>
          <a:blip r:embed="rId3"/>
          <a:srcRect/>
          <a:stretch>
            <a:fillRect/>
          </a:stretch>
        </p:blipFill>
        <p:spPr bwMode="auto">
          <a:xfrm>
            <a:off x="290948" y="1789014"/>
            <a:ext cx="4070659" cy="3354486"/>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4760251" y="1803204"/>
            <a:ext cx="3623097" cy="33579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Announcements, Spring 2021</a:t>
            </a:r>
            <a:endParaRPr dirty="0"/>
          </a:p>
        </p:txBody>
      </p:sp>
      <p:sp>
        <p:nvSpPr>
          <p:cNvPr id="61" name="Google Shape;61;p14"/>
          <p:cNvSpPr txBox="1">
            <a:spLocks noGrp="1"/>
          </p:cNvSpPr>
          <p:nvPr>
            <p:ph type="body" idx="1"/>
          </p:nvPr>
        </p:nvSpPr>
        <p:spPr>
          <a:xfrm>
            <a:off x="287424" y="1023002"/>
            <a:ext cx="8520600" cy="3985967"/>
          </a:xfrm>
          <a:prstGeom prst="rect">
            <a:avLst/>
          </a:prstGeom>
        </p:spPr>
        <p:txBody>
          <a:bodyPr spcFirstLastPara="1" wrap="square" lIns="91425" tIns="91425" rIns="91425" bIns="91425" anchor="t" anchorCtr="0">
            <a:noAutofit/>
          </a:bodyPr>
          <a:lstStyle/>
          <a:p>
            <a:pPr marL="0" indent="0">
              <a:lnSpc>
                <a:spcPct val="100000"/>
              </a:lnSpc>
              <a:spcBef>
                <a:spcPts val="1600"/>
              </a:spcBef>
            </a:pPr>
            <a:r>
              <a:rPr lang="en-US" dirty="0" smtClean="0"/>
              <a:t>See Piazza Post for </a:t>
            </a:r>
            <a:r>
              <a:rPr lang="en-US" b="1" u="sng" dirty="0" smtClean="0"/>
              <a:t>small update on Homework </a:t>
            </a:r>
            <a:r>
              <a:rPr lang="en-US" b="1" u="sng" dirty="0" smtClean="0"/>
              <a:t>4</a:t>
            </a:r>
            <a:r>
              <a:rPr lang="en-US" dirty="0" smtClean="0"/>
              <a:t> about new noisy </a:t>
            </a:r>
            <a:r>
              <a:rPr lang="en-US" smtClean="0"/>
              <a:t>bunny data</a:t>
            </a:r>
            <a:endParaRPr lang="en-US" b="1" u="sng" dirty="0" smtClean="0"/>
          </a:p>
          <a:p>
            <a:pPr marL="457200" lvl="1" indent="0">
              <a:lnSpc>
                <a:spcPct val="100000"/>
              </a:lnSpc>
              <a:spcAft>
                <a:spcPts val="1600"/>
              </a:spcAft>
            </a:pPr>
            <a:r>
              <a:rPr lang="en" dirty="0" smtClean="0"/>
              <a:t> Set 4 is set up to be easy (hopefully) to give you time to prepare for midterms in other classes.</a:t>
            </a:r>
          </a:p>
          <a:p>
            <a:pPr marL="0" indent="0">
              <a:lnSpc>
                <a:spcPct val="100000"/>
              </a:lnSpc>
              <a:spcAft>
                <a:spcPts val="1600"/>
              </a:spcAft>
            </a:pPr>
            <a:r>
              <a:rPr lang="en" dirty="0" smtClean="0"/>
              <a:t>This year, </a:t>
            </a:r>
            <a:r>
              <a:rPr lang="en" b="1" u="sng" dirty="0" smtClean="0"/>
              <a:t>Project Proposals are now due w/ Lab 5</a:t>
            </a:r>
            <a:r>
              <a:rPr lang="en" dirty="0" smtClean="0"/>
              <a:t>. See course web page. </a:t>
            </a:r>
          </a:p>
          <a:p>
            <a:pPr marL="0" indent="0">
              <a:lnSpc>
                <a:spcPct val="100000"/>
              </a:lnSpc>
              <a:spcAft>
                <a:spcPts val="1600"/>
              </a:spcAft>
            </a:pPr>
            <a:r>
              <a:rPr lang="en" dirty="0" smtClean="0"/>
              <a:t>Different from last year, where Projects Proposals were due with Lab 4, since classes last year started 7 days later than normal, due to COVID-19. </a:t>
            </a:r>
          </a:p>
          <a:p>
            <a:pPr marL="0" indent="0">
              <a:lnSpc>
                <a:spcPct val="100000"/>
              </a:lnSpc>
              <a:spcAft>
                <a:spcPts val="1600"/>
              </a:spcAft>
            </a:pPr>
            <a:r>
              <a:rPr lang="en" dirty="0" smtClean="0"/>
              <a:t>Also for this year, </a:t>
            </a:r>
            <a:r>
              <a:rPr lang="en" b="1" u="sng" dirty="0" smtClean="0"/>
              <a:t>Lab 6 is no longer optional</a:t>
            </a:r>
            <a:r>
              <a:rPr lang="en" dirty="0" smtClean="0"/>
              <a:t> since we have one more week over last year.  See web page for details on Lab 6 and due dates</a:t>
            </a:r>
          </a:p>
          <a:p>
            <a:pPr marL="0" indent="0">
              <a:lnSpc>
                <a:spcPct val="100000"/>
              </a:lnSpc>
              <a:spcAft>
                <a:spcPts val="1600"/>
              </a:spcAft>
            </a:pPr>
            <a:r>
              <a:rPr lang="en" dirty="0" smtClean="0"/>
              <a:t>Note: Cuda and cuBLAS were reinstalled on Titan yesterday – check your old HWs to make sure they still compile and work correctly! </a:t>
            </a:r>
          </a:p>
          <a:p>
            <a:pPr marL="0" indent="0">
              <a:spcAft>
                <a:spcPts val="1600"/>
              </a:spcAft>
            </a:pPr>
            <a:endParaRPr lang="e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Recap</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cuBLAS is CUDA’s linear algebra library!</a:t>
            </a:r>
            <a:endParaRPr dirty="0"/>
          </a:p>
          <a:p>
            <a:pPr marL="457200" lvl="0" indent="-342900" algn="l" rtl="0">
              <a:spcBef>
                <a:spcPts val="0"/>
              </a:spcBef>
              <a:spcAft>
                <a:spcPts val="0"/>
              </a:spcAft>
              <a:buSzPts val="1800"/>
              <a:buChar char="-"/>
            </a:pPr>
            <a:r>
              <a:rPr lang="en" dirty="0"/>
              <a:t>Good for operations between vectors, matrices, etc. </a:t>
            </a:r>
            <a:endParaRPr dirty="0"/>
          </a:p>
          <a:p>
            <a:pPr marL="914400" lvl="1" indent="-317500" algn="l" rtl="0">
              <a:spcBef>
                <a:spcPts val="0"/>
              </a:spcBef>
              <a:spcAft>
                <a:spcPts val="0"/>
              </a:spcAft>
              <a:buSzPts val="1400"/>
              <a:buChar char="-"/>
            </a:pPr>
            <a:r>
              <a:rPr lang="en" dirty="0"/>
              <a:t>Feels like Matlab, Numpy, etc. </a:t>
            </a:r>
            <a:endParaRPr dirty="0"/>
          </a:p>
          <a:p>
            <a:pPr marL="914400" lvl="1" indent="-317500" algn="l" rtl="0">
              <a:spcBef>
                <a:spcPts val="0"/>
              </a:spcBef>
              <a:spcAft>
                <a:spcPts val="0"/>
              </a:spcAft>
              <a:buSzPts val="1400"/>
              <a:buChar char="-"/>
            </a:pPr>
            <a:r>
              <a:rPr lang="en" dirty="0"/>
              <a:t>Heavily </a:t>
            </a:r>
            <a:r>
              <a:rPr lang="en" dirty="0" smtClean="0"/>
              <a:t>optimized for us already</a:t>
            </a:r>
            <a:endParaRPr dirty="0"/>
          </a:p>
          <a:p>
            <a:pPr marL="914400" lvl="1" indent="-317500" algn="l" rtl="0">
              <a:spcBef>
                <a:spcPts val="0"/>
              </a:spcBef>
              <a:spcAft>
                <a:spcPts val="0"/>
              </a:spcAft>
              <a:buSzPts val="1400"/>
              <a:buChar char="-"/>
            </a:pPr>
            <a:r>
              <a:rPr lang="en" dirty="0"/>
              <a:t>Very general, can use in many applications. For example, many cublas functions subsume some of the reductions that we have been writing by hand so far such as parallelized max or parallelized sum.</a:t>
            </a:r>
            <a:endParaRPr dirty="0"/>
          </a:p>
          <a:p>
            <a:pPr marL="457200" lvl="0" indent="-342900" algn="l" rtl="0">
              <a:spcBef>
                <a:spcPts val="0"/>
              </a:spcBef>
              <a:spcAft>
                <a:spcPts val="0"/>
              </a:spcAft>
              <a:buSzPts val="1800"/>
              <a:buChar char="-"/>
            </a:pPr>
            <a:r>
              <a:rPr lang="en" dirty="0"/>
              <a:t>Why ever write your own kernels?</a:t>
            </a:r>
            <a:endParaRPr dirty="0"/>
          </a:p>
          <a:p>
            <a:pPr marL="914400" lvl="1" indent="-317500" algn="l" rtl="0">
              <a:spcBef>
                <a:spcPts val="0"/>
              </a:spcBef>
              <a:spcAft>
                <a:spcPts val="0"/>
              </a:spcAft>
              <a:buSzPts val="1400"/>
              <a:buChar char="-"/>
            </a:pPr>
            <a:r>
              <a:rPr lang="en" dirty="0"/>
              <a:t>More control, sometimes allows for less data i/o</a:t>
            </a:r>
            <a:endParaRPr dirty="0"/>
          </a:p>
          <a:p>
            <a:pPr marL="1371600" lvl="2" indent="-317500" algn="l" rtl="0">
              <a:spcBef>
                <a:spcPts val="0"/>
              </a:spcBef>
              <a:spcAft>
                <a:spcPts val="0"/>
              </a:spcAft>
              <a:buSzPts val="1400"/>
              <a:buChar char="-"/>
            </a:pPr>
            <a:r>
              <a:rPr lang="en" dirty="0"/>
              <a:t>Many calls can increase overhead</a:t>
            </a:r>
            <a:endParaRPr dirty="0"/>
          </a:p>
          <a:p>
            <a:pPr marL="1371600" lvl="2" indent="-317500" algn="l" rtl="0">
              <a:spcBef>
                <a:spcPts val="0"/>
              </a:spcBef>
              <a:spcAft>
                <a:spcPts val="0"/>
              </a:spcAft>
              <a:buSzPts val="1400"/>
              <a:buChar char="-"/>
            </a:pPr>
            <a:r>
              <a:rPr lang="en" dirty="0"/>
              <a:t>Bad support / growing environment</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Today</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Finish covering cuBlas via example</a:t>
            </a:r>
            <a:endParaRPr/>
          </a:p>
          <a:p>
            <a:pPr marL="457200" lvl="0" indent="-342900" algn="l" rtl="0">
              <a:spcBef>
                <a:spcPts val="0"/>
              </a:spcBef>
              <a:spcAft>
                <a:spcPts val="0"/>
              </a:spcAft>
              <a:buSzPts val="1800"/>
              <a:buChar char="-"/>
            </a:pPr>
            <a:r>
              <a:rPr lang="en"/>
              <a:t>What is cuSolver?</a:t>
            </a:r>
            <a:endParaRPr/>
          </a:p>
          <a:p>
            <a:pPr marL="914400" lvl="1" indent="-317500" algn="l" rtl="0">
              <a:spcBef>
                <a:spcPts val="0"/>
              </a:spcBef>
              <a:spcAft>
                <a:spcPts val="0"/>
              </a:spcAft>
              <a:buSzPts val="1400"/>
              <a:buChar char="-"/>
            </a:pPr>
            <a:r>
              <a:rPr lang="en"/>
              <a:t>Matrix factorization</a:t>
            </a:r>
            <a:endParaRPr/>
          </a:p>
          <a:p>
            <a:pPr marL="914400" lvl="1" indent="-317500" algn="l" rtl="0">
              <a:spcBef>
                <a:spcPts val="0"/>
              </a:spcBef>
              <a:spcAft>
                <a:spcPts val="0"/>
              </a:spcAft>
              <a:buSzPts val="1400"/>
              <a:buChar char="-"/>
            </a:pPr>
            <a:r>
              <a:rPr lang="en"/>
              <a:t>Parallel LU solve</a:t>
            </a:r>
            <a:endParaRPr/>
          </a:p>
          <a:p>
            <a:pPr marL="457200" lvl="0" indent="-342900" algn="l" rtl="0">
              <a:spcBef>
                <a:spcPts val="0"/>
              </a:spcBef>
              <a:spcAft>
                <a:spcPts val="0"/>
              </a:spcAft>
              <a:buSzPts val="1800"/>
              <a:buChar char="-"/>
            </a:pPr>
            <a:r>
              <a:rPr lang="en"/>
              <a:t>Point alignment</a:t>
            </a:r>
            <a:endParaRPr/>
          </a:p>
          <a:p>
            <a:pPr marL="914400" lvl="1" indent="-317500" algn="l" rtl="0">
              <a:spcBef>
                <a:spcPts val="0"/>
              </a:spcBef>
              <a:spcAft>
                <a:spcPts val="0"/>
              </a:spcAft>
              <a:buSzPts val="1400"/>
              <a:buChar char="-"/>
            </a:pPr>
            <a:r>
              <a:rPr lang="en"/>
              <a:t>Like least squares</a:t>
            </a:r>
            <a:endParaRPr/>
          </a:p>
          <a:p>
            <a:pPr marL="914400" lvl="1" indent="-317500" algn="l" rtl="0">
              <a:spcBef>
                <a:spcPts val="0"/>
              </a:spcBef>
              <a:spcAft>
                <a:spcPts val="0"/>
              </a:spcAft>
              <a:buSzPts val="1400"/>
              <a:buChar char="-"/>
            </a:pPr>
            <a:r>
              <a:rPr lang="en"/>
              <a:t>Will solve for a linear transformation that matches one set of points to another</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Cublas Example</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cuSolver</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There are primitive linear solver capabilities within cuBLAS</a:t>
            </a:r>
            <a:endParaRPr/>
          </a:p>
          <a:p>
            <a:pPr marL="914400" lvl="1" indent="-317500" algn="l" rtl="0">
              <a:spcBef>
                <a:spcPts val="0"/>
              </a:spcBef>
              <a:spcAft>
                <a:spcPts val="0"/>
              </a:spcAft>
              <a:buSzPts val="1400"/>
              <a:buChar char="-"/>
            </a:pPr>
            <a:r>
              <a:rPr lang="en"/>
              <a:t>Under BLAS-like extensions</a:t>
            </a:r>
            <a:endParaRPr/>
          </a:p>
          <a:p>
            <a:pPr marL="914400" lvl="1" indent="-317500" algn="l" rtl="0">
              <a:spcBef>
                <a:spcPts val="0"/>
              </a:spcBef>
              <a:spcAft>
                <a:spcPts val="0"/>
              </a:spcAft>
              <a:buSzPts val="1400"/>
              <a:buChar char="-"/>
            </a:pPr>
            <a:r>
              <a:rPr lang="en"/>
              <a:t>Mostly very primitive, not very well supported.</a:t>
            </a:r>
            <a:endParaRPr/>
          </a:p>
          <a:p>
            <a:pPr marL="457200" lvl="0" indent="-342900" algn="l" rtl="0">
              <a:spcBef>
                <a:spcPts val="0"/>
              </a:spcBef>
              <a:spcAft>
                <a:spcPts val="0"/>
              </a:spcAft>
              <a:buSzPts val="1800"/>
              <a:buChar char="-"/>
            </a:pPr>
            <a:r>
              <a:rPr lang="en"/>
              <a:t>cuSOLVER is entirely designed for solving linear systems</a:t>
            </a:r>
            <a:endParaRPr/>
          </a:p>
          <a:p>
            <a:pPr marL="457200" lvl="0" indent="-342900" algn="l" rtl="0">
              <a:spcBef>
                <a:spcPts val="0"/>
              </a:spcBef>
              <a:spcAft>
                <a:spcPts val="0"/>
              </a:spcAft>
              <a:buSzPts val="1800"/>
              <a:buChar char="-"/>
            </a:pPr>
            <a:r>
              <a:rPr lang="en"/>
              <a:t>Two big things:</a:t>
            </a:r>
            <a:endParaRPr/>
          </a:p>
          <a:p>
            <a:pPr marL="914400" lvl="1" indent="-317500" algn="l" rtl="0">
              <a:spcBef>
                <a:spcPts val="0"/>
              </a:spcBef>
              <a:spcAft>
                <a:spcPts val="0"/>
              </a:spcAft>
              <a:buSzPts val="1400"/>
              <a:buChar char="-"/>
            </a:pPr>
            <a:r>
              <a:rPr lang="en"/>
              <a:t>Factorizations</a:t>
            </a:r>
            <a:endParaRPr/>
          </a:p>
          <a:p>
            <a:pPr marL="914400" lvl="1" indent="-317500" algn="l" rtl="0">
              <a:spcBef>
                <a:spcPts val="0"/>
              </a:spcBef>
              <a:spcAft>
                <a:spcPts val="0"/>
              </a:spcAft>
              <a:buSzPts val="1400"/>
              <a:buChar char="-"/>
            </a:pPr>
            <a:r>
              <a:rPr lang="en"/>
              <a:t>Backsubstitution / solving factorized system</a:t>
            </a:r>
            <a:endParaRPr/>
          </a:p>
          <a:p>
            <a:pPr marL="1371600" lvl="2" indent="-317500" algn="l" rtl="0">
              <a:spcBef>
                <a:spcPts val="0"/>
              </a:spcBef>
              <a:spcAft>
                <a:spcPts val="0"/>
              </a:spcAft>
              <a:buSzPts val="1400"/>
              <a:buChar char="-"/>
            </a:pPr>
            <a:r>
              <a:rPr lang="en"/>
              <a:t>Great for dense linear systems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linear system?</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Want to solve this problem:</a:t>
            </a:r>
            <a:endParaRPr/>
          </a:p>
          <a:p>
            <a:pPr marL="457200" lvl="0" indent="0" algn="l" rtl="0">
              <a:spcBef>
                <a:spcPts val="1600"/>
              </a:spcBef>
              <a:spcAft>
                <a:spcPts val="0"/>
              </a:spcAft>
              <a:buNone/>
            </a:pPr>
            <a:r>
              <a:rPr lang="en" sz="2400" i="1"/>
              <a:t>Ax = b</a:t>
            </a:r>
            <a:endParaRPr sz="2400" i="1"/>
          </a:p>
          <a:p>
            <a:pPr marL="0" lvl="0" indent="0" algn="l" rtl="0">
              <a:spcBef>
                <a:spcPts val="1600"/>
              </a:spcBef>
              <a:spcAft>
                <a:spcPts val="0"/>
              </a:spcAft>
              <a:buNone/>
            </a:pPr>
            <a:r>
              <a:rPr lang="en" i="1"/>
              <a:t>Know matrix A, know vector b, want to determine what vector x is. </a:t>
            </a:r>
            <a:endParaRPr/>
          </a:p>
          <a:p>
            <a:pPr marL="0" lvl="0" indent="0" algn="l" rtl="0">
              <a:spcBef>
                <a:spcPts val="1600"/>
              </a:spcBef>
              <a:spcAft>
                <a:spcPts val="0"/>
              </a:spcAft>
              <a:buNone/>
            </a:pPr>
            <a:r>
              <a:rPr lang="en"/>
              <a:t>Naive solution: Invert A if possible!</a:t>
            </a:r>
            <a:endParaRPr/>
          </a:p>
          <a:p>
            <a:pPr marL="457200" lvl="0" indent="0" algn="l" rtl="0">
              <a:spcBef>
                <a:spcPts val="1600"/>
              </a:spcBef>
              <a:spcAft>
                <a:spcPts val="0"/>
              </a:spcAft>
              <a:buNone/>
            </a:pPr>
            <a:r>
              <a:rPr lang="en"/>
              <a:t>X = A</a:t>
            </a:r>
            <a:r>
              <a:rPr lang="en" baseline="30000"/>
              <a:t>-1</a:t>
            </a:r>
            <a:r>
              <a:rPr lang="en"/>
              <a:t>b</a:t>
            </a:r>
            <a:endParaRPr/>
          </a:p>
          <a:p>
            <a:pPr marL="0" lvl="0" indent="0" algn="l" rtl="0">
              <a:spcBef>
                <a:spcPts val="1600"/>
              </a:spcBef>
              <a:spcAft>
                <a:spcPts val="1600"/>
              </a:spcAft>
              <a:buNone/>
            </a:pPr>
            <a:r>
              <a:rPr lang="en"/>
              <a:t>Worst solution! Bad numerical stability (same reason that 1/x generally unstable if x is small).</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Naming Convention -- Like cuBLAS</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solidFill>
                  <a:srgbClr val="224400"/>
                </a:solidFill>
                <a:highlight>
                  <a:srgbClr val="F4F7F0"/>
                </a:highlight>
                <a:latin typeface="Consolas"/>
                <a:ea typeface="Consolas"/>
                <a:cs typeface="Consolas"/>
                <a:sym typeface="Consolas"/>
              </a:rPr>
              <a:t>cusolverDn</a:t>
            </a:r>
            <a:r>
              <a:rPr lang="en" sz="3600">
                <a:solidFill>
                  <a:srgbClr val="000000"/>
                </a:solidFill>
                <a:highlight>
                  <a:srgbClr val="FFFFFF"/>
                </a:highlight>
                <a:latin typeface="Trebuchet MS"/>
                <a:ea typeface="Trebuchet MS"/>
                <a:cs typeface="Trebuchet MS"/>
                <a:sym typeface="Trebuchet MS"/>
              </a:rPr>
              <a:t>&lt;</a:t>
            </a:r>
            <a:r>
              <a:rPr lang="en" sz="3600">
                <a:solidFill>
                  <a:srgbClr val="224400"/>
                </a:solidFill>
                <a:highlight>
                  <a:srgbClr val="F4F7F0"/>
                </a:highlight>
                <a:latin typeface="Consolas"/>
                <a:ea typeface="Consolas"/>
                <a:cs typeface="Consolas"/>
                <a:sym typeface="Consolas"/>
              </a:rPr>
              <a:t>t</a:t>
            </a:r>
            <a:r>
              <a:rPr lang="en" sz="3600">
                <a:solidFill>
                  <a:srgbClr val="000000"/>
                </a:solidFill>
                <a:highlight>
                  <a:srgbClr val="FFFFFF"/>
                </a:highlight>
                <a:latin typeface="Trebuchet MS"/>
                <a:ea typeface="Trebuchet MS"/>
                <a:cs typeface="Trebuchet MS"/>
                <a:sym typeface="Trebuchet MS"/>
              </a:rPr>
              <a:t>&gt;&lt;</a:t>
            </a:r>
            <a:r>
              <a:rPr lang="en" sz="3600">
                <a:solidFill>
                  <a:srgbClr val="224400"/>
                </a:solidFill>
                <a:highlight>
                  <a:srgbClr val="F4F7F0"/>
                </a:highlight>
                <a:latin typeface="Consolas"/>
                <a:ea typeface="Consolas"/>
                <a:cs typeface="Consolas"/>
                <a:sym typeface="Consolas"/>
              </a:rPr>
              <a:t>operation</a:t>
            </a:r>
            <a:r>
              <a:rPr lang="en" sz="3600">
                <a:solidFill>
                  <a:srgbClr val="000000"/>
                </a:solidFill>
                <a:highlight>
                  <a:srgbClr val="FFFFFF"/>
                </a:highlight>
                <a:latin typeface="Trebuchet MS"/>
                <a:ea typeface="Trebuchet MS"/>
                <a:cs typeface="Trebuchet MS"/>
                <a:sym typeface="Trebuchet MS"/>
              </a:rPr>
              <a:t>&gt;</a:t>
            </a:r>
            <a:endParaRPr sz="3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Also Has handle</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4400"/>
                </a:solidFill>
                <a:highlight>
                  <a:srgbClr val="EAEFE0"/>
                </a:highlight>
                <a:latin typeface="Consolas"/>
                <a:ea typeface="Consolas"/>
                <a:cs typeface="Consolas"/>
                <a:sym typeface="Consolas"/>
              </a:rPr>
              <a:t>cusolverStatus_t </a:t>
            </a:r>
            <a:endParaRPr>
              <a:solidFill>
                <a:srgbClr val="224400"/>
              </a:solidFill>
              <a:highlight>
                <a:srgbClr val="EAEFE0"/>
              </a:highlight>
              <a:latin typeface="Consolas"/>
              <a:ea typeface="Consolas"/>
              <a:cs typeface="Consolas"/>
              <a:sym typeface="Consolas"/>
            </a:endParaRPr>
          </a:p>
          <a:p>
            <a:pPr marL="76200" marR="76200" lvl="0" indent="0" algn="l" rtl="0">
              <a:spcBef>
                <a:spcPts val="1600"/>
              </a:spcBef>
              <a:spcAft>
                <a:spcPts val="0"/>
              </a:spcAft>
              <a:buNone/>
            </a:pPr>
            <a:r>
              <a:rPr lang="en">
                <a:solidFill>
                  <a:srgbClr val="224400"/>
                </a:solidFill>
                <a:highlight>
                  <a:srgbClr val="EAEFE0"/>
                </a:highlight>
                <a:latin typeface="Consolas"/>
                <a:ea typeface="Consolas"/>
                <a:cs typeface="Consolas"/>
                <a:sym typeface="Consolas"/>
              </a:rPr>
              <a:t>cusolverDnCreate(cusolverDnHandle_t *handle);</a:t>
            </a:r>
            <a:endParaRPr>
              <a:solidFill>
                <a:srgbClr val="224400"/>
              </a:solidFill>
              <a:highlight>
                <a:srgbClr val="EAEFE0"/>
              </a:highlight>
              <a:latin typeface="Consolas"/>
              <a:ea typeface="Consolas"/>
              <a:cs typeface="Consolas"/>
              <a:sym typeface="Consolas"/>
            </a:endParaRPr>
          </a:p>
          <a:p>
            <a:pPr marL="0" lvl="0" indent="0" algn="l" rtl="0">
              <a:spcBef>
                <a:spcPts val="1100"/>
              </a:spcBef>
              <a:spcAft>
                <a:spcPts val="1600"/>
              </a:spcAft>
              <a:buNone/>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639</Words>
  <Application>Microsoft Office PowerPoint</Application>
  <PresentationFormat>On-screen Show (16:9)</PresentationFormat>
  <Paragraphs>99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 Dark</vt:lpstr>
      <vt:lpstr>CS 179: Lecture 12 Recitation</vt:lpstr>
      <vt:lpstr>Announcements, Spring 2021</vt:lpstr>
      <vt:lpstr>Recap</vt:lpstr>
      <vt:lpstr>Today</vt:lpstr>
      <vt:lpstr>Cublas Example</vt:lpstr>
      <vt:lpstr>What is cuSolver</vt:lpstr>
      <vt:lpstr>What is a linear system?</vt:lpstr>
      <vt:lpstr>Naming Convention -- Like cuBLAS</vt:lpstr>
      <vt:lpstr>Also Has handle</vt:lpstr>
      <vt:lpstr>Factorizations?</vt:lpstr>
      <vt:lpstr>Why useful?</vt:lpstr>
      <vt:lpstr>Solving triangular matrices is easy!</vt:lpstr>
      <vt:lpstr>Multiple RHS</vt:lpstr>
      <vt:lpstr>How to solve on the hw?</vt:lpstr>
      <vt:lpstr>Point Alignment</vt:lpstr>
      <vt:lpstr>Multiple RHS!</vt:lpstr>
      <vt:lpstr>Datasets for point alignment </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179: Lecture 12 Recitation</dc:title>
  <cp:lastModifiedBy>barr-w7</cp:lastModifiedBy>
  <cp:revision>13</cp:revision>
  <dcterms:created xsi:type="dcterms:W3CDTF">2019-04-27T19:21:45Z</dcterms:created>
  <dcterms:modified xsi:type="dcterms:W3CDTF">2021-04-23T06:43:40Z</dcterms:modified>
</cp:coreProperties>
</file>