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8"/>
  </p:notesMasterIdLst>
  <p:sldIdLst>
    <p:sldId id="256" r:id="rId2"/>
    <p:sldId id="257" r:id="rId3"/>
    <p:sldId id="270" r:id="rId4"/>
    <p:sldId id="273" r:id="rId5"/>
    <p:sldId id="271" r:id="rId6"/>
    <p:sldId id="272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/>
    <p:restoredTop sz="76962"/>
  </p:normalViewPr>
  <p:slideViewPr>
    <p:cSldViewPr snapToGrid="0" snapToObjects="1">
      <p:cViewPr varScale="1">
        <p:scale>
          <a:sx n="63" d="100"/>
          <a:sy n="63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9A41-F760-334A-BE75-3860D8FC0720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2AD59-38A9-114D-880B-46A47DDBB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threads (instructions) needed to hide latency depends on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Arithmetic instruction latency</a:t>
            </a:r>
          </a:p>
          <a:p>
            <a:pPr marL="228600" indent="-228600">
              <a:buAutoNum type="arabicPeriod"/>
            </a:pPr>
            <a:r>
              <a:rPr lang="en-US" dirty="0"/>
              <a:t>Number of instructions that can be issued in one clock time</a:t>
            </a:r>
          </a:p>
          <a:p>
            <a:pPr marL="685800" lvl="1" indent="-228600">
              <a:buAutoNum type="arabicPeriod"/>
            </a:pPr>
            <a:r>
              <a:rPr lang="en-US" dirty="0"/>
              <a:t>Warp scheduler and dispatcher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2AD59-38A9-114D-880B-46A47DDBBF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1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What variable determines the warp?</a:t>
            </a:r>
          </a:p>
          <a:p>
            <a:pPr rtl="0">
              <a:spcBef>
                <a:spcPts val="0"/>
              </a:spcBef>
              <a:buNone/>
            </a:pPr>
            <a:endParaRPr lang="en-US" dirty="0"/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Which access (there are only 2, read and write) are non-coalesced?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How many cache lines does the write touch? (32)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2AD59-38A9-114D-880B-46A47DDBBF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x=64, y=1 works. Gives a huge bank conflict but coalesced accesses.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2AD59-38A9-114D-880B-46A47DDBBF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2AD59-38A9-114D-880B-46A47DDBBF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5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0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4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6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8021AD2-D4F8-6B4E-8C5A-A51709FF3EEF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A13DE5-ABFD-304D-B358-3F75A5D2B6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BF5D-A9D9-1B45-93BD-C66AA594F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Recitation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384BA-C2FB-8E49-94D3-C2D22B417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GPU Memory</a:t>
            </a:r>
          </a:p>
          <a:p>
            <a:r>
              <a:rPr lang="en-US" dirty="0"/>
              <a:t>Synchronization</a:t>
            </a:r>
          </a:p>
          <a:p>
            <a:r>
              <a:rPr lang="en-US" dirty="0"/>
              <a:t>Instruction-level parallelism</a:t>
            </a:r>
          </a:p>
          <a:p>
            <a:r>
              <a:rPr lang="en-US" dirty="0"/>
              <a:t>Latency hiding</a:t>
            </a:r>
          </a:p>
          <a:p>
            <a:r>
              <a:rPr lang="en-US" dirty="0"/>
              <a:t>Matrix Transpose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6DC40F-2CF5-3647-895B-2276FFCCF6BF}"/>
              </a:ext>
            </a:extLst>
          </p:cNvPr>
          <p:cNvSpPr txBox="1">
            <a:spLocks/>
          </p:cNvSpPr>
          <p:nvPr/>
        </p:nvSpPr>
        <p:spPr>
          <a:xfrm>
            <a:off x="984737" y="1806629"/>
            <a:ext cx="9718431" cy="214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CS179: GPU PROGRAMMING</a:t>
            </a:r>
          </a:p>
        </p:txBody>
      </p:sp>
    </p:spTree>
    <p:extLst>
      <p:ext uri="{BB962C8B-B14F-4D97-AF65-F5344CB8AC3E}">
        <p14:creationId xmlns:p14="http://schemas.microsoft.com/office/powerpoint/2010/main" val="295884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F909-48C4-F940-8E2B-4D68ACB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matrix transpose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F49B-C2C5-8E40-A1FB-273CF085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to avoid non-coalesced accesses: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Load from global memory with stride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Store into shared memory with stride 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__</a:t>
            </a:r>
            <a:r>
              <a:rPr lang="en-US" sz="2000" dirty="0" err="1"/>
              <a:t>syncthreads</a:t>
            </a:r>
            <a:r>
              <a:rPr lang="en-US" sz="2000" dirty="0"/>
              <a:t>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Load from shared memory with stride 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Store to global memory with stride 1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8016" lvl="1" indent="0">
              <a:buNone/>
            </a:pPr>
            <a:r>
              <a:rPr lang="en-US" sz="2000" dirty="0"/>
              <a:t>Need to choose values of x and y to perform the transpose</a:t>
            </a:r>
          </a:p>
        </p:txBody>
      </p:sp>
    </p:spTree>
    <p:extLst>
      <p:ext uri="{BB962C8B-B14F-4D97-AF65-F5344CB8AC3E}">
        <p14:creationId xmlns:p14="http://schemas.microsoft.com/office/powerpoint/2010/main" val="376170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BDA2-69C1-0748-9305-75B0D176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shared memory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A443-F976-3E44-BA48-487FBDCC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Let’s populate shared memory with random integers. Here’s what the first 8 of 32 banks look like: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3B7E-7C76-D54F-8F28-335999750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63" y="3282775"/>
            <a:ext cx="5410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BDA2-69C1-0748-9305-75B0D176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shared memory cache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09CA0-9047-7D4D-973F-C0556712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28" y="1793952"/>
            <a:ext cx="8119872" cy="47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BDA2-69C1-0748-9305-75B0D176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shared memory cache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20A80-285A-F240-BFCB-3D8FE6D6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06" y="1711232"/>
            <a:ext cx="8708394" cy="49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BDA2-69C1-0748-9305-75B0D176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shared memory cache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9E550-F56A-2741-879C-B7916534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8957574" cy="4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F909-48C4-F940-8E2B-4D68ACB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Avoiding bank conflicts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F49B-C2C5-8E40-A1FB-273CF085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You can choose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x </a:t>
            </a:r>
            <a:r>
              <a:rPr lang="en-US" sz="2000" dirty="0"/>
              <a:t>and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y </a:t>
            </a:r>
            <a:r>
              <a:rPr lang="en-US" sz="2000" dirty="0"/>
              <a:t>to avoid bank conflicts.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Remember that there are 32 banks and the GPU runs threads in batches of 32 (called warps).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A stride 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n </a:t>
            </a:r>
            <a:r>
              <a:rPr lang="en-US" sz="2000" dirty="0"/>
              <a:t>access to shared memory avoids bank conflicts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err="1"/>
              <a:t>iff</a:t>
            </a:r>
            <a:r>
              <a:rPr lang="en-US" sz="2000" dirty="0"/>
              <a:t> </a:t>
            </a: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gcd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(n, 32) == 1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3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F909-48C4-F940-8E2B-4D68ACB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" dirty="0" err="1"/>
              <a:t>a_utils.cpp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AF49B-C2C5-8E40-A1FB-273CF085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583730" cy="4023360"/>
          </a:xfrm>
        </p:spPr>
        <p:txBody>
          <a:bodyPr/>
          <a:lstStyle/>
          <a:p>
            <a:pPr marL="76200" lv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" sz="2000" b="1" dirty="0">
                <a:solidFill>
                  <a:srgbClr val="C00000"/>
                </a:solidFill>
              </a:rPr>
              <a:t>DO NOT DELETE THIS CODE!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endParaRPr lang="en" sz="2000" dirty="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Included in the UNIX version of this set</a:t>
            </a:r>
            <a:br>
              <a:rPr lang="en" sz="2000" dirty="0"/>
            </a:br>
            <a:endParaRPr lang="en" sz="2000" dirty="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Should minimize lag or infinite waits on GPU function calls.</a:t>
            </a:r>
            <a:br>
              <a:rPr lang="en" sz="2000" dirty="0"/>
            </a:br>
            <a:endParaRPr lang="en" sz="2000" dirty="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Please leave these functions in the code if you are using Titan/Ha</a:t>
            </a:r>
            <a:r>
              <a:rPr lang="en-US" sz="2000" dirty="0" err="1"/>
              <a:t>ru</a:t>
            </a:r>
            <a:r>
              <a:rPr lang="en-US" sz="2000" dirty="0"/>
              <a:t>/Maki</a:t>
            </a:r>
            <a:br>
              <a:rPr lang="en" sz="2000" dirty="0"/>
            </a:br>
            <a:endParaRPr lang="en" sz="2000" dirty="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Namespace </a:t>
            </a:r>
            <a:r>
              <a:rPr lang="en" sz="2000" dirty="0" err="1"/>
              <a:t>TA_Utilities</a:t>
            </a:r>
            <a:endParaRPr lang="e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9C0B8-F7CE-7C45-AA67-DD29DEF7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052" y="1637175"/>
            <a:ext cx="6433927" cy="41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947F-D9F0-1E48-85FC-68393EA5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requirements for </a:t>
            </a:r>
            <a:r>
              <a:rPr lang="en-US" dirty="0" err="1"/>
              <a:t>Gpu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A9D3-7B63-A841-9548-8527463D4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Sufficient parallelism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Latency hiding and occupancy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Instruction-level parallelism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Coherent execution within warps of thread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Efficient memory usage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Coalesced memory access for global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Shared memory and bank conflicts</a:t>
            </a:r>
          </a:p>
        </p:txBody>
      </p:sp>
    </p:spTree>
    <p:extLst>
      <p:ext uri="{BB962C8B-B14F-4D97-AF65-F5344CB8AC3E}">
        <p14:creationId xmlns:p14="http://schemas.microsoft.com/office/powerpoint/2010/main" val="238608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A818-AB6F-DE4A-B964-854188F8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hiding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A13F4-3044-0443-A84C-D732C22E7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2" y="3004956"/>
            <a:ext cx="11761694" cy="309460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4DE156-46EE-D445-8762-5904028A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have enough warps to keep the GPU busy during the waiting time.</a:t>
            </a:r>
          </a:p>
        </p:txBody>
      </p:sp>
    </p:spTree>
    <p:extLst>
      <p:ext uri="{BB962C8B-B14F-4D97-AF65-F5344CB8AC3E}">
        <p14:creationId xmlns:p14="http://schemas.microsoft.com/office/powerpoint/2010/main" val="23917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A8CF-630B-1B44-9F49-289B474B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 and ILP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D97A-929B-4B43-AA28-B50FC766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59" y="2286000"/>
            <a:ext cx="4679248" cy="16660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2400" dirty="0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 = 0;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10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	output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a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] +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8152FF-8A2B-FD43-9E7F-EEC9F21BEB79}"/>
              </a:ext>
            </a:extLst>
          </p:cNvPr>
          <p:cNvSpPr txBox="1">
            <a:spLocks/>
          </p:cNvSpPr>
          <p:nvPr/>
        </p:nvSpPr>
        <p:spPr>
          <a:xfrm>
            <a:off x="745159" y="4688237"/>
            <a:ext cx="4805818" cy="16660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Tw Cen MT" panose="020B0602020104020603" pitchFamily="34" charset="0"/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[0]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a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[0] +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[0];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[1]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a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[1] +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[1];</a:t>
            </a: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[2]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a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[2] +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[2];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2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Tw Cen MT" panose="020B0602020104020603" pitchFamily="34" charset="0"/>
              <a:buNone/>
            </a:pP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Tw Cen MT" panose="020B0602020104020603" pitchFamily="34" charset="0"/>
              <a:buNone/>
            </a:pPr>
            <a:endParaRPr lang="en-US"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04E6CB-D913-B843-ADB3-7BCF9E80438E}"/>
              </a:ext>
            </a:extLst>
          </p:cNvPr>
          <p:cNvCxnSpPr/>
          <p:nvPr/>
        </p:nvCxnSpPr>
        <p:spPr>
          <a:xfrm>
            <a:off x="2836190" y="3580108"/>
            <a:ext cx="0" cy="77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7B085E-6339-4041-A3CB-BABE9CD5CAB8}"/>
              </a:ext>
            </a:extLst>
          </p:cNvPr>
          <p:cNvSpPr txBox="1"/>
          <p:nvPr/>
        </p:nvSpPr>
        <p:spPr>
          <a:xfrm>
            <a:off x="6230318" y="2285999"/>
            <a:ext cx="5145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loop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parallelism when each iteration of the loop is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increase register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094F-3F6C-5F49-AF81-1A793711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2ACD-798A-464F-9614-9BB6C6E2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__</a:t>
            </a:r>
            <a:r>
              <a:rPr lang="en" sz="2400" dirty="0" err="1">
                <a:latin typeface="Consolas"/>
                <a:ea typeface="Consolas"/>
                <a:cs typeface="Consolas"/>
                <a:sym typeface="Consolas"/>
              </a:rPr>
              <a:t>syncthreads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>
                <a:latin typeface="Consolas"/>
                <a:cs typeface="Consolas"/>
                <a:sym typeface="Consolas"/>
              </a:rPr>
              <a:t> S</a:t>
            </a:r>
            <a:r>
              <a:rPr lang="en" sz="2400" dirty="0"/>
              <a:t>ynchronizes all threads in a block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/>
              <a:t> Warps are already synchronized! (Can reduce __</a:t>
            </a:r>
            <a:r>
              <a:rPr lang="en" sz="2400" dirty="0" err="1"/>
              <a:t>syncthreads</a:t>
            </a:r>
            <a:r>
              <a:rPr lang="en" sz="2400" dirty="0"/>
              <a:t>() calls)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tomic</a:t>
            </a:r>
            <a:r>
              <a:rPr lang="en" sz="2400" dirty="0">
                <a:latin typeface="Consolas" panose="020B0609020204030204" pitchFamily="49" charset="0"/>
                <a:cs typeface="Consolas" panose="020B0609020204030204" pitchFamily="49" charset="0"/>
              </a:rPr>
              <a:t>{Add, Sub, </a:t>
            </a:r>
            <a:r>
              <a:rPr lang="en" sz="2400" dirty="0" err="1"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Exch</a:t>
            </a:r>
            <a:r>
              <a:rPr lang="en" sz="2400" dirty="0"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, Min, Max, Inc, Dec, CAS,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      And, Or, </a:t>
            </a:r>
            <a:r>
              <a:rPr lang="en" sz="2400" dirty="0" err="1"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Xor</a:t>
            </a:r>
            <a:r>
              <a:rPr lang="en" sz="2400" dirty="0"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}</a:t>
            </a:r>
            <a:endParaRPr lang="e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" sz="2400" dirty="0"/>
              <a:t> Works in global and shared memory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BAA4-8A0A-6F48-B6E2-058E28AE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A7CF-701F-A141-8920-A552EB9C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Do more cheap things and fewer expensive things!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Example: computing sum of list of numbers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Naive: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each thread atomically increments each number to accumulator in global memory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" sz="2000" dirty="0"/>
              <a:t>Smarter solution: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Each thread computes its own sum in register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-US" sz="2000" dirty="0"/>
              <a:t>Use shared memory to sum across a block (Next week: Reduction)</a:t>
            </a:r>
            <a:endParaRPr lang="en" sz="2000" dirty="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Font typeface="Arial"/>
              <a:buChar char="●"/>
            </a:pPr>
            <a:r>
              <a:rPr lang="en" sz="2000" dirty="0"/>
              <a:t>Each block does a single atomic increment in global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03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E4B8-A132-BB45-BCA5-660E87B6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956A-069D-4149-9607-AF2037D5E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Conceptual questions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Latency hiding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Thread divergence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Coalesced memory access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Bank conflicts and instruction dependencies</a:t>
            </a:r>
          </a:p>
          <a:p>
            <a:pPr marL="0" indent="0">
              <a:buNone/>
            </a:pPr>
            <a:r>
              <a:rPr lang="en-US" dirty="0"/>
              <a:t>Part 2: Matrix Transpose Optimization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Naïve matrix transpose (given to you)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Shared memory matrix transpose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Optimal matrix transpose</a:t>
            </a:r>
          </a:p>
          <a:p>
            <a:pPr marL="630936" lvl="1" indent="-457200">
              <a:buFont typeface="+mj-lt"/>
              <a:buAutoNum type="arabicPeriod"/>
            </a:pPr>
            <a:endParaRPr lang="en-US" dirty="0"/>
          </a:p>
          <a:p>
            <a:pPr marL="173736" lvl="1" indent="0">
              <a:buNone/>
            </a:pPr>
            <a:r>
              <a:rPr lang="en" dirty="0"/>
              <a:t>Need to comment on all non-coalesced memory accesses and bank conflicts in provided kernel code</a:t>
            </a:r>
            <a:endParaRPr lang="en-US" dirty="0"/>
          </a:p>
          <a:p>
            <a:pPr marL="630936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DE83-8241-F047-8E7B-0207F975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Matrix Transpose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F216-A181-134A-BEE1-BE94D133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96" y="2260512"/>
            <a:ext cx="4687644" cy="44253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An interesting IO problem, because you have a stride 1 access and a stride n access. Not a trivial access pattern like “</a:t>
            </a:r>
            <a:r>
              <a:rPr lang="en-US" sz="2000" dirty="0" err="1"/>
              <a:t>blur_v</a:t>
            </a:r>
            <a:r>
              <a:rPr lang="en-US" sz="2000" dirty="0"/>
              <a:t>” from Lab 1.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The example output compares performance among CPU implementation and different GPU implementations.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1B0AE-318D-7B41-BE0D-504E8F02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448" y="1805006"/>
            <a:ext cx="4815376" cy="47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5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B4D4-CEDD-F549-BCD0-C9315976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transpose</a:t>
            </a:r>
          </a:p>
        </p:txBody>
      </p:sp>
      <p:sp>
        <p:nvSpPr>
          <p:cNvPr id="4" name="Shape 134">
            <a:extLst>
              <a:ext uri="{FF2B5EF4-FFF2-40B4-BE49-F238E27FC236}">
                <a16:creationId xmlns:a16="http://schemas.microsoft.com/office/drawing/2014/main" id="{6EC07E60-1327-E74F-A5FE-3B70AE998C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__global__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naiveTransposeKernel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n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880000"/>
                </a:solidFill>
                <a:latin typeface="Consolas"/>
                <a:ea typeface="Consolas"/>
                <a:cs typeface="Consolas"/>
                <a:sym typeface="Consolas"/>
              </a:rPr>
              <a:t>// launched with (64, 16) block size and (n / 64, n / 64) grid size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880000"/>
                </a:solidFill>
                <a:latin typeface="Consolas"/>
                <a:ea typeface="Consolas"/>
                <a:cs typeface="Consolas"/>
                <a:sym typeface="Consolas"/>
              </a:rPr>
              <a:t> // each block transposes a 64x64 block                                                                                                  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threadIdx</a:t>
            </a:r>
            <a:r>
              <a:rPr lang="en" sz="1400" dirty="0" err="1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6666"/>
                </a:solidFill>
                <a:latin typeface="Consolas"/>
                <a:ea typeface="Consolas"/>
                <a:cs typeface="Consolas"/>
                <a:sym typeface="Consolas"/>
              </a:rPr>
              <a:t>64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blockIdx</a:t>
            </a:r>
            <a:r>
              <a:rPr lang="en" sz="1400" dirty="0" err="1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j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6666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threadIdx</a:t>
            </a:r>
            <a:r>
              <a:rPr lang="en" sz="1400" dirty="0" err="1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6666"/>
                </a:solidFill>
                <a:latin typeface="Consolas"/>
                <a:ea typeface="Consolas"/>
                <a:cs typeface="Consolas"/>
                <a:sym typeface="Consolas"/>
              </a:rPr>
              <a:t>64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blockIdx</a:t>
            </a:r>
            <a:r>
              <a:rPr lang="en" sz="1400" dirty="0" err="1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end_j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j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6666"/>
                </a:solidFill>
                <a:latin typeface="Consolas"/>
                <a:ea typeface="Consolas"/>
                <a:cs typeface="Consolas"/>
                <a:sym typeface="Consolas"/>
              </a:rPr>
              <a:t>4;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00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000088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(;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j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end_j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400" dirty="0" err="1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++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	output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j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n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input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4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n 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j</a:t>
            </a:r>
            <a:r>
              <a:rPr lang="en" sz="1400" dirty="0">
                <a:solidFill>
                  <a:srgbClr val="666600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}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6574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{95CE2143-2316-0141-AD08-9461A94E8B7F}tf10001061</Template>
  <TotalTime>134</TotalTime>
  <Words>678</Words>
  <Application>Microsoft Macintosh PowerPoint</Application>
  <PresentationFormat>Widescreen</PresentationFormat>
  <Paragraphs>119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Consolas</vt:lpstr>
      <vt:lpstr>Tw Cen MT</vt:lpstr>
      <vt:lpstr>Tw Cen MT Condensed</vt:lpstr>
      <vt:lpstr>Wingdings 3</vt:lpstr>
      <vt:lpstr>Integral</vt:lpstr>
      <vt:lpstr>Recitation 2</vt:lpstr>
      <vt:lpstr>Main requirements for Gpu performance</vt:lpstr>
      <vt:lpstr>Latency hiding</vt:lpstr>
      <vt:lpstr>Loop Unrolling and ILP</vt:lpstr>
      <vt:lpstr>Synchronization</vt:lpstr>
      <vt:lpstr>Synchronization Advice</vt:lpstr>
      <vt:lpstr>Lab 2</vt:lpstr>
      <vt:lpstr>Matrix Transpose</vt:lpstr>
      <vt:lpstr>Matrix transpose</vt:lpstr>
      <vt:lpstr>Shared memory matrix transpose</vt:lpstr>
      <vt:lpstr>Example of a shared memory cache</vt:lpstr>
      <vt:lpstr>Example of a shared memory cache</vt:lpstr>
      <vt:lpstr>Example of a shared memory cache</vt:lpstr>
      <vt:lpstr>Example of a shared memory cache</vt:lpstr>
      <vt:lpstr>Avoiding bank conflicts</vt:lpstr>
      <vt:lpstr>ta_utils.cpp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2</dc:title>
  <dc:creator>Jenny Lee</dc:creator>
  <cp:lastModifiedBy>Jenny Lee</cp:lastModifiedBy>
  <cp:revision>11</cp:revision>
  <dcterms:created xsi:type="dcterms:W3CDTF">2019-04-12T06:09:41Z</dcterms:created>
  <dcterms:modified xsi:type="dcterms:W3CDTF">2019-04-13T17:07:44Z</dcterms:modified>
</cp:coreProperties>
</file>