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notesMasterIdLst>
    <p:notesMasterId r:id="rId103"/>
  </p:notesMasterIdLst>
  <p:handoutMasterIdLst>
    <p:handoutMasterId r:id="rId104"/>
  </p:handoutMasterIdLst>
  <p:sldIdLst>
    <p:sldId id="2777" r:id="rId2"/>
    <p:sldId id="2778" r:id="rId3"/>
    <p:sldId id="2779" r:id="rId4"/>
    <p:sldId id="2780" r:id="rId5"/>
    <p:sldId id="2781" r:id="rId6"/>
    <p:sldId id="2785" r:id="rId7"/>
    <p:sldId id="2827" r:id="rId8"/>
    <p:sldId id="2783" r:id="rId9"/>
    <p:sldId id="2854" r:id="rId10"/>
    <p:sldId id="2805" r:id="rId11"/>
    <p:sldId id="2808" r:id="rId12"/>
    <p:sldId id="2822" r:id="rId13"/>
    <p:sldId id="2806" r:id="rId14"/>
    <p:sldId id="2807" r:id="rId15"/>
    <p:sldId id="2809" r:id="rId16"/>
    <p:sldId id="2810" r:id="rId17"/>
    <p:sldId id="2820" r:id="rId18"/>
    <p:sldId id="2823" r:id="rId19"/>
    <p:sldId id="2824" r:id="rId20"/>
    <p:sldId id="2825" r:id="rId21"/>
    <p:sldId id="2811" r:id="rId22"/>
    <p:sldId id="2813" r:id="rId23"/>
    <p:sldId id="2853" r:id="rId24"/>
    <p:sldId id="2786" r:id="rId25"/>
    <p:sldId id="2787" r:id="rId26"/>
    <p:sldId id="2814" r:id="rId27"/>
    <p:sldId id="2788" r:id="rId28"/>
    <p:sldId id="2789" r:id="rId29"/>
    <p:sldId id="2894" r:id="rId30"/>
    <p:sldId id="2895" r:id="rId31"/>
    <p:sldId id="2794" r:id="rId32"/>
    <p:sldId id="2815" r:id="rId33"/>
    <p:sldId id="2795" r:id="rId34"/>
    <p:sldId id="2796" r:id="rId35"/>
    <p:sldId id="2797" r:id="rId36"/>
    <p:sldId id="2829" r:id="rId37"/>
    <p:sldId id="2790" r:id="rId38"/>
    <p:sldId id="2834" r:id="rId39"/>
    <p:sldId id="2816" r:id="rId40"/>
    <p:sldId id="2835" r:id="rId41"/>
    <p:sldId id="2836" r:id="rId42"/>
    <p:sldId id="2837" r:id="rId43"/>
    <p:sldId id="2838" r:id="rId44"/>
    <p:sldId id="2844" r:id="rId45"/>
    <p:sldId id="2846" r:id="rId46"/>
    <p:sldId id="2847" r:id="rId47"/>
    <p:sldId id="2843" r:id="rId48"/>
    <p:sldId id="2848" r:id="rId49"/>
    <p:sldId id="2849" r:id="rId50"/>
    <p:sldId id="2852" r:id="rId51"/>
    <p:sldId id="2850" r:id="rId52"/>
    <p:sldId id="2851" r:id="rId53"/>
    <p:sldId id="2840" r:id="rId54"/>
    <p:sldId id="2841" r:id="rId55"/>
    <p:sldId id="2857" r:id="rId56"/>
    <p:sldId id="2858" r:id="rId57"/>
    <p:sldId id="2859" r:id="rId58"/>
    <p:sldId id="2860" r:id="rId59"/>
    <p:sldId id="2856" r:id="rId60"/>
    <p:sldId id="2889" r:id="rId61"/>
    <p:sldId id="2883" r:id="rId62"/>
    <p:sldId id="2884" r:id="rId63"/>
    <p:sldId id="2885" r:id="rId64"/>
    <p:sldId id="2861" r:id="rId65"/>
    <p:sldId id="2893" r:id="rId66"/>
    <p:sldId id="2862" r:id="rId67"/>
    <p:sldId id="2865" r:id="rId68"/>
    <p:sldId id="2868" r:id="rId69"/>
    <p:sldId id="2870" r:id="rId70"/>
    <p:sldId id="2871" r:id="rId71"/>
    <p:sldId id="2872" r:id="rId72"/>
    <p:sldId id="2876" r:id="rId73"/>
    <p:sldId id="2869" r:id="rId74"/>
    <p:sldId id="2873" r:id="rId75"/>
    <p:sldId id="2896" r:id="rId76"/>
    <p:sldId id="2874" r:id="rId77"/>
    <p:sldId id="2875" r:id="rId78"/>
    <p:sldId id="2888" r:id="rId79"/>
    <p:sldId id="2746" r:id="rId80"/>
    <p:sldId id="2749" r:id="rId81"/>
    <p:sldId id="2750" r:id="rId82"/>
    <p:sldId id="2752" r:id="rId83"/>
    <p:sldId id="2753" r:id="rId84"/>
    <p:sldId id="2754" r:id="rId85"/>
    <p:sldId id="2774" r:id="rId86"/>
    <p:sldId id="2756" r:id="rId87"/>
    <p:sldId id="2765" r:id="rId88"/>
    <p:sldId id="2890" r:id="rId89"/>
    <p:sldId id="2757" r:id="rId90"/>
    <p:sldId id="2758" r:id="rId91"/>
    <p:sldId id="2759" r:id="rId92"/>
    <p:sldId id="2760" r:id="rId93"/>
    <p:sldId id="2761" r:id="rId94"/>
    <p:sldId id="2763" r:id="rId95"/>
    <p:sldId id="2762" r:id="rId96"/>
    <p:sldId id="2768" r:id="rId97"/>
    <p:sldId id="2767" r:id="rId98"/>
    <p:sldId id="2770" r:id="rId99"/>
    <p:sldId id="2771" r:id="rId100"/>
    <p:sldId id="2772" r:id="rId101"/>
    <p:sldId id="2773" r:id="rId10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5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0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5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6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66" algn="l" defTabSz="91430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919" algn="l" defTabSz="91430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73" algn="l" defTabSz="91430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225" algn="l" defTabSz="91430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A6D1"/>
    <a:srgbClr val="A62C39"/>
    <a:srgbClr val="80D574"/>
    <a:srgbClr val="7F8055"/>
    <a:srgbClr val="64A55A"/>
    <a:srgbClr val="57914F"/>
    <a:srgbClr val="6D9191"/>
    <a:srgbClr val="919191"/>
    <a:srgbClr val="70EA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142" autoAdjust="0"/>
    <p:restoredTop sz="98462" autoAdjust="0"/>
  </p:normalViewPr>
  <p:slideViewPr>
    <p:cSldViewPr>
      <p:cViewPr varScale="1">
        <p:scale>
          <a:sx n="118" d="100"/>
          <a:sy n="118" d="100"/>
        </p:scale>
        <p:origin x="18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9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 pitchFamily="34" charset="0"/>
              </a:defRPr>
            </a:lvl1pPr>
          </a:lstStyle>
          <a:p>
            <a:fld id="{073263D8-E228-40A5-A05A-FEF74F0BCE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38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 pitchFamily="34" charset="0"/>
              </a:defRPr>
            </a:lvl1pPr>
          </a:lstStyle>
          <a:p>
            <a:fld id="{3FFAA3D1-B508-498A-B26A-830D65424A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3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5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0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45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61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66" algn="l" defTabSz="914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914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3" algn="l" defTabSz="914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5" algn="l" defTabSz="914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9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6381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32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28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19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59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0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03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4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79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14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0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38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52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5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5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02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52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7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2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51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00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0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439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00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76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8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26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1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441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69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13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327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4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213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24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85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647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399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305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67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096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072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635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2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19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7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91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86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988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365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279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923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946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266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8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04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013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71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289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16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841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116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55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849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859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4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200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13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42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933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059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509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031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915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452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671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0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0276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594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378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787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081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2383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8956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364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272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968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3300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31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110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028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172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89970-189D-4693-B246-CD5CFADE5CE0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76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2935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01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760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066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600200"/>
            <a:ext cx="7772400" cy="13716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49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657601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49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49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1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49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1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fld id="{5B58FB5A-09EE-46C3-9E5E-8EC06AB66787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4684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51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1" y="228600"/>
            <a:ext cx="20193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28600"/>
            <a:ext cx="5905500" cy="6629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37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49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7" indent="0">
              <a:buNone/>
              <a:defRPr sz="1600"/>
            </a:lvl3pPr>
            <a:lvl4pPr marL="1371459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19" indent="0">
              <a:buNone/>
              <a:defRPr sz="1400"/>
            </a:lvl7pPr>
            <a:lvl8pPr marL="3200073" indent="0">
              <a:buNone/>
              <a:defRPr sz="1400"/>
            </a:lvl8pPr>
            <a:lvl9pPr marL="365722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17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5401"/>
            <a:ext cx="3962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295401"/>
            <a:ext cx="3962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80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59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59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934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98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7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7" indent="0">
              <a:buNone/>
              <a:defRPr sz="1000"/>
            </a:lvl3pPr>
            <a:lvl4pPr marL="1371459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19" indent="0">
              <a:buNone/>
              <a:defRPr sz="900"/>
            </a:lvl7pPr>
            <a:lvl8pPr marL="3200073" indent="0">
              <a:buNone/>
              <a:defRPr sz="900"/>
            </a:lvl8pPr>
            <a:lvl9pPr marL="36572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55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7" indent="0">
              <a:buNone/>
              <a:defRPr sz="2400"/>
            </a:lvl3pPr>
            <a:lvl4pPr marL="1371459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19" indent="0">
              <a:buNone/>
              <a:defRPr sz="2000"/>
            </a:lvl7pPr>
            <a:lvl8pPr marL="3200073" indent="0">
              <a:buNone/>
              <a:defRPr sz="2000"/>
            </a:lvl8pPr>
            <a:lvl9pPr marL="36572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7" indent="0">
              <a:buNone/>
              <a:defRPr sz="1000"/>
            </a:lvl3pPr>
            <a:lvl4pPr marL="1371459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19" indent="0">
              <a:buNone/>
              <a:defRPr sz="900"/>
            </a:lvl7pPr>
            <a:lvl8pPr marL="3200073" indent="0">
              <a:buNone/>
              <a:defRPr sz="900"/>
            </a:lvl8pPr>
            <a:lvl9pPr marL="36572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19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286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8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295401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800" y="228600"/>
            <a:ext cx="694200" cy="6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9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6pPr>
      <a:lvl7pPr marL="914307"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7pPr>
      <a:lvl8pPr marL="1371459"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8pPr>
      <a:lvl9pPr marL="1828613" algn="l" rtl="0" fontAlgn="base">
        <a:spcBef>
          <a:spcPct val="0"/>
        </a:spcBef>
        <a:spcAft>
          <a:spcPct val="0"/>
        </a:spcAft>
        <a:defRPr sz="3800">
          <a:solidFill>
            <a:srgbClr val="0000FF"/>
          </a:solidFill>
          <a:latin typeface="Verdana" pitchFamily="34" charset="0"/>
        </a:defRPr>
      </a:lvl9pPr>
    </p:titleStyle>
    <p:bodyStyle>
      <a:lvl1pPr marL="469852" indent="-469852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7957" indent="-43651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304791" indent="-39524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3pPr>
      <a:lvl4pPr marL="1693690" indent="-38731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93699" indent="-3984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50852" indent="-3984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3008004" indent="-3984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65158" indent="-3984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922311" indent="-3984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5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29.bin"/><Relationship Id="rId3" Type="http://schemas.openxmlformats.org/officeDocument/2006/relationships/oleObject" Target="../embeddings/oleObject21.bin"/><Relationship Id="rId21" Type="http://schemas.openxmlformats.org/officeDocument/2006/relationships/image" Target="../media/image23.emf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0.emf"/><Relationship Id="rId17" Type="http://schemas.openxmlformats.org/officeDocument/2006/relationships/oleObject" Target="../embeddings/oleObject28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emf"/><Relationship Id="rId20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19.emf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16.e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21.e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emf"/><Relationship Id="rId3" Type="http://schemas.openxmlformats.org/officeDocument/2006/relationships/oleObject" Target="../embeddings/oleObject302.bin"/><Relationship Id="rId7" Type="http://schemas.openxmlformats.org/officeDocument/2006/relationships/oleObject" Target="../embeddings/oleObject304.bin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emf"/><Relationship Id="rId5" Type="http://schemas.openxmlformats.org/officeDocument/2006/relationships/oleObject" Target="../embeddings/oleObject303.bin"/><Relationship Id="rId4" Type="http://schemas.openxmlformats.org/officeDocument/2006/relationships/image" Target="../media/image211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emf"/><Relationship Id="rId3" Type="http://schemas.openxmlformats.org/officeDocument/2006/relationships/oleObject" Target="../embeddings/oleObject305.bin"/><Relationship Id="rId7" Type="http://schemas.openxmlformats.org/officeDocument/2006/relationships/oleObject" Target="../embeddings/oleObject307.bin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emf"/><Relationship Id="rId5" Type="http://schemas.openxmlformats.org/officeDocument/2006/relationships/oleObject" Target="../embeddings/oleObject306.bin"/><Relationship Id="rId4" Type="http://schemas.openxmlformats.org/officeDocument/2006/relationships/image" Target="../media/image2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26.emf"/><Relationship Id="rId9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42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4.bin"/><Relationship Id="rId10" Type="http://schemas.openxmlformats.org/officeDocument/2006/relationships/image" Target="../media/image33.emf"/><Relationship Id="rId4" Type="http://schemas.openxmlformats.org/officeDocument/2006/relationships/image" Target="../media/image30.emf"/><Relationship Id="rId9" Type="http://schemas.openxmlformats.org/officeDocument/2006/relationships/oleObject" Target="../embeddings/oleObject40.bin"/><Relationship Id="rId14" Type="http://schemas.openxmlformats.org/officeDocument/2006/relationships/oleObject" Target="../embeddings/oleObject4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oleObject" Target="../embeddings/oleObject51.bin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oleObject" Target="../embeddings/oleObject5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5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oleObject" Target="../embeddings/oleObject65.bin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50.emf"/><Relationship Id="rId4" Type="http://schemas.openxmlformats.org/officeDocument/2006/relationships/image" Target="../media/image47.e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82.bin"/><Relationship Id="rId18" Type="http://schemas.openxmlformats.org/officeDocument/2006/relationships/image" Target="../media/image19.e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64.emf"/><Relationship Id="rId17" Type="http://schemas.openxmlformats.org/officeDocument/2006/relationships/oleObject" Target="../embeddings/oleObject84.bin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6.emf"/><Relationship Id="rId20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5" Type="http://schemas.openxmlformats.org/officeDocument/2006/relationships/oleObject" Target="../embeddings/oleObject83.bin"/><Relationship Id="rId10" Type="http://schemas.openxmlformats.org/officeDocument/2006/relationships/image" Target="../media/image22.emf"/><Relationship Id="rId19" Type="http://schemas.openxmlformats.org/officeDocument/2006/relationships/oleObject" Target="../embeddings/oleObject85.bin"/><Relationship Id="rId4" Type="http://schemas.openxmlformats.org/officeDocument/2006/relationships/image" Target="../media/image3.emf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12" Type="http://schemas.openxmlformats.org/officeDocument/2006/relationships/image" Target="../media/image6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11" Type="http://schemas.openxmlformats.org/officeDocument/2006/relationships/oleObject" Target="../embeddings/oleObject90.bin"/><Relationship Id="rId5" Type="http://schemas.openxmlformats.org/officeDocument/2006/relationships/oleObject" Target="../embeddings/oleObject87.bin"/><Relationship Id="rId10" Type="http://schemas.openxmlformats.org/officeDocument/2006/relationships/image" Target="../media/image71.emf"/><Relationship Id="rId4" Type="http://schemas.openxmlformats.org/officeDocument/2006/relationships/image" Target="../media/image68.emf"/><Relationship Id="rId9" Type="http://schemas.openxmlformats.org/officeDocument/2006/relationships/oleObject" Target="../embeddings/oleObject8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oleObject" Target="../embeddings/oleObject96.bin"/><Relationship Id="rId18" Type="http://schemas.openxmlformats.org/officeDocument/2006/relationships/image" Target="../media/image67.e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12" Type="http://schemas.openxmlformats.org/officeDocument/2006/relationships/image" Target="../media/image20.emf"/><Relationship Id="rId17" Type="http://schemas.openxmlformats.org/officeDocument/2006/relationships/oleObject" Target="../embeddings/oleObject98.bin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11" Type="http://schemas.openxmlformats.org/officeDocument/2006/relationships/oleObject" Target="../embeddings/oleObject95.bin"/><Relationship Id="rId5" Type="http://schemas.openxmlformats.org/officeDocument/2006/relationships/oleObject" Target="../embeddings/oleObject92.bin"/><Relationship Id="rId15" Type="http://schemas.openxmlformats.org/officeDocument/2006/relationships/oleObject" Target="../embeddings/oleObject97.bin"/><Relationship Id="rId10" Type="http://schemas.openxmlformats.org/officeDocument/2006/relationships/image" Target="../media/image3.emf"/><Relationship Id="rId4" Type="http://schemas.openxmlformats.org/officeDocument/2006/relationships/image" Target="../media/image72.emf"/><Relationship Id="rId9" Type="http://schemas.openxmlformats.org/officeDocument/2006/relationships/oleObject" Target="../embeddings/oleObject94.bin"/><Relationship Id="rId1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oleObject" Target="../embeddings/oleObject104.bin"/><Relationship Id="rId18" Type="http://schemas.openxmlformats.org/officeDocument/2006/relationships/image" Target="../media/image67.emf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12" Type="http://schemas.openxmlformats.org/officeDocument/2006/relationships/image" Target="../media/image20.emf"/><Relationship Id="rId17" Type="http://schemas.openxmlformats.org/officeDocument/2006/relationships/oleObject" Target="../embeddings/oleObject106.bin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oleObject" Target="../embeddings/oleObject103.bin"/><Relationship Id="rId5" Type="http://schemas.openxmlformats.org/officeDocument/2006/relationships/oleObject" Target="../embeddings/oleObject100.bin"/><Relationship Id="rId15" Type="http://schemas.openxmlformats.org/officeDocument/2006/relationships/oleObject" Target="../embeddings/oleObject105.bin"/><Relationship Id="rId10" Type="http://schemas.openxmlformats.org/officeDocument/2006/relationships/image" Target="../media/image76.emf"/><Relationship Id="rId4" Type="http://schemas.openxmlformats.org/officeDocument/2006/relationships/image" Target="../media/image68.emf"/><Relationship Id="rId9" Type="http://schemas.openxmlformats.org/officeDocument/2006/relationships/oleObject" Target="../embeddings/oleObject102.bin"/><Relationship Id="rId1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8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11" Type="http://schemas.openxmlformats.org/officeDocument/2006/relationships/oleObject" Target="../embeddings/oleObject111.bin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81.emf"/><Relationship Id="rId4" Type="http://schemas.openxmlformats.org/officeDocument/2006/relationships/image" Target="../media/image78.emf"/><Relationship Id="rId9" Type="http://schemas.openxmlformats.org/officeDocument/2006/relationships/oleObject" Target="../embeddings/oleObject110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113.bin"/><Relationship Id="rId10" Type="http://schemas.openxmlformats.org/officeDocument/2006/relationships/image" Target="../media/image86.emf"/><Relationship Id="rId4" Type="http://schemas.openxmlformats.org/officeDocument/2006/relationships/image" Target="../media/image83.emf"/><Relationship Id="rId9" Type="http://schemas.openxmlformats.org/officeDocument/2006/relationships/oleObject" Target="../embeddings/oleObject11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18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90.emf"/><Relationship Id="rId4" Type="http://schemas.openxmlformats.org/officeDocument/2006/relationships/image" Target="../media/image87.emf"/><Relationship Id="rId9" Type="http://schemas.openxmlformats.org/officeDocument/2006/relationships/oleObject" Target="../embeddings/oleObject11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9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oleObject" Target="../embeddings/oleObject123.bin"/><Relationship Id="rId4" Type="http://schemas.openxmlformats.org/officeDocument/2006/relationships/image" Target="../media/image9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125.bin"/><Relationship Id="rId4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9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oleObject" Target="../embeddings/oleObject128.bin"/><Relationship Id="rId7" Type="http://schemas.openxmlformats.org/officeDocument/2006/relationships/oleObject" Target="../embeddings/oleObject130.bin"/><Relationship Id="rId12" Type="http://schemas.openxmlformats.org/officeDocument/2006/relationships/image" Target="../media/image9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11" Type="http://schemas.openxmlformats.org/officeDocument/2006/relationships/oleObject" Target="../embeddings/oleObject132.bin"/><Relationship Id="rId5" Type="http://schemas.openxmlformats.org/officeDocument/2006/relationships/oleObject" Target="../embeddings/oleObject129.bin"/><Relationship Id="rId10" Type="http://schemas.openxmlformats.org/officeDocument/2006/relationships/image" Target="../media/image98.emf"/><Relationship Id="rId4" Type="http://schemas.openxmlformats.org/officeDocument/2006/relationships/image" Target="../media/image91.emf"/><Relationship Id="rId9" Type="http://schemas.openxmlformats.org/officeDocument/2006/relationships/oleObject" Target="../embeddings/oleObject13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oleObject" Target="../embeddings/oleObject138.bin"/><Relationship Id="rId18" Type="http://schemas.openxmlformats.org/officeDocument/2006/relationships/image" Target="../media/image107.emf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12" Type="http://schemas.openxmlformats.org/officeDocument/2006/relationships/image" Target="../media/image104.emf"/><Relationship Id="rId17" Type="http://schemas.openxmlformats.org/officeDocument/2006/relationships/oleObject" Target="../embeddings/oleObject140.bin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11" Type="http://schemas.openxmlformats.org/officeDocument/2006/relationships/oleObject" Target="../embeddings/oleObject137.bin"/><Relationship Id="rId5" Type="http://schemas.openxmlformats.org/officeDocument/2006/relationships/oleObject" Target="../embeddings/oleObject134.bin"/><Relationship Id="rId15" Type="http://schemas.openxmlformats.org/officeDocument/2006/relationships/oleObject" Target="../embeddings/oleObject139.bin"/><Relationship Id="rId10" Type="http://schemas.openxmlformats.org/officeDocument/2006/relationships/image" Target="../media/image103.emf"/><Relationship Id="rId4" Type="http://schemas.openxmlformats.org/officeDocument/2006/relationships/image" Target="../media/image100.emf"/><Relationship Id="rId9" Type="http://schemas.openxmlformats.org/officeDocument/2006/relationships/oleObject" Target="../embeddings/oleObject136.bin"/><Relationship Id="rId14" Type="http://schemas.openxmlformats.org/officeDocument/2006/relationships/image" Target="../media/image10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10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144.bin"/><Relationship Id="rId4" Type="http://schemas.openxmlformats.org/officeDocument/2006/relationships/image" Target="../media/image10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oleObject" Target="../embeddings/oleObject145.bin"/><Relationship Id="rId7" Type="http://schemas.openxmlformats.org/officeDocument/2006/relationships/oleObject" Target="../embeddings/oleObject147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146.bin"/><Relationship Id="rId4" Type="http://schemas.openxmlformats.org/officeDocument/2006/relationships/image" Target="../media/image11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48.bin"/><Relationship Id="rId7" Type="http://schemas.openxmlformats.org/officeDocument/2006/relationships/oleObject" Target="../embeddings/oleObject150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49.bin"/><Relationship Id="rId4" Type="http://schemas.openxmlformats.org/officeDocument/2006/relationships/image" Target="../media/image1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oleObject" Target="../embeddings/oleObject151.bin"/><Relationship Id="rId7" Type="http://schemas.openxmlformats.org/officeDocument/2006/relationships/oleObject" Target="../embeddings/oleObject153.bin"/><Relationship Id="rId12" Type="http://schemas.openxmlformats.org/officeDocument/2006/relationships/image" Target="../media/image11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11" Type="http://schemas.openxmlformats.org/officeDocument/2006/relationships/oleObject" Target="../embeddings/oleObject155.bin"/><Relationship Id="rId5" Type="http://schemas.openxmlformats.org/officeDocument/2006/relationships/oleObject" Target="../embeddings/oleObject152.bin"/><Relationship Id="rId10" Type="http://schemas.openxmlformats.org/officeDocument/2006/relationships/image" Target="../media/image117.emf"/><Relationship Id="rId4" Type="http://schemas.openxmlformats.org/officeDocument/2006/relationships/image" Target="../media/image114.emf"/><Relationship Id="rId9" Type="http://schemas.openxmlformats.org/officeDocument/2006/relationships/oleObject" Target="../embeddings/oleObject154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oleObject" Target="../embeddings/oleObject156.bin"/><Relationship Id="rId7" Type="http://schemas.openxmlformats.org/officeDocument/2006/relationships/oleObject" Target="../embeddings/oleObject158.bin"/><Relationship Id="rId12" Type="http://schemas.openxmlformats.org/officeDocument/2006/relationships/image" Target="../media/image118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11" Type="http://schemas.openxmlformats.org/officeDocument/2006/relationships/oleObject" Target="../embeddings/oleObject160.bin"/><Relationship Id="rId5" Type="http://schemas.openxmlformats.org/officeDocument/2006/relationships/oleObject" Target="../embeddings/oleObject157.bin"/><Relationship Id="rId10" Type="http://schemas.openxmlformats.org/officeDocument/2006/relationships/image" Target="../media/image117.emf"/><Relationship Id="rId4" Type="http://schemas.openxmlformats.org/officeDocument/2006/relationships/image" Target="../media/image114.emf"/><Relationship Id="rId9" Type="http://schemas.openxmlformats.org/officeDocument/2006/relationships/oleObject" Target="../embeddings/oleObject159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oleObject" Target="../embeddings/oleObject161.bin"/><Relationship Id="rId7" Type="http://schemas.openxmlformats.org/officeDocument/2006/relationships/oleObject" Target="../embeddings/oleObject163.bin"/><Relationship Id="rId12" Type="http://schemas.openxmlformats.org/officeDocument/2006/relationships/image" Target="../media/image11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11" Type="http://schemas.openxmlformats.org/officeDocument/2006/relationships/oleObject" Target="../embeddings/oleObject165.bin"/><Relationship Id="rId5" Type="http://schemas.openxmlformats.org/officeDocument/2006/relationships/oleObject" Target="../embeddings/oleObject162.bin"/><Relationship Id="rId10" Type="http://schemas.openxmlformats.org/officeDocument/2006/relationships/image" Target="../media/image117.emf"/><Relationship Id="rId4" Type="http://schemas.openxmlformats.org/officeDocument/2006/relationships/image" Target="../media/image114.emf"/><Relationship Id="rId9" Type="http://schemas.openxmlformats.org/officeDocument/2006/relationships/oleObject" Target="../embeddings/oleObject164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oleObject" Target="../embeddings/oleObject166.bin"/><Relationship Id="rId7" Type="http://schemas.openxmlformats.org/officeDocument/2006/relationships/oleObject" Target="../embeddings/oleObject168.bin"/><Relationship Id="rId12" Type="http://schemas.openxmlformats.org/officeDocument/2006/relationships/image" Target="../media/image120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11" Type="http://schemas.openxmlformats.org/officeDocument/2006/relationships/oleObject" Target="../embeddings/oleObject170.bin"/><Relationship Id="rId5" Type="http://schemas.openxmlformats.org/officeDocument/2006/relationships/oleObject" Target="../embeddings/oleObject167.bin"/><Relationship Id="rId10" Type="http://schemas.openxmlformats.org/officeDocument/2006/relationships/image" Target="../media/image119.emf"/><Relationship Id="rId4" Type="http://schemas.openxmlformats.org/officeDocument/2006/relationships/image" Target="../media/image114.emf"/><Relationship Id="rId9" Type="http://schemas.openxmlformats.org/officeDocument/2006/relationships/oleObject" Target="../embeddings/oleObject169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oleObject" Target="../embeddings/oleObject171.bin"/><Relationship Id="rId7" Type="http://schemas.openxmlformats.org/officeDocument/2006/relationships/oleObject" Target="../embeddings/oleObject173.bin"/><Relationship Id="rId12" Type="http://schemas.openxmlformats.org/officeDocument/2006/relationships/image" Target="../media/image11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11" Type="http://schemas.openxmlformats.org/officeDocument/2006/relationships/oleObject" Target="../embeddings/oleObject175.bin"/><Relationship Id="rId5" Type="http://schemas.openxmlformats.org/officeDocument/2006/relationships/oleObject" Target="../embeddings/oleObject172.bin"/><Relationship Id="rId10" Type="http://schemas.openxmlformats.org/officeDocument/2006/relationships/image" Target="../media/image120.emf"/><Relationship Id="rId4" Type="http://schemas.openxmlformats.org/officeDocument/2006/relationships/image" Target="../media/image114.emf"/><Relationship Id="rId9" Type="http://schemas.openxmlformats.org/officeDocument/2006/relationships/oleObject" Target="../embeddings/oleObject17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oleObject" Target="../embeddings/oleObject176.bin"/><Relationship Id="rId7" Type="http://schemas.openxmlformats.org/officeDocument/2006/relationships/oleObject" Target="../embeddings/oleObject178.bin"/><Relationship Id="rId12" Type="http://schemas.openxmlformats.org/officeDocument/2006/relationships/image" Target="../media/image12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11" Type="http://schemas.openxmlformats.org/officeDocument/2006/relationships/oleObject" Target="../embeddings/oleObject180.bin"/><Relationship Id="rId5" Type="http://schemas.openxmlformats.org/officeDocument/2006/relationships/oleObject" Target="../embeddings/oleObject177.bin"/><Relationship Id="rId10" Type="http://schemas.openxmlformats.org/officeDocument/2006/relationships/image" Target="../media/image124.emf"/><Relationship Id="rId4" Type="http://schemas.openxmlformats.org/officeDocument/2006/relationships/image" Target="../media/image121.emf"/><Relationship Id="rId9" Type="http://schemas.openxmlformats.org/officeDocument/2006/relationships/oleObject" Target="../embeddings/oleObject17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7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14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oleObject" Target="../embeddings/oleObject181.bin"/><Relationship Id="rId7" Type="http://schemas.openxmlformats.org/officeDocument/2006/relationships/oleObject" Target="../embeddings/oleObject183.bin"/><Relationship Id="rId12" Type="http://schemas.openxmlformats.org/officeDocument/2006/relationships/image" Target="../media/image125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11" Type="http://schemas.openxmlformats.org/officeDocument/2006/relationships/oleObject" Target="../embeddings/oleObject185.bin"/><Relationship Id="rId5" Type="http://schemas.openxmlformats.org/officeDocument/2006/relationships/oleObject" Target="../embeddings/oleObject182.bin"/><Relationship Id="rId10" Type="http://schemas.openxmlformats.org/officeDocument/2006/relationships/image" Target="../media/image124.emf"/><Relationship Id="rId4" Type="http://schemas.openxmlformats.org/officeDocument/2006/relationships/image" Target="../media/image121.emf"/><Relationship Id="rId9" Type="http://schemas.openxmlformats.org/officeDocument/2006/relationships/oleObject" Target="../embeddings/oleObject184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oleObject" Target="../embeddings/oleObject186.bin"/><Relationship Id="rId7" Type="http://schemas.openxmlformats.org/officeDocument/2006/relationships/oleObject" Target="../embeddings/oleObject188.bin"/><Relationship Id="rId12" Type="http://schemas.openxmlformats.org/officeDocument/2006/relationships/image" Target="../media/image125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11" Type="http://schemas.openxmlformats.org/officeDocument/2006/relationships/oleObject" Target="../embeddings/oleObject190.bin"/><Relationship Id="rId5" Type="http://schemas.openxmlformats.org/officeDocument/2006/relationships/oleObject" Target="../embeddings/oleObject187.bin"/><Relationship Id="rId10" Type="http://schemas.openxmlformats.org/officeDocument/2006/relationships/image" Target="../media/image128.emf"/><Relationship Id="rId4" Type="http://schemas.openxmlformats.org/officeDocument/2006/relationships/image" Target="../media/image126.emf"/><Relationship Id="rId9" Type="http://schemas.openxmlformats.org/officeDocument/2006/relationships/oleObject" Target="../embeddings/oleObject189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oleObject" Target="../embeddings/oleObject191.bin"/><Relationship Id="rId7" Type="http://schemas.openxmlformats.org/officeDocument/2006/relationships/oleObject" Target="../embeddings/oleObject193.bin"/><Relationship Id="rId12" Type="http://schemas.openxmlformats.org/officeDocument/2006/relationships/image" Target="../media/image125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11" Type="http://schemas.openxmlformats.org/officeDocument/2006/relationships/oleObject" Target="../embeddings/oleObject195.bin"/><Relationship Id="rId5" Type="http://schemas.openxmlformats.org/officeDocument/2006/relationships/oleObject" Target="../embeddings/oleObject192.bin"/><Relationship Id="rId10" Type="http://schemas.openxmlformats.org/officeDocument/2006/relationships/image" Target="../media/image128.emf"/><Relationship Id="rId4" Type="http://schemas.openxmlformats.org/officeDocument/2006/relationships/image" Target="../media/image126.emf"/><Relationship Id="rId9" Type="http://schemas.openxmlformats.org/officeDocument/2006/relationships/oleObject" Target="../embeddings/oleObject194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oleObject" Target="../embeddings/oleObject196.bin"/><Relationship Id="rId7" Type="http://schemas.openxmlformats.org/officeDocument/2006/relationships/oleObject" Target="../embeddings/oleObject198.bin"/><Relationship Id="rId12" Type="http://schemas.openxmlformats.org/officeDocument/2006/relationships/image" Target="../media/image13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11" Type="http://schemas.openxmlformats.org/officeDocument/2006/relationships/oleObject" Target="../embeddings/oleObject200.bin"/><Relationship Id="rId5" Type="http://schemas.openxmlformats.org/officeDocument/2006/relationships/oleObject" Target="../embeddings/oleObject197.bin"/><Relationship Id="rId10" Type="http://schemas.openxmlformats.org/officeDocument/2006/relationships/image" Target="../media/image132.emf"/><Relationship Id="rId4" Type="http://schemas.openxmlformats.org/officeDocument/2006/relationships/image" Target="../media/image129.emf"/><Relationship Id="rId9" Type="http://schemas.openxmlformats.org/officeDocument/2006/relationships/oleObject" Target="../embeddings/oleObject199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oleObject" Target="../embeddings/oleObject201.bin"/><Relationship Id="rId7" Type="http://schemas.openxmlformats.org/officeDocument/2006/relationships/oleObject" Target="../embeddings/oleObject203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202.bin"/><Relationship Id="rId4" Type="http://schemas.openxmlformats.org/officeDocument/2006/relationships/image" Target="../media/image134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oleObject" Target="../embeddings/oleObject204.bin"/><Relationship Id="rId7" Type="http://schemas.openxmlformats.org/officeDocument/2006/relationships/oleObject" Target="../embeddings/oleObject206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205.bin"/><Relationship Id="rId4" Type="http://schemas.openxmlformats.org/officeDocument/2006/relationships/image" Target="../media/image135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oleObject" Target="../embeddings/oleObject207.bin"/><Relationship Id="rId7" Type="http://schemas.openxmlformats.org/officeDocument/2006/relationships/oleObject" Target="../embeddings/oleObject209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208.bin"/><Relationship Id="rId10" Type="http://schemas.openxmlformats.org/officeDocument/2006/relationships/image" Target="../media/image137.emf"/><Relationship Id="rId4" Type="http://schemas.openxmlformats.org/officeDocument/2006/relationships/image" Target="../media/image136.emf"/><Relationship Id="rId9" Type="http://schemas.openxmlformats.org/officeDocument/2006/relationships/oleObject" Target="../embeddings/oleObject210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oleObject" Target="../embeddings/oleObject211.bin"/><Relationship Id="rId7" Type="http://schemas.openxmlformats.org/officeDocument/2006/relationships/oleObject" Target="../embeddings/oleObject213.bin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212.bin"/><Relationship Id="rId4" Type="http://schemas.openxmlformats.org/officeDocument/2006/relationships/image" Target="../media/image138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13" Type="http://schemas.openxmlformats.org/officeDocument/2006/relationships/oleObject" Target="../embeddings/oleObject219.bin"/><Relationship Id="rId18" Type="http://schemas.openxmlformats.org/officeDocument/2006/relationships/image" Target="../media/image146.emf"/><Relationship Id="rId3" Type="http://schemas.openxmlformats.org/officeDocument/2006/relationships/oleObject" Target="../embeddings/oleObject214.bin"/><Relationship Id="rId21" Type="http://schemas.openxmlformats.org/officeDocument/2006/relationships/oleObject" Target="../embeddings/oleObject223.bin"/><Relationship Id="rId7" Type="http://schemas.openxmlformats.org/officeDocument/2006/relationships/oleObject" Target="../embeddings/oleObject216.bin"/><Relationship Id="rId12" Type="http://schemas.openxmlformats.org/officeDocument/2006/relationships/image" Target="../media/image143.emf"/><Relationship Id="rId17" Type="http://schemas.openxmlformats.org/officeDocument/2006/relationships/oleObject" Target="../embeddings/oleObject221.bin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145.emf"/><Relationship Id="rId20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11" Type="http://schemas.openxmlformats.org/officeDocument/2006/relationships/oleObject" Target="../embeddings/oleObject218.bin"/><Relationship Id="rId5" Type="http://schemas.openxmlformats.org/officeDocument/2006/relationships/oleObject" Target="../embeddings/oleObject215.bin"/><Relationship Id="rId15" Type="http://schemas.openxmlformats.org/officeDocument/2006/relationships/oleObject" Target="../embeddings/oleObject220.bin"/><Relationship Id="rId10" Type="http://schemas.openxmlformats.org/officeDocument/2006/relationships/image" Target="../media/image142.emf"/><Relationship Id="rId19" Type="http://schemas.openxmlformats.org/officeDocument/2006/relationships/oleObject" Target="../embeddings/oleObject222.bin"/><Relationship Id="rId4" Type="http://schemas.openxmlformats.org/officeDocument/2006/relationships/image" Target="../media/image139.emf"/><Relationship Id="rId9" Type="http://schemas.openxmlformats.org/officeDocument/2006/relationships/oleObject" Target="../embeddings/oleObject217.bin"/><Relationship Id="rId14" Type="http://schemas.openxmlformats.org/officeDocument/2006/relationships/image" Target="../media/image144.emf"/><Relationship Id="rId22" Type="http://schemas.openxmlformats.org/officeDocument/2006/relationships/image" Target="../media/image14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18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224.bin"/><Relationship Id="rId7" Type="http://schemas.openxmlformats.org/officeDocument/2006/relationships/oleObject" Target="../embeddings/oleObject226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25.bin"/><Relationship Id="rId10" Type="http://schemas.openxmlformats.org/officeDocument/2006/relationships/image" Target="../media/image156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227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8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9.bin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0.bin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emf"/><Relationship Id="rId5" Type="http://schemas.openxmlformats.org/officeDocument/2006/relationships/oleObject" Target="../embeddings/oleObject231.bin"/><Relationship Id="rId4" Type="http://schemas.openxmlformats.org/officeDocument/2006/relationships/image" Target="../media/image15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2.bin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emf"/><Relationship Id="rId5" Type="http://schemas.openxmlformats.org/officeDocument/2006/relationships/oleObject" Target="../embeddings/oleObject233.bin"/><Relationship Id="rId4" Type="http://schemas.openxmlformats.org/officeDocument/2006/relationships/image" Target="../media/image157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oleObject" Target="../embeddings/oleObject234.bin"/><Relationship Id="rId7" Type="http://schemas.openxmlformats.org/officeDocument/2006/relationships/oleObject" Target="../embeddings/oleObject236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emf"/><Relationship Id="rId5" Type="http://schemas.openxmlformats.org/officeDocument/2006/relationships/oleObject" Target="../embeddings/oleObject235.bin"/><Relationship Id="rId4" Type="http://schemas.openxmlformats.org/officeDocument/2006/relationships/image" Target="../media/image160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7.bin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8.bin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9.bin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emf"/><Relationship Id="rId5" Type="http://schemas.openxmlformats.org/officeDocument/2006/relationships/oleObject" Target="../embeddings/oleObject240.bin"/><Relationship Id="rId4" Type="http://schemas.openxmlformats.org/officeDocument/2006/relationships/image" Target="../media/image16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oleObject" Target="../embeddings/oleObject241.bin"/><Relationship Id="rId7" Type="http://schemas.openxmlformats.org/officeDocument/2006/relationships/oleObject" Target="../embeddings/oleObject243.bin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emf"/><Relationship Id="rId5" Type="http://schemas.openxmlformats.org/officeDocument/2006/relationships/oleObject" Target="../embeddings/oleObject242.bin"/><Relationship Id="rId4" Type="http://schemas.openxmlformats.org/officeDocument/2006/relationships/image" Target="../media/image164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emf"/><Relationship Id="rId3" Type="http://schemas.openxmlformats.org/officeDocument/2006/relationships/oleObject" Target="../embeddings/oleObject244.bin"/><Relationship Id="rId7" Type="http://schemas.openxmlformats.org/officeDocument/2006/relationships/oleObject" Target="../embeddings/oleObject246.bin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emf"/><Relationship Id="rId5" Type="http://schemas.openxmlformats.org/officeDocument/2006/relationships/oleObject" Target="../embeddings/oleObject245.bin"/><Relationship Id="rId4" Type="http://schemas.openxmlformats.org/officeDocument/2006/relationships/image" Target="../media/image164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emf"/><Relationship Id="rId3" Type="http://schemas.openxmlformats.org/officeDocument/2006/relationships/oleObject" Target="../embeddings/oleObject247.bin"/><Relationship Id="rId7" Type="http://schemas.openxmlformats.org/officeDocument/2006/relationships/oleObject" Target="../embeddings/oleObject249.bin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emf"/><Relationship Id="rId5" Type="http://schemas.openxmlformats.org/officeDocument/2006/relationships/oleObject" Target="../embeddings/oleObject248.bin"/><Relationship Id="rId10" Type="http://schemas.openxmlformats.org/officeDocument/2006/relationships/image" Target="../media/image172.emf"/><Relationship Id="rId4" Type="http://schemas.openxmlformats.org/officeDocument/2006/relationships/image" Target="../media/image169.emf"/><Relationship Id="rId9" Type="http://schemas.openxmlformats.org/officeDocument/2006/relationships/oleObject" Target="../embeddings/oleObject250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3" Type="http://schemas.openxmlformats.org/officeDocument/2006/relationships/oleObject" Target="../embeddings/oleObject251.bin"/><Relationship Id="rId7" Type="http://schemas.openxmlformats.org/officeDocument/2006/relationships/oleObject" Target="../embeddings/oleObject253.bin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emf"/><Relationship Id="rId5" Type="http://schemas.openxmlformats.org/officeDocument/2006/relationships/oleObject" Target="../embeddings/oleObject252.bin"/><Relationship Id="rId10" Type="http://schemas.openxmlformats.org/officeDocument/2006/relationships/image" Target="../media/image175.emf"/><Relationship Id="rId4" Type="http://schemas.openxmlformats.org/officeDocument/2006/relationships/image" Target="../media/image163.emf"/><Relationship Id="rId9" Type="http://schemas.openxmlformats.org/officeDocument/2006/relationships/oleObject" Target="../embeddings/oleObject254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3" Type="http://schemas.openxmlformats.org/officeDocument/2006/relationships/oleObject" Target="../embeddings/oleObject255.bin"/><Relationship Id="rId7" Type="http://schemas.openxmlformats.org/officeDocument/2006/relationships/oleObject" Target="../embeddings/oleObject257.bin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emf"/><Relationship Id="rId5" Type="http://schemas.openxmlformats.org/officeDocument/2006/relationships/oleObject" Target="../embeddings/oleObject256.bin"/><Relationship Id="rId4" Type="http://schemas.openxmlformats.org/officeDocument/2006/relationships/image" Target="../media/image163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258.bin"/><Relationship Id="rId7" Type="http://schemas.openxmlformats.org/officeDocument/2006/relationships/oleObject" Target="../embeddings/oleObject260.bin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59.bin"/><Relationship Id="rId4" Type="http://schemas.openxmlformats.org/officeDocument/2006/relationships/image" Target="../media/image39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oleObject" Target="../embeddings/oleObject261.bin"/><Relationship Id="rId7" Type="http://schemas.openxmlformats.org/officeDocument/2006/relationships/oleObject" Target="../embeddings/oleObject263.bin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emf"/><Relationship Id="rId5" Type="http://schemas.openxmlformats.org/officeDocument/2006/relationships/oleObject" Target="../embeddings/oleObject262.bin"/><Relationship Id="rId4" Type="http://schemas.openxmlformats.org/officeDocument/2006/relationships/image" Target="../media/image178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7.bin"/><Relationship Id="rId3" Type="http://schemas.openxmlformats.org/officeDocument/2006/relationships/oleObject" Target="../embeddings/oleObject264.bin"/><Relationship Id="rId7" Type="http://schemas.openxmlformats.org/officeDocument/2006/relationships/oleObject" Target="../embeddings/oleObject266.bin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emf"/><Relationship Id="rId5" Type="http://schemas.openxmlformats.org/officeDocument/2006/relationships/oleObject" Target="../embeddings/oleObject265.bin"/><Relationship Id="rId4" Type="http://schemas.openxmlformats.org/officeDocument/2006/relationships/image" Target="../media/image181.emf"/><Relationship Id="rId9" Type="http://schemas.openxmlformats.org/officeDocument/2006/relationships/image" Target="../media/image183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8.bin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emf"/><Relationship Id="rId5" Type="http://schemas.openxmlformats.org/officeDocument/2006/relationships/oleObject" Target="../embeddings/oleObject269.bin"/><Relationship Id="rId4" Type="http://schemas.openxmlformats.org/officeDocument/2006/relationships/image" Target="../media/image18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0.bin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emf"/><Relationship Id="rId5" Type="http://schemas.openxmlformats.org/officeDocument/2006/relationships/oleObject" Target="../embeddings/oleObject271.bin"/><Relationship Id="rId4" Type="http://schemas.openxmlformats.org/officeDocument/2006/relationships/image" Target="../media/image18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2.bin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emf"/><Relationship Id="rId5" Type="http://schemas.openxmlformats.org/officeDocument/2006/relationships/oleObject" Target="../embeddings/oleObject273.bin"/><Relationship Id="rId4" Type="http://schemas.openxmlformats.org/officeDocument/2006/relationships/image" Target="../media/image187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4.bin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emf"/><Relationship Id="rId5" Type="http://schemas.openxmlformats.org/officeDocument/2006/relationships/oleObject" Target="../embeddings/oleObject275.bin"/><Relationship Id="rId4" Type="http://schemas.openxmlformats.org/officeDocument/2006/relationships/image" Target="../media/image188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6.bin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7.bin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oleObject" Target="../embeddings/oleObject27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emf"/><Relationship Id="rId4" Type="http://schemas.openxmlformats.org/officeDocument/2006/relationships/oleObject" Target="../embeddings/oleObject279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oleObject" Target="../embeddings/oleObject280.bin"/><Relationship Id="rId7" Type="http://schemas.openxmlformats.org/officeDocument/2006/relationships/oleObject" Target="../embeddings/oleObject282.bin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emf"/><Relationship Id="rId5" Type="http://schemas.openxmlformats.org/officeDocument/2006/relationships/oleObject" Target="../embeddings/oleObject281.bin"/><Relationship Id="rId4" Type="http://schemas.openxmlformats.org/officeDocument/2006/relationships/image" Target="../media/image160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emf"/><Relationship Id="rId3" Type="http://schemas.openxmlformats.org/officeDocument/2006/relationships/oleObject" Target="../embeddings/oleObject283.bin"/><Relationship Id="rId7" Type="http://schemas.openxmlformats.org/officeDocument/2006/relationships/oleObject" Target="../embeddings/oleObject285.bin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emf"/><Relationship Id="rId5" Type="http://schemas.openxmlformats.org/officeDocument/2006/relationships/oleObject" Target="../embeddings/oleObject284.bin"/><Relationship Id="rId4" Type="http://schemas.openxmlformats.org/officeDocument/2006/relationships/image" Target="../media/image193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6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emf"/><Relationship Id="rId5" Type="http://schemas.openxmlformats.org/officeDocument/2006/relationships/oleObject" Target="../embeddings/oleObject287.bin"/><Relationship Id="rId4" Type="http://schemas.openxmlformats.org/officeDocument/2006/relationships/image" Target="../media/image19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emf"/><Relationship Id="rId4" Type="http://schemas.openxmlformats.org/officeDocument/2006/relationships/oleObject" Target="../embeddings/oleObject288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9.bin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emf"/><Relationship Id="rId4" Type="http://schemas.openxmlformats.org/officeDocument/2006/relationships/image" Target="../media/image199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0.bin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emf"/><Relationship Id="rId4" Type="http://schemas.openxmlformats.org/officeDocument/2006/relationships/image" Target="../media/image201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1.bin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emf"/><Relationship Id="rId5" Type="http://schemas.openxmlformats.org/officeDocument/2006/relationships/oleObject" Target="../embeddings/oleObject292.bin"/><Relationship Id="rId4" Type="http://schemas.openxmlformats.org/officeDocument/2006/relationships/image" Target="../media/image203.e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emf"/><Relationship Id="rId3" Type="http://schemas.openxmlformats.org/officeDocument/2006/relationships/oleObject" Target="../embeddings/oleObject293.bin"/><Relationship Id="rId7" Type="http://schemas.openxmlformats.org/officeDocument/2006/relationships/oleObject" Target="../embeddings/oleObject295.bin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emf"/><Relationship Id="rId5" Type="http://schemas.openxmlformats.org/officeDocument/2006/relationships/oleObject" Target="../embeddings/oleObject294.bin"/><Relationship Id="rId4" Type="http://schemas.openxmlformats.org/officeDocument/2006/relationships/image" Target="../media/image193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6.bin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emf"/><Relationship Id="rId4" Type="http://schemas.openxmlformats.org/officeDocument/2006/relationships/image" Target="../media/image199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7.bin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emf"/><Relationship Id="rId5" Type="http://schemas.openxmlformats.org/officeDocument/2006/relationships/oleObject" Target="../embeddings/oleObject298.bin"/><Relationship Id="rId4" Type="http://schemas.openxmlformats.org/officeDocument/2006/relationships/image" Target="../media/image206.e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emf"/><Relationship Id="rId3" Type="http://schemas.openxmlformats.org/officeDocument/2006/relationships/oleObject" Target="../embeddings/oleObject299.bin"/><Relationship Id="rId7" Type="http://schemas.openxmlformats.org/officeDocument/2006/relationships/oleObject" Target="../embeddings/oleObject301.bin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emf"/><Relationship Id="rId5" Type="http://schemas.openxmlformats.org/officeDocument/2006/relationships/oleObject" Target="../embeddings/oleObject300.bin"/><Relationship Id="rId4" Type="http://schemas.openxmlformats.org/officeDocument/2006/relationships/image" Target="../media/image20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52600" y="1905000"/>
            <a:ext cx="6705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</a:rPr>
              <a:t>Convex optimization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715000"/>
            <a:ext cx="7536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References:</a:t>
            </a:r>
          </a:p>
          <a:p>
            <a:r>
              <a:rPr lang="en-US" dirty="0"/>
              <a:t>Boyd and </a:t>
            </a:r>
            <a:r>
              <a:rPr lang="en-US" dirty="0" err="1"/>
              <a:t>Vandenberghe</a:t>
            </a:r>
            <a:r>
              <a:rPr lang="en-US" dirty="0"/>
              <a:t>, Convex optimization, 2004</a:t>
            </a:r>
          </a:p>
          <a:p>
            <a:r>
              <a:rPr lang="en-US" dirty="0"/>
              <a:t>Ben-Tal and </a:t>
            </a:r>
            <a:r>
              <a:rPr lang="en-US" dirty="0" err="1"/>
              <a:t>Nemirovski</a:t>
            </a:r>
            <a:r>
              <a:rPr lang="en-US" dirty="0"/>
              <a:t>, Lectures on modern convex optimization, 2013</a:t>
            </a:r>
          </a:p>
        </p:txBody>
      </p:sp>
    </p:spTree>
    <p:extLst>
      <p:ext uri="{BB962C8B-B14F-4D97-AF65-F5344CB8AC3E}">
        <p14:creationId xmlns:p14="http://schemas.microsoft.com/office/powerpoint/2010/main" val="35526685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38294" y="3045897"/>
            <a:ext cx="2077413" cy="2292962"/>
            <a:chOff x="5438294" y="3045897"/>
            <a:chExt cx="2077413" cy="2292962"/>
          </a:xfrm>
        </p:grpSpPr>
        <p:sp>
          <p:nvSpPr>
            <p:cNvPr id="60" name="Oval 59"/>
            <p:cNvSpPr/>
            <p:nvPr/>
          </p:nvSpPr>
          <p:spPr bwMode="auto">
            <a:xfrm rot="18359757">
              <a:off x="4849794" y="3634397"/>
              <a:ext cx="2263811" cy="108681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 rot="3240243" flipH="1">
              <a:off x="5840395" y="3663548"/>
              <a:ext cx="2263811" cy="108681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Definition</a:t>
            </a:r>
          </a:p>
          <a:p>
            <a:pPr marL="0" indent="0">
              <a:buNone/>
            </a:pPr>
            <a:r>
              <a:rPr lang="en-US" dirty="0"/>
              <a:t>A set     is </a:t>
            </a:r>
            <a:r>
              <a:rPr lang="en-US" dirty="0">
                <a:solidFill>
                  <a:srgbClr val="0000FF"/>
                </a:solidFill>
              </a:rPr>
              <a:t>convex</a:t>
            </a:r>
            <a:r>
              <a:rPr lang="en-US" dirty="0"/>
              <a:t> if for all</a:t>
            </a:r>
          </a:p>
          <a:p>
            <a:pPr marL="0" indent="0">
              <a:buNone/>
            </a:pPr>
            <a:r>
              <a:rPr lang="en-US" dirty="0"/>
              <a:t>for all            ,  </a:t>
            </a:r>
          </a:p>
        </p:txBody>
      </p:sp>
      <p:graphicFrame>
        <p:nvGraphicFramePr>
          <p:cNvPr id="5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637862"/>
              </p:ext>
            </p:extLst>
          </p:nvPr>
        </p:nvGraphicFramePr>
        <p:xfrm>
          <a:off x="2055813" y="1676399"/>
          <a:ext cx="2301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9400" imgH="368300" progId="Equation.3">
                  <p:embed/>
                </p:oleObj>
              </mc:Choice>
              <mc:Fallback>
                <p:oleObj name="Equation" r:id="rId3" imgW="2794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3" y="1676399"/>
                        <a:ext cx="230187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551415"/>
              </p:ext>
            </p:extLst>
          </p:nvPr>
        </p:nvGraphicFramePr>
        <p:xfrm>
          <a:off x="5791200" y="1676400"/>
          <a:ext cx="123983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22400" imgH="457200" progId="Equation.3">
                  <p:embed/>
                </p:oleObj>
              </mc:Choice>
              <mc:Fallback>
                <p:oleObj name="Equation" r:id="rId5" imgW="1422400" imgH="457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676400"/>
                        <a:ext cx="1239837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660574"/>
              </p:ext>
            </p:extLst>
          </p:nvPr>
        </p:nvGraphicFramePr>
        <p:xfrm>
          <a:off x="3797300" y="2133600"/>
          <a:ext cx="33496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89400" imgH="469900" progId="Equation.3">
                  <p:embed/>
                </p:oleObj>
              </mc:Choice>
              <mc:Fallback>
                <p:oleObj name="Equation" r:id="rId7" imgW="40894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2133600"/>
                        <a:ext cx="33496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660339"/>
              </p:ext>
            </p:extLst>
          </p:nvPr>
        </p:nvGraphicFramePr>
        <p:xfrm>
          <a:off x="2057400" y="2133600"/>
          <a:ext cx="136207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63700" imgH="431800" progId="Equation.3">
                  <p:embed/>
                </p:oleObj>
              </mc:Choice>
              <mc:Fallback>
                <p:oleObj name="Equation" r:id="rId9" imgW="1663700" imgH="431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33600"/>
                        <a:ext cx="1362075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066800" y="3505200"/>
            <a:ext cx="2667000" cy="1600200"/>
            <a:chOff x="1066800" y="3352800"/>
            <a:chExt cx="2667000" cy="1600200"/>
          </a:xfrm>
        </p:grpSpPr>
        <p:sp>
          <p:nvSpPr>
            <p:cNvPr id="2" name="Oval 1"/>
            <p:cNvSpPr/>
            <p:nvPr/>
          </p:nvSpPr>
          <p:spPr bwMode="auto">
            <a:xfrm>
              <a:off x="1066800" y="3352800"/>
              <a:ext cx="2667000" cy="1600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33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68389836"/>
                </p:ext>
              </p:extLst>
            </p:nvPr>
          </p:nvGraphicFramePr>
          <p:xfrm>
            <a:off x="1423987" y="4289425"/>
            <a:ext cx="252413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66700" imgH="266700" progId="Equation.3">
                    <p:embed/>
                  </p:oleObj>
                </mc:Choice>
                <mc:Fallback>
                  <p:oleObj name="Equation" r:id="rId11" imgW="266700" imgH="2667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3987" y="4289425"/>
                          <a:ext cx="252413" cy="282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12391367"/>
                </p:ext>
              </p:extLst>
            </p:nvPr>
          </p:nvGraphicFramePr>
          <p:xfrm>
            <a:off x="3252787" y="3738563"/>
            <a:ext cx="252413" cy="376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66700" imgH="355600" progId="Equation.3">
                    <p:embed/>
                  </p:oleObj>
                </mc:Choice>
                <mc:Fallback>
                  <p:oleObj name="Equation" r:id="rId13" imgW="266700" imgH="3556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2787" y="3738563"/>
                          <a:ext cx="252413" cy="376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9140948"/>
                </p:ext>
              </p:extLst>
            </p:nvPr>
          </p:nvGraphicFramePr>
          <p:xfrm>
            <a:off x="2438400" y="3962400"/>
            <a:ext cx="215900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228600" imgH="292100" progId="Equation.3">
                    <p:embed/>
                  </p:oleObj>
                </mc:Choice>
                <mc:Fallback>
                  <p:oleObj name="Equation" r:id="rId15" imgW="228600" imgH="2921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8400" y="3962400"/>
                          <a:ext cx="215900" cy="307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Oval 3"/>
            <p:cNvSpPr/>
            <p:nvPr/>
          </p:nvSpPr>
          <p:spPr bwMode="auto">
            <a:xfrm flipV="1">
              <a:off x="16764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flipV="1">
              <a:off x="3352800" y="4114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" name="Straight Connector 6"/>
            <p:cNvCxnSpPr>
              <a:endCxn id="32" idx="7"/>
            </p:cNvCxnSpPr>
            <p:nvPr/>
          </p:nvCxnSpPr>
          <p:spPr bwMode="auto">
            <a:xfrm flipV="1">
              <a:off x="1741441" y="4179841"/>
              <a:ext cx="1676400" cy="392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Oval 36"/>
            <p:cNvSpPr/>
            <p:nvPr/>
          </p:nvSpPr>
          <p:spPr bwMode="auto">
            <a:xfrm flipV="1">
              <a:off x="2514600" y="43434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47800" y="5334000"/>
            <a:ext cx="185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/>
                <a:cs typeface="Times New Roman"/>
              </a:rPr>
              <a:t>S </a:t>
            </a:r>
            <a:r>
              <a:rPr lang="en-US" sz="2400" dirty="0"/>
              <a:t> is convex</a:t>
            </a:r>
          </a:p>
        </p:txBody>
      </p:sp>
      <p:graphicFrame>
        <p:nvGraphicFramePr>
          <p:cNvPr id="4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358624"/>
              </p:ext>
            </p:extLst>
          </p:nvPr>
        </p:nvGraphicFramePr>
        <p:xfrm>
          <a:off x="5462587" y="4441825"/>
          <a:ext cx="25241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66700" imgH="266700" progId="Equation.3">
                  <p:embed/>
                </p:oleObj>
              </mc:Choice>
              <mc:Fallback>
                <p:oleObj name="Equation" r:id="rId17" imgW="266700" imgH="266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7" y="4441825"/>
                        <a:ext cx="252413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205088"/>
              </p:ext>
            </p:extLst>
          </p:nvPr>
        </p:nvGraphicFramePr>
        <p:xfrm>
          <a:off x="7291387" y="4500563"/>
          <a:ext cx="2524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66700" imgH="355600" progId="Equation.3">
                  <p:embed/>
                </p:oleObj>
              </mc:Choice>
              <mc:Fallback>
                <p:oleObj name="Equation" r:id="rId18" imgW="266700" imgH="355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1387" y="4500563"/>
                        <a:ext cx="252413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708452"/>
              </p:ext>
            </p:extLst>
          </p:nvPr>
        </p:nvGraphicFramePr>
        <p:xfrm>
          <a:off x="6400800" y="4949825"/>
          <a:ext cx="2159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28600" imgH="292100" progId="Equation.3">
                  <p:embed/>
                </p:oleObj>
              </mc:Choice>
              <mc:Fallback>
                <p:oleObj name="Equation" r:id="rId19" imgW="228600" imgH="292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949825"/>
                        <a:ext cx="2159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Oval 46"/>
          <p:cNvSpPr/>
          <p:nvPr/>
        </p:nvSpPr>
        <p:spPr bwMode="auto">
          <a:xfrm flipV="1">
            <a:off x="5715000" y="47244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 flipV="1">
            <a:off x="7391400" y="48768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780041" y="4735560"/>
            <a:ext cx="1687559" cy="2174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 bwMode="auto">
          <a:xfrm flipV="1">
            <a:off x="6477000" y="48006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334000" y="5334000"/>
            <a:ext cx="236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/>
                <a:cs typeface="Times New Roman"/>
              </a:rPr>
              <a:t>S </a:t>
            </a:r>
            <a:r>
              <a:rPr lang="en-US" sz="2400" dirty="0"/>
              <a:t> is </a:t>
            </a:r>
            <a:r>
              <a:rPr lang="en-US" sz="2400" dirty="0" err="1"/>
              <a:t>nonconvex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914400" y="6172200"/>
            <a:ext cx="7185025" cy="523220"/>
            <a:chOff x="914400" y="6302716"/>
            <a:chExt cx="7185025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914400" y="6302716"/>
              <a:ext cx="6822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2400" dirty="0">
                  <a:solidFill>
                    <a:srgbClr val="0000FF"/>
                  </a:solidFill>
                </a:rPr>
                <a:t> can be in an arbitrary space, not necessarily in </a:t>
              </a:r>
            </a:p>
          </p:txBody>
        </p:sp>
        <p:graphicFrame>
          <p:nvGraphicFramePr>
            <p:cNvPr id="3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99822069"/>
                </p:ext>
              </p:extLst>
            </p:nvPr>
          </p:nvGraphicFramePr>
          <p:xfrm>
            <a:off x="7696200" y="6378916"/>
            <a:ext cx="403225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520700" imgH="457200" progId="Equation.3">
                    <p:embed/>
                  </p:oleObj>
                </mc:Choice>
                <mc:Fallback>
                  <p:oleObj name="Equation" r:id="rId20" imgW="520700" imgH="4572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6200" y="6378916"/>
                          <a:ext cx="403225" cy="358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1913939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209800" y="3276600"/>
            <a:ext cx="4038600" cy="533400"/>
          </a:xfrm>
          <a:prstGeom prst="roundRect">
            <a:avLst/>
          </a:prstGeom>
          <a:solidFill>
            <a:srgbClr val="80D57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err="1">
                <a:ea typeface="宋体" pitchFamily="2" charset="-122"/>
              </a:rPr>
              <a:t>Chordal</a:t>
            </a:r>
            <a:r>
              <a:rPr lang="en-US" altLang="zh-CN" sz="3600" dirty="0">
                <a:ea typeface="宋体" pitchFamily="2" charset="-122"/>
              </a:rPr>
              <a:t> relaxation</a:t>
            </a:r>
            <a:endParaRPr lang="en-US" sz="3600" dirty="0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136542"/>
              </p:ext>
            </p:extLst>
          </p:nvPr>
        </p:nvGraphicFramePr>
        <p:xfrm>
          <a:off x="914400" y="1295400"/>
          <a:ext cx="4773612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0100" imgH="762000" progId="Equation.3">
                  <p:embed/>
                </p:oleObj>
              </mc:Choice>
              <mc:Fallback>
                <p:oleObj name="Equation" r:id="rId3" imgW="2070100" imgH="762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4773612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805779"/>
              </p:ext>
            </p:extLst>
          </p:nvPr>
        </p:nvGraphicFramePr>
        <p:xfrm>
          <a:off x="2298700" y="4419600"/>
          <a:ext cx="29591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700" imgH="469900" progId="Equation.3">
                  <p:embed/>
                </p:oleObj>
              </mc:Choice>
              <mc:Fallback>
                <p:oleObj name="Equation" r:id="rId5" imgW="12827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4419600"/>
                        <a:ext cx="29591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127056"/>
              </p:ext>
            </p:extLst>
          </p:nvPr>
        </p:nvGraphicFramePr>
        <p:xfrm>
          <a:off x="2235200" y="3290887"/>
          <a:ext cx="401320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39900" imgH="228600" progId="Equation.3">
                  <p:embed/>
                </p:oleObj>
              </mc:Choice>
              <mc:Fallback>
                <p:oleObj name="Equation" r:id="rId7" imgW="17399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5200" y="3290887"/>
                        <a:ext cx="4013200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8193" y="5791200"/>
            <a:ext cx="7520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This is SDP in standard form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Size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X’ </a:t>
            </a:r>
            <a:r>
              <a:rPr lang="en-US" sz="2400" dirty="0">
                <a:solidFill>
                  <a:srgbClr val="0000FF"/>
                </a:solidFill>
              </a:rPr>
              <a:t>and #equality constraints depend on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c(G)</a:t>
            </a:r>
          </a:p>
        </p:txBody>
      </p:sp>
    </p:spTree>
    <p:extLst>
      <p:ext uri="{BB962C8B-B14F-4D97-AF65-F5344CB8AC3E}">
        <p14:creationId xmlns:p14="http://schemas.microsoft.com/office/powerpoint/2010/main" val="813318332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209800" y="3276600"/>
            <a:ext cx="4038600" cy="533400"/>
          </a:xfrm>
          <a:prstGeom prst="roundRect">
            <a:avLst/>
          </a:prstGeom>
          <a:solidFill>
            <a:srgbClr val="80D57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err="1">
                <a:ea typeface="宋体" pitchFamily="2" charset="-122"/>
              </a:rPr>
              <a:t>Chordal</a:t>
            </a:r>
            <a:r>
              <a:rPr lang="en-US" altLang="zh-CN" sz="3600" dirty="0">
                <a:ea typeface="宋体" pitchFamily="2" charset="-122"/>
              </a:rPr>
              <a:t> relaxation</a:t>
            </a:r>
            <a:endParaRPr lang="en-US" sz="3600" dirty="0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460310"/>
              </p:ext>
            </p:extLst>
          </p:nvPr>
        </p:nvGraphicFramePr>
        <p:xfrm>
          <a:off x="914400" y="1295400"/>
          <a:ext cx="4773612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0100" imgH="762000" progId="Equation.3">
                  <p:embed/>
                </p:oleObj>
              </mc:Choice>
              <mc:Fallback>
                <p:oleObj name="Equation" r:id="rId3" imgW="2070100" imgH="762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4773612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410847"/>
              </p:ext>
            </p:extLst>
          </p:nvPr>
        </p:nvGraphicFramePr>
        <p:xfrm>
          <a:off x="2298700" y="4419600"/>
          <a:ext cx="29591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700" imgH="469900" progId="Equation.3">
                  <p:embed/>
                </p:oleObj>
              </mc:Choice>
              <mc:Fallback>
                <p:oleObj name="Equation" r:id="rId5" imgW="12827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4419600"/>
                        <a:ext cx="29591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276322"/>
              </p:ext>
            </p:extLst>
          </p:nvPr>
        </p:nvGraphicFramePr>
        <p:xfrm>
          <a:off x="2235200" y="3290887"/>
          <a:ext cx="401320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39900" imgH="228600" progId="Equation.3">
                  <p:embed/>
                </p:oleObj>
              </mc:Choice>
              <mc:Fallback>
                <p:oleObj name="Equation" r:id="rId7" imgW="17399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5200" y="3290887"/>
                        <a:ext cx="4013200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8193" y="5791200"/>
            <a:ext cx="560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Simpler than SDP for sparse graph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Equivalent to SDP in worst case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871563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3962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Half-plane or half-space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878648"/>
              </p:ext>
            </p:extLst>
          </p:nvPr>
        </p:nvGraphicFramePr>
        <p:xfrm>
          <a:off x="2089150" y="2209800"/>
          <a:ext cx="47688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16600" imgH="800100" progId="Equation.3">
                  <p:embed/>
                </p:oleObj>
              </mc:Choice>
              <mc:Fallback>
                <p:oleObj name="Equation" r:id="rId3" imgW="5816600" imgH="80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9150" y="2209800"/>
                        <a:ext cx="47688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703793"/>
              </p:ext>
            </p:extLst>
          </p:nvPr>
        </p:nvGraphicFramePr>
        <p:xfrm>
          <a:off x="2089150" y="2978150"/>
          <a:ext cx="47688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16600" imgH="800100" progId="Equation.3">
                  <p:embed/>
                </p:oleObj>
              </mc:Choice>
              <mc:Fallback>
                <p:oleObj name="Equation" r:id="rId5" imgW="5816600" imgH="80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9150" y="2978150"/>
                        <a:ext cx="47688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016167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5105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Norm ball (any norm)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Ellipsoid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r>
              <a:rPr lang="en-US" dirty="0"/>
              <a:t>Norm cone (any norm)</a:t>
            </a:r>
          </a:p>
        </p:txBody>
      </p:sp>
      <p:graphicFrame>
        <p:nvGraphicFramePr>
          <p:cNvPr id="2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476814"/>
              </p:ext>
            </p:extLst>
          </p:nvPr>
        </p:nvGraphicFramePr>
        <p:xfrm>
          <a:off x="1616075" y="2133600"/>
          <a:ext cx="66135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064500" imgH="736600" progId="Equation.3">
                  <p:embed/>
                </p:oleObj>
              </mc:Choice>
              <mc:Fallback>
                <p:oleObj name="Equation" r:id="rId3" imgW="80645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2133600"/>
                        <a:ext cx="661352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836938"/>
              </p:ext>
            </p:extLst>
          </p:nvPr>
        </p:nvGraphicFramePr>
        <p:xfrm>
          <a:off x="1620838" y="3505200"/>
          <a:ext cx="6913562" cy="155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432800" imgH="1651000" progId="Equation.3">
                  <p:embed/>
                </p:oleObj>
              </mc:Choice>
              <mc:Fallback>
                <p:oleObj name="Equation" r:id="rId5" imgW="8432800" imgH="1651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838" y="3505200"/>
                        <a:ext cx="6913562" cy="155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704658"/>
              </p:ext>
            </p:extLst>
          </p:nvPr>
        </p:nvGraphicFramePr>
        <p:xfrm>
          <a:off x="1600200" y="5791200"/>
          <a:ext cx="39671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838700" imgH="736600" progId="Equation.3">
                  <p:embed/>
                </p:oleObj>
              </mc:Choice>
              <mc:Fallback>
                <p:oleObj name="Equation" r:id="rId7" imgW="48387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791200"/>
                        <a:ext cx="396716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14149" y="6443084"/>
            <a:ext cx="3248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||.||</a:t>
            </a:r>
            <a:r>
              <a:rPr lang="en-US" sz="2200" baseline="-25000" dirty="0">
                <a:solidFill>
                  <a:srgbClr val="0000FF"/>
                </a:solidFill>
              </a:rPr>
              <a:t>2</a:t>
            </a:r>
            <a:r>
              <a:rPr lang="en-US" sz="2200" dirty="0">
                <a:solidFill>
                  <a:srgbClr val="0000FF"/>
                </a:solidFill>
              </a:rPr>
              <a:t> : second-order cone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5181600"/>
            <a:ext cx="2220645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48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2895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Examples: </a:t>
            </a:r>
            <a:r>
              <a:rPr lang="en-US" b="1" dirty="0" err="1"/>
              <a:t>polyhedra</a:t>
            </a:r>
            <a:endParaRPr lang="en-US" sz="1600" dirty="0"/>
          </a:p>
          <a:p>
            <a:r>
              <a:rPr lang="en-US" dirty="0"/>
              <a:t>Linear equality and inequality: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for some 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699826"/>
              </p:ext>
            </p:extLst>
          </p:nvPr>
        </p:nvGraphicFramePr>
        <p:xfrm>
          <a:off x="2103438" y="2274888"/>
          <a:ext cx="4795837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54700" imgH="736600" progId="Equation.3">
                  <p:embed/>
                </p:oleObj>
              </mc:Choice>
              <mc:Fallback>
                <p:oleObj name="Equation" r:id="rId3" imgW="58547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438" y="2274888"/>
                        <a:ext cx="4795837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45791"/>
              </p:ext>
            </p:extLst>
          </p:nvPr>
        </p:nvGraphicFramePr>
        <p:xfrm>
          <a:off x="3276600" y="3133725"/>
          <a:ext cx="2954338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06800" imgH="635000" progId="Equation.3">
                  <p:embed/>
                </p:oleObj>
              </mc:Choice>
              <mc:Fallback>
                <p:oleObj name="Equation" r:id="rId5" imgW="3606800" imgH="635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133725"/>
                        <a:ext cx="2954338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609600" y="4572000"/>
            <a:ext cx="2698750" cy="2209800"/>
            <a:chOff x="1035050" y="4419600"/>
            <a:chExt cx="2698750" cy="22098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 flipV="1">
              <a:off x="1447800" y="4419600"/>
              <a:ext cx="0" cy="18335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9" name="Group 48"/>
            <p:cNvGrpSpPr/>
            <p:nvPr/>
          </p:nvGrpSpPr>
          <p:grpSpPr>
            <a:xfrm>
              <a:off x="1035050" y="4572000"/>
              <a:ext cx="2698750" cy="2057400"/>
              <a:chOff x="1035050" y="4572000"/>
              <a:chExt cx="2698750" cy="2057400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066800" y="4724400"/>
                <a:ext cx="2667000" cy="1600200"/>
                <a:chOff x="1066800" y="4495800"/>
                <a:chExt cx="2667000" cy="1600200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 bwMode="auto">
                <a:xfrm flipV="1">
                  <a:off x="1066800" y="5943600"/>
                  <a:ext cx="2667000" cy="476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 flipH="1">
                  <a:off x="1295400" y="4495800"/>
                  <a:ext cx="15240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/>
                <p:cNvCxnSpPr/>
                <p:nvPr/>
              </p:nvCxnSpPr>
              <p:spPr bwMode="auto">
                <a:xfrm rot="16200000" flipH="1">
                  <a:off x="2819400" y="6019800"/>
                  <a:ext cx="15240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6" name="Right Triangle 35"/>
                <p:cNvSpPr/>
                <p:nvPr/>
              </p:nvSpPr>
              <p:spPr bwMode="auto">
                <a:xfrm>
                  <a:off x="1447800" y="4495800"/>
                  <a:ext cx="1447800" cy="1447800"/>
                </a:xfrm>
                <a:prstGeom prst="rtTriangl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aphicFrame>
            <p:nvGraphicFramePr>
              <p:cNvPr id="51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46908425"/>
                  </p:ext>
                </p:extLst>
              </p:nvPr>
            </p:nvGraphicFramePr>
            <p:xfrm>
              <a:off x="1035050" y="4572000"/>
              <a:ext cx="168275" cy="2238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77800" imgH="355600" progId="Equation.3">
                      <p:embed/>
                    </p:oleObj>
                  </mc:Choice>
                  <mc:Fallback>
                    <p:oleObj name="Equation" r:id="rId7" imgW="177800" imgH="355600" progId="Equation.3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35050" y="4572000"/>
                            <a:ext cx="168275" cy="2238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88131976"/>
                  </p:ext>
                </p:extLst>
              </p:nvPr>
            </p:nvGraphicFramePr>
            <p:xfrm>
              <a:off x="2803525" y="6400801"/>
              <a:ext cx="168275" cy="2285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77800" imgH="355600" progId="Equation.3">
                      <p:embed/>
                    </p:oleObj>
                  </mc:Choice>
                  <mc:Fallback>
                    <p:oleObj name="Equation" r:id="rId9" imgW="177800" imgH="355600" progId="Equation.3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03525" y="6400801"/>
                            <a:ext cx="168275" cy="2285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5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144727"/>
              </p:ext>
            </p:extLst>
          </p:nvPr>
        </p:nvGraphicFramePr>
        <p:xfrm>
          <a:off x="1635125" y="4424362"/>
          <a:ext cx="258762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14800" imgH="1346200" progId="Equation.3">
                  <p:embed/>
                </p:oleObj>
              </mc:Choice>
              <mc:Fallback>
                <p:oleObj name="Equation" r:id="rId11" imgW="4114800" imgH="1346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25" y="4424362"/>
                        <a:ext cx="2587625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5334000" y="4419600"/>
            <a:ext cx="3505200" cy="2362200"/>
            <a:chOff x="5334000" y="4419600"/>
            <a:chExt cx="3505200" cy="2362200"/>
          </a:xfrm>
        </p:grpSpPr>
        <p:grpSp>
          <p:nvGrpSpPr>
            <p:cNvPr id="53" name="Group 52"/>
            <p:cNvGrpSpPr/>
            <p:nvPr/>
          </p:nvGrpSpPr>
          <p:grpSpPr>
            <a:xfrm>
              <a:off x="5334000" y="4572000"/>
              <a:ext cx="2149475" cy="2209800"/>
              <a:chOff x="5927725" y="4419600"/>
              <a:chExt cx="2149475" cy="2209800"/>
            </a:xfrm>
          </p:grpSpPr>
          <p:graphicFrame>
            <p:nvGraphicFramePr>
              <p:cNvPr id="20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3860183"/>
                  </p:ext>
                </p:extLst>
              </p:nvPr>
            </p:nvGraphicFramePr>
            <p:xfrm>
              <a:off x="5927725" y="4572000"/>
              <a:ext cx="168275" cy="2238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77800" imgH="355600" progId="Equation.3">
                      <p:embed/>
                    </p:oleObj>
                  </mc:Choice>
                  <mc:Fallback>
                    <p:oleObj name="Equation" r:id="rId13" imgW="177800" imgH="355600" progId="Equation.3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7725" y="4572000"/>
                            <a:ext cx="168275" cy="2238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24574401"/>
                  </p:ext>
                </p:extLst>
              </p:nvPr>
            </p:nvGraphicFramePr>
            <p:xfrm>
              <a:off x="7696200" y="6400801"/>
              <a:ext cx="168275" cy="2285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177800" imgH="355600" progId="Equation.3">
                      <p:embed/>
                    </p:oleObj>
                  </mc:Choice>
                  <mc:Fallback>
                    <p:oleObj name="Equation" r:id="rId14" imgW="177800" imgH="355600" progId="Equation.3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6200" y="6400801"/>
                            <a:ext cx="168275" cy="2285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2" name="Group 31"/>
              <p:cNvGrpSpPr/>
              <p:nvPr/>
            </p:nvGrpSpPr>
            <p:grpSpPr>
              <a:xfrm>
                <a:off x="5943600" y="4419600"/>
                <a:ext cx="2133600" cy="1905000"/>
                <a:chOff x="2209800" y="4648200"/>
                <a:chExt cx="2133600" cy="1905000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 bwMode="auto">
                <a:xfrm flipV="1">
                  <a:off x="2209800" y="6400800"/>
                  <a:ext cx="2133600" cy="4764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5" name="Straight Arrow Connector 14"/>
                <p:cNvCxnSpPr/>
                <p:nvPr/>
              </p:nvCxnSpPr>
              <p:spPr bwMode="auto">
                <a:xfrm flipV="1">
                  <a:off x="2590800" y="4648200"/>
                  <a:ext cx="0" cy="1833564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9" name="Straight Connector 18"/>
                <p:cNvCxnSpPr/>
                <p:nvPr/>
              </p:nvCxnSpPr>
              <p:spPr bwMode="auto">
                <a:xfrm>
                  <a:off x="2590800" y="4953000"/>
                  <a:ext cx="1447800" cy="14478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22"/>
                <p:cNvCxnSpPr/>
                <p:nvPr/>
              </p:nvCxnSpPr>
              <p:spPr bwMode="auto">
                <a:xfrm flipH="1">
                  <a:off x="2438400" y="4953000"/>
                  <a:ext cx="15240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4038600" y="6400800"/>
                  <a:ext cx="0" cy="15240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aphicFrame>
          <p:nvGraphicFramePr>
            <p:cNvPr id="58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93862475"/>
                </p:ext>
              </p:extLst>
            </p:nvPr>
          </p:nvGraphicFramePr>
          <p:xfrm>
            <a:off x="6251575" y="4419600"/>
            <a:ext cx="2587625" cy="909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4114800" imgH="1346200" progId="Equation.3">
                    <p:embed/>
                  </p:oleObj>
                </mc:Choice>
                <mc:Fallback>
                  <p:oleObj name="Equation" r:id="rId15" imgW="4114800" imgH="13462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51575" y="4419600"/>
                          <a:ext cx="2587625" cy="909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1295400" y="3760113"/>
            <a:ext cx="75403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Polyhedron: finite intersection of </a:t>
            </a:r>
            <a:r>
              <a:rPr lang="en-US" sz="2200" dirty="0" err="1">
                <a:solidFill>
                  <a:srgbClr val="0000FF"/>
                </a:solidFill>
              </a:rPr>
              <a:t>halfplanes</a:t>
            </a:r>
            <a:r>
              <a:rPr lang="en-US" sz="2200" dirty="0">
                <a:solidFill>
                  <a:srgbClr val="0000FF"/>
                </a:solidFill>
              </a:rPr>
              <a:t> and </a:t>
            </a:r>
            <a:r>
              <a:rPr lang="en-US" sz="2200" dirty="0" err="1">
                <a:solidFill>
                  <a:srgbClr val="0000FF"/>
                </a:solidFill>
              </a:rPr>
              <a:t>halfspaces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17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2895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Nonlinear convex </a:t>
            </a:r>
            <a:r>
              <a:rPr lang="en-US" dirty="0">
                <a:solidFill>
                  <a:srgbClr val="0000FF"/>
                </a:solidFill>
              </a:rPr>
              <a:t>in</a:t>
            </a:r>
            <a:r>
              <a:rPr lang="en-US" dirty="0"/>
              <a:t>equality: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    for some </a:t>
            </a:r>
            <a:r>
              <a:rPr lang="en-US" dirty="0">
                <a:solidFill>
                  <a:srgbClr val="0000FF"/>
                </a:solidFill>
              </a:rPr>
              <a:t>convex</a:t>
            </a:r>
            <a:r>
              <a:rPr lang="en-US" dirty="0"/>
              <a:t> function </a:t>
            </a:r>
            <a:r>
              <a:rPr lang="en-US" sz="3600" i="1" dirty="0">
                <a:latin typeface="Times New Roman"/>
                <a:cs typeface="Times New Roman"/>
              </a:rPr>
              <a:t>g</a:t>
            </a:r>
            <a:r>
              <a:rPr lang="en-US" sz="3600" dirty="0">
                <a:latin typeface="Times New Roman"/>
                <a:cs typeface="Times New Roman"/>
              </a:rPr>
              <a:t>(</a:t>
            </a:r>
            <a:r>
              <a:rPr lang="en-US" sz="3600" i="1" dirty="0">
                <a:latin typeface="Times New Roman"/>
                <a:cs typeface="Times New Roman"/>
              </a:rPr>
              <a:t>x</a:t>
            </a:r>
            <a:r>
              <a:rPr lang="en-US" sz="3600" dirty="0">
                <a:latin typeface="Times New Roman"/>
                <a:cs typeface="Times New Roman"/>
              </a:rPr>
              <a:t>)  </a:t>
            </a:r>
            <a:r>
              <a:rPr lang="en-US" sz="2400" dirty="0">
                <a:latin typeface="Arial"/>
                <a:cs typeface="Arial"/>
              </a:rPr>
              <a:t>[see below]</a:t>
            </a:r>
            <a:r>
              <a:rPr lang="en-US" sz="1800" dirty="0">
                <a:latin typeface="Arial"/>
                <a:cs typeface="Arial"/>
              </a:rPr>
              <a:t> 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4685746"/>
              </p:ext>
            </p:extLst>
          </p:nvPr>
        </p:nvGraphicFramePr>
        <p:xfrm>
          <a:off x="2616200" y="2274888"/>
          <a:ext cx="3330575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4000" imgH="736600" progId="Equation.3">
                  <p:embed/>
                </p:oleObj>
              </mc:Choice>
              <mc:Fallback>
                <p:oleObj name="Equation" r:id="rId3" imgW="40640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200" y="2274888"/>
                        <a:ext cx="3330575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677988" y="4800600"/>
            <a:ext cx="1949450" cy="1905000"/>
            <a:chOff x="793750" y="4495800"/>
            <a:chExt cx="1949450" cy="1905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4800600"/>
              <a:ext cx="1524000" cy="1524000"/>
            </a:xfrm>
            <a:prstGeom prst="ellips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431925" y="4495800"/>
              <a:ext cx="244475" cy="1905000"/>
              <a:chOff x="746125" y="4572000"/>
              <a:chExt cx="244475" cy="1905000"/>
            </a:xfrm>
          </p:grpSpPr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990600" y="4572000"/>
                <a:ext cx="0" cy="1905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aphicFrame>
            <p:nvGraphicFramePr>
              <p:cNvPr id="51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84137331"/>
                  </p:ext>
                </p:extLst>
              </p:nvPr>
            </p:nvGraphicFramePr>
            <p:xfrm>
              <a:off x="746125" y="4648200"/>
              <a:ext cx="168275" cy="2238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77800" imgH="355600" progId="Equation.3">
                      <p:embed/>
                    </p:oleObj>
                  </mc:Choice>
                  <mc:Fallback>
                    <p:oleObj name="Equation" r:id="rId5" imgW="177800" imgH="355600" progId="Equation.3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6125" y="4648200"/>
                            <a:ext cx="168275" cy="2238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" name="Group 1"/>
            <p:cNvGrpSpPr/>
            <p:nvPr/>
          </p:nvGrpSpPr>
          <p:grpSpPr>
            <a:xfrm>
              <a:off x="793750" y="5562600"/>
              <a:ext cx="1949450" cy="380999"/>
              <a:chOff x="793750" y="6324600"/>
              <a:chExt cx="1949450" cy="380999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 flipV="1">
                <a:off x="793750" y="6324600"/>
                <a:ext cx="1949450" cy="476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aphicFrame>
            <p:nvGraphicFramePr>
              <p:cNvPr id="52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89008152"/>
                  </p:ext>
                </p:extLst>
              </p:nvPr>
            </p:nvGraphicFramePr>
            <p:xfrm>
              <a:off x="2422525" y="6477000"/>
              <a:ext cx="168275" cy="2285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77800" imgH="355600" progId="Equation.3">
                      <p:embed/>
                    </p:oleObj>
                  </mc:Choice>
                  <mc:Fallback>
                    <p:oleObj name="Equation" r:id="rId7" imgW="177800" imgH="355600" progId="Equation.3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2525" y="6477000"/>
                            <a:ext cx="168275" cy="2285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5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483262"/>
              </p:ext>
            </p:extLst>
          </p:nvPr>
        </p:nvGraphicFramePr>
        <p:xfrm>
          <a:off x="1417638" y="4114800"/>
          <a:ext cx="2316162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3000" imgH="800100" progId="Equation.3">
                  <p:embed/>
                </p:oleObj>
              </mc:Choice>
              <mc:Fallback>
                <p:oleObj name="Equation" r:id="rId9" imgW="3683000" imgH="80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638" y="4114800"/>
                        <a:ext cx="2316162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922838" y="4114800"/>
            <a:ext cx="3655319" cy="2590800"/>
            <a:chOff x="4922838" y="4114800"/>
            <a:chExt cx="3655319" cy="2590800"/>
          </a:xfrm>
        </p:grpSpPr>
        <p:grpSp>
          <p:nvGrpSpPr>
            <p:cNvPr id="37" name="Group 36"/>
            <p:cNvGrpSpPr/>
            <p:nvPr/>
          </p:nvGrpSpPr>
          <p:grpSpPr>
            <a:xfrm>
              <a:off x="5183188" y="4800600"/>
              <a:ext cx="1949450" cy="1905000"/>
              <a:chOff x="793750" y="4495800"/>
              <a:chExt cx="1949450" cy="1905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914400" y="4800600"/>
                <a:ext cx="1524000" cy="152400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431925" y="4495800"/>
                <a:ext cx="244475" cy="1905000"/>
                <a:chOff x="746125" y="4572000"/>
                <a:chExt cx="244475" cy="1905000"/>
              </a:xfrm>
            </p:grpSpPr>
            <p:cxnSp>
              <p:nvCxnSpPr>
                <p:cNvPr id="47" name="Straight Arrow Connector 46"/>
                <p:cNvCxnSpPr/>
                <p:nvPr/>
              </p:nvCxnSpPr>
              <p:spPr bwMode="auto">
                <a:xfrm flipV="1">
                  <a:off x="990600" y="4572000"/>
                  <a:ext cx="0" cy="1905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aphicFrame>
              <p:nvGraphicFramePr>
                <p:cNvPr id="56" name="Object 4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719708086"/>
                    </p:ext>
                  </p:extLst>
                </p:nvPr>
              </p:nvGraphicFramePr>
              <p:xfrm>
                <a:off x="746125" y="4648200"/>
                <a:ext cx="168275" cy="2238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1" imgW="177800" imgH="355600" progId="Equation.3">
                        <p:embed/>
                      </p:oleObj>
                    </mc:Choice>
                    <mc:Fallback>
                      <p:oleObj name="Equation" r:id="rId11" imgW="177800" imgH="355600" progId="Equation.3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46125" y="4648200"/>
                              <a:ext cx="168275" cy="22383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2" name="Group 41"/>
              <p:cNvGrpSpPr/>
              <p:nvPr/>
            </p:nvGrpSpPr>
            <p:grpSpPr>
              <a:xfrm>
                <a:off x="793750" y="5562600"/>
                <a:ext cx="1949450" cy="380999"/>
                <a:chOff x="793750" y="6324600"/>
                <a:chExt cx="1949450" cy="380999"/>
              </a:xfrm>
            </p:grpSpPr>
            <p:cxnSp>
              <p:nvCxnSpPr>
                <p:cNvPr id="45" name="Straight Arrow Connector 44"/>
                <p:cNvCxnSpPr/>
                <p:nvPr/>
              </p:nvCxnSpPr>
              <p:spPr bwMode="auto">
                <a:xfrm flipV="1">
                  <a:off x="793750" y="6324600"/>
                  <a:ext cx="1949450" cy="4764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aphicFrame>
              <p:nvGraphicFramePr>
                <p:cNvPr id="46" name="Object 4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858501189"/>
                    </p:ext>
                  </p:extLst>
                </p:nvPr>
              </p:nvGraphicFramePr>
              <p:xfrm>
                <a:off x="2422525" y="6477000"/>
                <a:ext cx="168275" cy="22859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2" imgW="177800" imgH="355600" progId="Equation.3">
                        <p:embed/>
                      </p:oleObj>
                    </mc:Choice>
                    <mc:Fallback>
                      <p:oleObj name="Equation" r:id="rId12" imgW="177800" imgH="355600" progId="Equation.3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22525" y="6477000"/>
                              <a:ext cx="168275" cy="22859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aphicFrame>
          <p:nvGraphicFramePr>
            <p:cNvPr id="5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6327857"/>
                </p:ext>
              </p:extLst>
            </p:nvPr>
          </p:nvGraphicFramePr>
          <p:xfrm>
            <a:off x="4922838" y="4114800"/>
            <a:ext cx="2316162" cy="541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683000" imgH="800100" progId="Equation.3">
                    <p:embed/>
                  </p:oleObj>
                </mc:Choice>
                <mc:Fallback>
                  <p:oleObj name="Equation" r:id="rId13" imgW="3683000" imgH="8001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2838" y="4114800"/>
                          <a:ext cx="2316162" cy="541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7010400" y="6229290"/>
              <a:ext cx="15677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nonconvex</a:t>
              </a:r>
              <a:r>
                <a:rPr lang="en-US" sz="2000" dirty="0">
                  <a:solidFill>
                    <a:srgbClr val="FF0000"/>
                  </a:solidFill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386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Examples: positive </a:t>
            </a:r>
            <a:r>
              <a:rPr lang="en-US" b="1" dirty="0" err="1"/>
              <a:t>semedifinite</a:t>
            </a:r>
            <a:r>
              <a:rPr lang="en-US" b="1" dirty="0"/>
              <a:t> cones</a:t>
            </a:r>
            <a:endParaRPr lang="en-US" sz="1600" dirty="0"/>
          </a:p>
          <a:p>
            <a:r>
              <a:rPr lang="en-US" dirty="0" err="1"/>
              <a:t>Hermitian</a:t>
            </a:r>
            <a:r>
              <a:rPr lang="en-US" dirty="0"/>
              <a:t> matrices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Positive </a:t>
            </a:r>
            <a:r>
              <a:rPr lang="en-US" dirty="0" err="1"/>
              <a:t>semidefinite</a:t>
            </a:r>
            <a:r>
              <a:rPr lang="en-US" dirty="0"/>
              <a:t> (</a:t>
            </a:r>
            <a:r>
              <a:rPr lang="en-US" dirty="0" err="1"/>
              <a:t>psd</a:t>
            </a:r>
            <a:r>
              <a:rPr lang="en-US" dirty="0"/>
              <a:t>) matrices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Positive definite (</a:t>
            </a:r>
            <a:r>
              <a:rPr lang="en-US" dirty="0" err="1"/>
              <a:t>pd</a:t>
            </a:r>
            <a:r>
              <a:rPr lang="en-US" dirty="0"/>
              <a:t>) matrices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609844"/>
              </p:ext>
            </p:extLst>
          </p:nvPr>
        </p:nvGraphicFramePr>
        <p:xfrm>
          <a:off x="2430462" y="2246313"/>
          <a:ext cx="33607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70400" imgH="800100" progId="Equation.3">
                  <p:embed/>
                </p:oleObj>
              </mc:Choice>
              <mc:Fallback>
                <p:oleObj name="Equation" r:id="rId3" imgW="4470400" imgH="80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2" y="2246313"/>
                        <a:ext cx="336073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053535"/>
              </p:ext>
            </p:extLst>
          </p:nvPr>
        </p:nvGraphicFramePr>
        <p:xfrm>
          <a:off x="2438400" y="3733800"/>
          <a:ext cx="5486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5700" imgH="304800" progId="Equation.3">
                  <p:embed/>
                </p:oleObj>
              </mc:Choice>
              <mc:Fallback>
                <p:oleObj name="Equation" r:id="rId5" imgW="2425700" imgH="304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54864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666115"/>
              </p:ext>
            </p:extLst>
          </p:nvPr>
        </p:nvGraphicFramePr>
        <p:xfrm>
          <a:off x="2438400" y="5334000"/>
          <a:ext cx="55721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63800" imgH="304800" progId="Equation.3">
                  <p:embed/>
                </p:oleObj>
              </mc:Choice>
              <mc:Fallback>
                <p:oleObj name="Equation" r:id="rId7" imgW="2463800" imgH="304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34000"/>
                        <a:ext cx="55721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00419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8153400" cy="5257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To recognize a convex set </a:t>
            </a:r>
            <a:r>
              <a:rPr lang="en-US" sz="3200" b="1" i="1" dirty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Verify definition</a:t>
            </a:r>
            <a:endParaRPr lang="en-US" i="1" dirty="0">
              <a:latin typeface="Times New Roman"/>
              <a:cs typeface="Times New Roman"/>
            </a:endParaRPr>
          </a:p>
          <a:p>
            <a:endParaRPr lang="en-US" dirty="0"/>
          </a:p>
          <a:p>
            <a:r>
              <a:rPr lang="en-US" dirty="0"/>
              <a:t>Show </a:t>
            </a:r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dirty="0"/>
              <a:t> is obtained from simple convex sets (</a:t>
            </a:r>
            <a:r>
              <a:rPr lang="en-US" dirty="0" err="1"/>
              <a:t>polyhedra</a:t>
            </a:r>
            <a:r>
              <a:rPr lang="en-US" dirty="0"/>
              <a:t>, balls, ellipsoids, cones, …) by operations that </a:t>
            </a:r>
            <a:r>
              <a:rPr lang="en-US" dirty="0">
                <a:solidFill>
                  <a:srgbClr val="0000FF"/>
                </a:solidFill>
              </a:rPr>
              <a:t>preserve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convexity</a:t>
            </a:r>
          </a:p>
          <a:p>
            <a:pPr lvl="1"/>
            <a:r>
              <a:rPr lang="en-US" dirty="0"/>
              <a:t>intersection</a:t>
            </a:r>
          </a:p>
          <a:p>
            <a:pPr lvl="1"/>
            <a:r>
              <a:rPr lang="en-US" dirty="0"/>
              <a:t>affine functions</a:t>
            </a:r>
          </a:p>
          <a:p>
            <a:pPr lvl="1"/>
            <a:r>
              <a:rPr lang="en-US" dirty="0"/>
              <a:t>perspective function</a:t>
            </a:r>
          </a:p>
          <a:p>
            <a:pPr lvl="1"/>
            <a:r>
              <a:rPr lang="en-US" dirty="0"/>
              <a:t>linear fractional functions</a:t>
            </a:r>
          </a:p>
        </p:txBody>
      </p:sp>
    </p:spTree>
    <p:extLst>
      <p:ext uri="{BB962C8B-B14F-4D97-AF65-F5344CB8AC3E}">
        <p14:creationId xmlns:p14="http://schemas.microsoft.com/office/powerpoint/2010/main" val="8954182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Convexity-preserving operations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Suppose                          are convex.</a:t>
            </a:r>
          </a:p>
          <a:p>
            <a:pPr marL="0" indent="0">
              <a:buNone/>
            </a:pPr>
            <a:r>
              <a:rPr lang="en-US" dirty="0"/>
              <a:t>Then the following sets are convex:</a:t>
            </a:r>
          </a:p>
          <a:p>
            <a:endParaRPr lang="en-US" sz="1600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410413"/>
              </p:ext>
            </p:extLst>
          </p:nvPr>
        </p:nvGraphicFramePr>
        <p:xfrm>
          <a:off x="1563687" y="2951163"/>
          <a:ext cx="133191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25600" imgH="711200" progId="Equation.3">
                  <p:embed/>
                </p:oleObj>
              </mc:Choice>
              <mc:Fallback>
                <p:oleObj name="Equation" r:id="rId3" imgW="1625600" imgH="711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3687" y="2951163"/>
                        <a:ext cx="1331913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50276"/>
              </p:ext>
            </p:extLst>
          </p:nvPr>
        </p:nvGraphicFramePr>
        <p:xfrm>
          <a:off x="2628900" y="1581150"/>
          <a:ext cx="2933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81400" imgH="584200" progId="Equation.3">
                  <p:embed/>
                </p:oleObj>
              </mc:Choice>
              <mc:Fallback>
                <p:oleObj name="Equation" r:id="rId5" imgW="35814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0" y="1581150"/>
                        <a:ext cx="2933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906357"/>
              </p:ext>
            </p:extLst>
          </p:nvPr>
        </p:nvGraphicFramePr>
        <p:xfrm>
          <a:off x="1600200" y="4618038"/>
          <a:ext cx="4546601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549900" imgH="1320800" progId="Equation.3">
                  <p:embed/>
                </p:oleObj>
              </mc:Choice>
              <mc:Fallback>
                <p:oleObj name="Equation" r:id="rId7" imgW="5549900" imgH="1320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618038"/>
                        <a:ext cx="4546601" cy="124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922186"/>
              </p:ext>
            </p:extLst>
          </p:nvPr>
        </p:nvGraphicFramePr>
        <p:xfrm>
          <a:off x="1579563" y="3962400"/>
          <a:ext cx="23828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08300" imgH="508000" progId="Equation.3">
                  <p:embed/>
                </p:oleObj>
              </mc:Choice>
              <mc:Fallback>
                <p:oleObj name="Equation" r:id="rId9" imgW="2908300" imgH="508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3962400"/>
                        <a:ext cx="23828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987210"/>
              </p:ext>
            </p:extLst>
          </p:nvPr>
        </p:nvGraphicFramePr>
        <p:xfrm>
          <a:off x="4806950" y="2743200"/>
          <a:ext cx="418465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098800" imgH="673100" progId="Equation.3">
                  <p:embed/>
                </p:oleObj>
              </mc:Choice>
              <mc:Fallback>
                <p:oleObj name="Equation" r:id="rId11" imgW="3098800" imgH="673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950" y="2743200"/>
                        <a:ext cx="4184650" cy="1114425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chemeClr val="bg2">
                            <a:lumMod val="50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535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760042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Affine function</a:t>
            </a:r>
            <a:r>
              <a:rPr lang="en-US" dirty="0"/>
              <a:t>: </a:t>
            </a:r>
          </a:p>
          <a:p>
            <a:pPr marL="0" indent="0">
              <a:buNone/>
            </a:pPr>
            <a:endParaRPr lang="en-US" sz="1600" dirty="0"/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210618"/>
              </p:ext>
            </p:extLst>
          </p:nvPr>
        </p:nvGraphicFramePr>
        <p:xfrm>
          <a:off x="4178300" y="1143000"/>
          <a:ext cx="2070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27300" imgH="469900" progId="Equation.3">
                  <p:embed/>
                </p:oleObj>
              </mc:Choice>
              <mc:Fallback>
                <p:oleObj name="Equation" r:id="rId3" imgW="25273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8300" y="1143000"/>
                        <a:ext cx="2070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1524000" y="1912442"/>
            <a:ext cx="990600" cy="1676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rot="2960755">
            <a:off x="6353986" y="1635338"/>
            <a:ext cx="1113903" cy="222316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971800" y="2598242"/>
            <a:ext cx="2438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971800" y="2979242"/>
            <a:ext cx="2438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963582"/>
              </p:ext>
            </p:extLst>
          </p:nvPr>
        </p:nvGraphicFramePr>
        <p:xfrm>
          <a:off x="1905000" y="2598242"/>
          <a:ext cx="2286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9400" imgH="368300" progId="Equation.3">
                  <p:embed/>
                </p:oleObj>
              </mc:Choice>
              <mc:Fallback>
                <p:oleObj name="Equation" r:id="rId5" imgW="2794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598242"/>
                        <a:ext cx="22860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573624"/>
              </p:ext>
            </p:extLst>
          </p:nvPr>
        </p:nvGraphicFramePr>
        <p:xfrm>
          <a:off x="6756400" y="2598242"/>
          <a:ext cx="2809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42900" imgH="368300" progId="Equation.3">
                  <p:embed/>
                </p:oleObj>
              </mc:Choice>
              <mc:Fallback>
                <p:oleObj name="Equation" r:id="rId7" imgW="3429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400" y="2598242"/>
                        <a:ext cx="28098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26524"/>
              </p:ext>
            </p:extLst>
          </p:nvPr>
        </p:nvGraphicFramePr>
        <p:xfrm>
          <a:off x="5562600" y="3893642"/>
          <a:ext cx="3324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800600" imgH="685800" progId="Equation.3">
                  <p:embed/>
                </p:oleObj>
              </mc:Choice>
              <mc:Fallback>
                <p:oleObj name="Equation" r:id="rId9" imgW="48006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893642"/>
                        <a:ext cx="3324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284439"/>
              </p:ext>
            </p:extLst>
          </p:nvPr>
        </p:nvGraphicFramePr>
        <p:xfrm>
          <a:off x="3962400" y="1988642"/>
          <a:ext cx="2603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17500" imgH="469900" progId="Equation.3">
                  <p:embed/>
                </p:oleObj>
              </mc:Choice>
              <mc:Fallback>
                <p:oleObj name="Equation" r:id="rId11" imgW="3175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988642"/>
                        <a:ext cx="2603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735537"/>
              </p:ext>
            </p:extLst>
          </p:nvPr>
        </p:nvGraphicFramePr>
        <p:xfrm>
          <a:off x="3962400" y="2984004"/>
          <a:ext cx="47942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84200" imgH="558800" progId="Equation.3">
                  <p:embed/>
                </p:oleObj>
              </mc:Choice>
              <mc:Fallback>
                <p:oleObj name="Equation" r:id="rId13" imgW="5842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984004"/>
                        <a:ext cx="479425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19760"/>
              </p:ext>
            </p:extLst>
          </p:nvPr>
        </p:nvGraphicFramePr>
        <p:xfrm>
          <a:off x="152400" y="3893642"/>
          <a:ext cx="3578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168900" imgH="685800" progId="Equation.3">
                  <p:embed/>
                </p:oleObj>
              </mc:Choice>
              <mc:Fallback>
                <p:oleObj name="Equation" r:id="rId15" imgW="51689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93642"/>
                        <a:ext cx="3578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81911" y="4658380"/>
            <a:ext cx="3942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2400" dirty="0">
                <a:solidFill>
                  <a:srgbClr val="0000FF"/>
                </a:solidFill>
              </a:rPr>
              <a:t> is convex  </a:t>
            </a:r>
            <a:r>
              <a:rPr lang="en-US" sz="2400" dirty="0" err="1">
                <a:solidFill>
                  <a:srgbClr val="0000FF"/>
                </a:solidFill>
              </a:rPr>
              <a:t>iff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  <a:r>
              <a:rPr lang="en-US" sz="2800" i="1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2400" dirty="0">
                <a:solidFill>
                  <a:srgbClr val="0000FF"/>
                </a:solidFill>
              </a:rPr>
              <a:t> is convex</a:t>
            </a:r>
          </a:p>
        </p:txBody>
      </p:sp>
      <p:sp>
        <p:nvSpPr>
          <p:cNvPr id="21" name="Content Placeholder 5"/>
          <p:cNvSpPr txBox="1">
            <a:spLocks/>
          </p:cNvSpPr>
          <p:nvPr/>
        </p:nvSpPr>
        <p:spPr bwMode="auto">
          <a:xfrm>
            <a:off x="838200" y="5410200"/>
            <a:ext cx="7924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Application</a:t>
            </a:r>
          </a:p>
          <a:p>
            <a:r>
              <a:rPr lang="en-US" dirty="0"/>
              <a:t>Scaling, translation, projection</a:t>
            </a:r>
          </a:p>
        </p:txBody>
      </p:sp>
    </p:spTree>
    <p:extLst>
      <p:ext uri="{BB962C8B-B14F-4D97-AF65-F5344CB8AC3E}">
        <p14:creationId xmlns:p14="http://schemas.microsoft.com/office/powerpoint/2010/main" val="1996032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760042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Affine function: </a:t>
            </a:r>
            <a:endParaRPr lang="en-US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20" name="Content Placeholder 5"/>
          <p:cNvSpPr txBox="1">
            <a:spLocks/>
          </p:cNvSpPr>
          <p:nvPr/>
        </p:nvSpPr>
        <p:spPr bwMode="auto">
          <a:xfrm>
            <a:off x="838200" y="1676400"/>
            <a:ext cx="7924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Solution set of LMI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because:</a:t>
            </a:r>
          </a:p>
        </p:txBody>
      </p:sp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596183"/>
              </p:ext>
            </p:extLst>
          </p:nvPr>
        </p:nvGraphicFramePr>
        <p:xfrm>
          <a:off x="2109788" y="2209800"/>
          <a:ext cx="53578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42200" imgH="685800" progId="Equation.3">
                  <p:embed/>
                </p:oleObj>
              </mc:Choice>
              <mc:Fallback>
                <p:oleObj name="Equation" r:id="rId3" imgW="74422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2209800"/>
                        <a:ext cx="53578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711988"/>
              </p:ext>
            </p:extLst>
          </p:nvPr>
        </p:nvGraphicFramePr>
        <p:xfrm>
          <a:off x="4191000" y="1066800"/>
          <a:ext cx="1752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97100" imgH="571500" progId="Equation.3">
                  <p:embed/>
                </p:oleObj>
              </mc:Choice>
              <mc:Fallback>
                <p:oleObj name="Equation" r:id="rId5" imgW="2197100" imgH="5715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066800"/>
                        <a:ext cx="17526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896898"/>
              </p:ext>
            </p:extLst>
          </p:nvPr>
        </p:nvGraphicFramePr>
        <p:xfrm>
          <a:off x="2057400" y="3530600"/>
          <a:ext cx="452755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79600" imgH="749300" progId="Equation.3">
                  <p:embed/>
                </p:oleObj>
              </mc:Choice>
              <mc:Fallback>
                <p:oleObj name="Equation" r:id="rId7" imgW="1879600" imgH="749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530600"/>
                        <a:ext cx="452755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26764" y="2133600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symmetric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matrices</a:t>
            </a:r>
          </a:p>
        </p:txBody>
      </p:sp>
    </p:spTree>
    <p:extLst>
      <p:ext uri="{BB962C8B-B14F-4D97-AF65-F5344CB8AC3E}">
        <p14:creationId xmlns:p14="http://schemas.microsoft.com/office/powerpoint/2010/main" val="329318019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Unconstrained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3067078"/>
              </p:ext>
            </p:extLst>
          </p:nvPr>
        </p:nvGraphicFramePr>
        <p:xfrm>
          <a:off x="2716213" y="1295400"/>
          <a:ext cx="28257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84500" imgH="685800" progId="Equation.3">
                  <p:embed/>
                </p:oleObj>
              </mc:Choice>
              <mc:Fallback>
                <p:oleObj name="Equation" r:id="rId3" imgW="29845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213" y="1295400"/>
                        <a:ext cx="28257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>
            <a:off x="1143000" y="5650468"/>
            <a:ext cx="65532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Freeform 26"/>
          <p:cNvSpPr/>
          <p:nvPr/>
        </p:nvSpPr>
        <p:spPr>
          <a:xfrm>
            <a:off x="2057400" y="3593068"/>
            <a:ext cx="4603417" cy="1680186"/>
          </a:xfrm>
          <a:custGeom>
            <a:avLst/>
            <a:gdLst>
              <a:gd name="connsiteX0" fmla="*/ 0 w 4603417"/>
              <a:gd name="connsiteY0" fmla="*/ 383665 h 1680186"/>
              <a:gd name="connsiteX1" fmla="*/ 132282 w 4603417"/>
              <a:gd name="connsiteY1" fmla="*/ 886397 h 1680186"/>
              <a:gd name="connsiteX2" fmla="*/ 370389 w 4603417"/>
              <a:gd name="connsiteY2" fmla="*/ 1098074 h 1680186"/>
              <a:gd name="connsiteX3" fmla="*/ 687866 w 4603417"/>
              <a:gd name="connsiteY3" fmla="*/ 912857 h 1680186"/>
              <a:gd name="connsiteX4" fmla="*/ 899518 w 4603417"/>
              <a:gd name="connsiteY4" fmla="*/ 370435 h 1680186"/>
              <a:gd name="connsiteX5" fmla="*/ 1111169 w 4603417"/>
              <a:gd name="connsiteY5" fmla="*/ 79379 h 1680186"/>
              <a:gd name="connsiteX6" fmla="*/ 1587385 w 4603417"/>
              <a:gd name="connsiteY6" fmla="*/ 423354 h 1680186"/>
              <a:gd name="connsiteX7" fmla="*/ 1693210 w 4603417"/>
              <a:gd name="connsiteY7" fmla="*/ 979006 h 1680186"/>
              <a:gd name="connsiteX8" fmla="*/ 1812264 w 4603417"/>
              <a:gd name="connsiteY8" fmla="*/ 1415589 h 1680186"/>
              <a:gd name="connsiteX9" fmla="*/ 2037144 w 4603417"/>
              <a:gd name="connsiteY9" fmla="*/ 1680186 h 1680186"/>
              <a:gd name="connsiteX10" fmla="*/ 2460447 w 4603417"/>
              <a:gd name="connsiteY10" fmla="*/ 1415589 h 1680186"/>
              <a:gd name="connsiteX11" fmla="*/ 2553044 w 4603417"/>
              <a:gd name="connsiteY11" fmla="*/ 1111304 h 1680186"/>
              <a:gd name="connsiteX12" fmla="*/ 2645642 w 4603417"/>
              <a:gd name="connsiteY12" fmla="*/ 515963 h 1680186"/>
              <a:gd name="connsiteX13" fmla="*/ 2817608 w 4603417"/>
              <a:gd name="connsiteY13" fmla="*/ 119069 h 1680186"/>
              <a:gd name="connsiteX14" fmla="*/ 3174770 w 4603417"/>
              <a:gd name="connsiteY14" fmla="*/ 185218 h 1680186"/>
              <a:gd name="connsiteX15" fmla="*/ 3346737 w 4603417"/>
              <a:gd name="connsiteY15" fmla="*/ 701180 h 1680186"/>
              <a:gd name="connsiteX16" fmla="*/ 3479019 w 4603417"/>
              <a:gd name="connsiteY16" fmla="*/ 992236 h 1680186"/>
              <a:gd name="connsiteX17" fmla="*/ 4325624 w 4603417"/>
              <a:gd name="connsiteY17" fmla="*/ 965776 h 1680186"/>
              <a:gd name="connsiteX18" fmla="*/ 4471134 w 4603417"/>
              <a:gd name="connsiteY18" fmla="*/ 714410 h 1680186"/>
              <a:gd name="connsiteX19" fmla="*/ 4524047 w 4603417"/>
              <a:gd name="connsiteY19" fmla="*/ 383665 h 1680186"/>
              <a:gd name="connsiteX20" fmla="*/ 4603417 w 4603417"/>
              <a:gd name="connsiteY20" fmla="*/ 0 h 168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03417" h="1680186">
                <a:moveTo>
                  <a:pt x="0" y="383665"/>
                </a:moveTo>
                <a:cubicBezTo>
                  <a:pt x="35275" y="575497"/>
                  <a:pt x="70551" y="767329"/>
                  <a:pt x="132282" y="886397"/>
                </a:cubicBezTo>
                <a:cubicBezTo>
                  <a:pt x="194014" y="1005465"/>
                  <a:pt x="277792" y="1093664"/>
                  <a:pt x="370389" y="1098074"/>
                </a:cubicBezTo>
                <a:cubicBezTo>
                  <a:pt x="462986" y="1102484"/>
                  <a:pt x="599678" y="1034130"/>
                  <a:pt x="687866" y="912857"/>
                </a:cubicBezTo>
                <a:cubicBezTo>
                  <a:pt x="776054" y="791584"/>
                  <a:pt x="828968" y="509348"/>
                  <a:pt x="899518" y="370435"/>
                </a:cubicBezTo>
                <a:cubicBezTo>
                  <a:pt x="970068" y="231522"/>
                  <a:pt x="996525" y="70559"/>
                  <a:pt x="1111169" y="79379"/>
                </a:cubicBezTo>
                <a:cubicBezTo>
                  <a:pt x="1225813" y="88199"/>
                  <a:pt x="1490378" y="273416"/>
                  <a:pt x="1587385" y="423354"/>
                </a:cubicBezTo>
                <a:cubicBezTo>
                  <a:pt x="1684392" y="573292"/>
                  <a:pt x="1655730" y="813634"/>
                  <a:pt x="1693210" y="979006"/>
                </a:cubicBezTo>
                <a:cubicBezTo>
                  <a:pt x="1730690" y="1144378"/>
                  <a:pt x="1754942" y="1298726"/>
                  <a:pt x="1812264" y="1415589"/>
                </a:cubicBezTo>
                <a:cubicBezTo>
                  <a:pt x="1869586" y="1532452"/>
                  <a:pt x="1929114" y="1680186"/>
                  <a:pt x="2037144" y="1680186"/>
                </a:cubicBezTo>
                <a:cubicBezTo>
                  <a:pt x="2145174" y="1680186"/>
                  <a:pt x="2374464" y="1510403"/>
                  <a:pt x="2460447" y="1415589"/>
                </a:cubicBezTo>
                <a:cubicBezTo>
                  <a:pt x="2546430" y="1320775"/>
                  <a:pt x="2522178" y="1261242"/>
                  <a:pt x="2553044" y="1111304"/>
                </a:cubicBezTo>
                <a:cubicBezTo>
                  <a:pt x="2583910" y="961366"/>
                  <a:pt x="2601548" y="681336"/>
                  <a:pt x="2645642" y="515963"/>
                </a:cubicBezTo>
                <a:cubicBezTo>
                  <a:pt x="2689736" y="350590"/>
                  <a:pt x="2729420" y="174193"/>
                  <a:pt x="2817608" y="119069"/>
                </a:cubicBezTo>
                <a:cubicBezTo>
                  <a:pt x="2905796" y="63945"/>
                  <a:pt x="3086582" y="88200"/>
                  <a:pt x="3174770" y="185218"/>
                </a:cubicBezTo>
                <a:cubicBezTo>
                  <a:pt x="3262958" y="282236"/>
                  <a:pt x="3296029" y="566677"/>
                  <a:pt x="3346737" y="701180"/>
                </a:cubicBezTo>
                <a:cubicBezTo>
                  <a:pt x="3397445" y="835683"/>
                  <a:pt x="3315871" y="948137"/>
                  <a:pt x="3479019" y="992236"/>
                </a:cubicBezTo>
                <a:cubicBezTo>
                  <a:pt x="3642167" y="1036335"/>
                  <a:pt x="4160272" y="1012080"/>
                  <a:pt x="4325624" y="965776"/>
                </a:cubicBezTo>
                <a:cubicBezTo>
                  <a:pt x="4490977" y="919472"/>
                  <a:pt x="4438064" y="811428"/>
                  <a:pt x="4471134" y="714410"/>
                </a:cubicBezTo>
                <a:cubicBezTo>
                  <a:pt x="4504204" y="617392"/>
                  <a:pt x="4502000" y="502733"/>
                  <a:pt x="4524047" y="383665"/>
                </a:cubicBezTo>
                <a:cubicBezTo>
                  <a:pt x="4546094" y="264597"/>
                  <a:pt x="4603417" y="0"/>
                  <a:pt x="4603417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878306"/>
              </p:ext>
            </p:extLst>
          </p:nvPr>
        </p:nvGraphicFramePr>
        <p:xfrm>
          <a:off x="6248400" y="2983468"/>
          <a:ext cx="81756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600" imgH="469900" progId="Equation.3">
                  <p:embed/>
                </p:oleObj>
              </mc:Choice>
              <mc:Fallback>
                <p:oleObj name="Equation" r:id="rId5" imgW="863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983468"/>
                        <a:ext cx="817562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269695"/>
              </p:ext>
            </p:extLst>
          </p:nvPr>
        </p:nvGraphicFramePr>
        <p:xfrm>
          <a:off x="7915275" y="5345113"/>
          <a:ext cx="49371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700" imgH="457200" progId="Equation.3">
                  <p:embed/>
                </p:oleObj>
              </mc:Choice>
              <mc:Fallback>
                <p:oleObj name="Equation" r:id="rId7" imgW="520700" imgH="457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275" y="5345113"/>
                        <a:ext cx="493713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 bwMode="auto">
          <a:xfrm>
            <a:off x="4114800" y="5257800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2438400" y="4724400"/>
            <a:ext cx="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55" name="Left Brace 6154"/>
          <p:cNvSpPr/>
          <p:nvPr/>
        </p:nvSpPr>
        <p:spPr bwMode="auto">
          <a:xfrm rot="16200000">
            <a:off x="5715000" y="4572000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5867400" y="5181600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56" name="TextBox 6155"/>
          <p:cNvSpPr txBox="1"/>
          <p:nvPr/>
        </p:nvSpPr>
        <p:spPr>
          <a:xfrm>
            <a:off x="3606205" y="5715000"/>
            <a:ext cx="1031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optimal</a:t>
            </a:r>
          </a:p>
          <a:p>
            <a:pPr algn="ctr"/>
            <a:r>
              <a:rPr lang="en-US" dirty="0"/>
              <a:t>(unique)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81200" y="5715000"/>
            <a:ext cx="928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local</a:t>
            </a:r>
          </a:p>
          <a:p>
            <a:pPr algn="ctr"/>
            <a:r>
              <a:rPr lang="en-US" dirty="0"/>
              <a:t>optimal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51853" y="5715000"/>
            <a:ext cx="1416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local</a:t>
            </a:r>
          </a:p>
          <a:p>
            <a:pPr algn="ctr"/>
            <a:r>
              <a:rPr lang="en-US" dirty="0"/>
              <a:t>optima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nonunique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617264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760042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Affine function:</a:t>
            </a:r>
            <a:endParaRPr lang="en-US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20" name="Content Placeholder 5"/>
          <p:cNvSpPr txBox="1">
            <a:spLocks/>
          </p:cNvSpPr>
          <p:nvPr/>
        </p:nvSpPr>
        <p:spPr bwMode="auto">
          <a:xfrm>
            <a:off x="838200" y="1676400"/>
            <a:ext cx="7924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Hyperbolic cone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because:</a:t>
            </a:r>
          </a:p>
        </p:txBody>
      </p:sp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407349"/>
              </p:ext>
            </p:extLst>
          </p:nvPr>
        </p:nvGraphicFramePr>
        <p:xfrm>
          <a:off x="2073275" y="2165350"/>
          <a:ext cx="543083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543800" imgH="800100" progId="Equation.3">
                  <p:embed/>
                </p:oleObj>
              </mc:Choice>
              <mc:Fallback>
                <p:oleObj name="Equation" r:id="rId3" imgW="7543800" imgH="80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275" y="2165350"/>
                        <a:ext cx="543083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939091"/>
              </p:ext>
            </p:extLst>
          </p:nvPr>
        </p:nvGraphicFramePr>
        <p:xfrm>
          <a:off x="1981200" y="3514725"/>
          <a:ext cx="6243638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74100" imgH="2438400" progId="Equation.3">
                  <p:embed/>
                </p:oleObj>
              </mc:Choice>
              <mc:Fallback>
                <p:oleObj name="Equation" r:id="rId5" imgW="8674100" imgH="2438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514725"/>
                        <a:ext cx="6243638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085104"/>
              </p:ext>
            </p:extLst>
          </p:nvPr>
        </p:nvGraphicFramePr>
        <p:xfrm>
          <a:off x="4273550" y="1071563"/>
          <a:ext cx="197485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76500" imgH="558800" progId="Equation.3">
                  <p:embed/>
                </p:oleObj>
              </mc:Choice>
              <mc:Fallback>
                <p:oleObj name="Equation" r:id="rId7" imgW="24765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1071563"/>
                        <a:ext cx="1974850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2480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/>
        </p:nvSpPr>
        <p:spPr bwMode="auto">
          <a:xfrm>
            <a:off x="1524000" y="3962400"/>
            <a:ext cx="2057400" cy="1828800"/>
          </a:xfrm>
          <a:prstGeom prst="snip2DiagRect">
            <a:avLst>
              <a:gd name="adj1" fmla="val 0"/>
              <a:gd name="adj2" fmla="val 43285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410200" y="5786735"/>
            <a:ext cx="2057400" cy="76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99A6D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Oval 59"/>
          <p:cNvSpPr/>
          <p:nvPr/>
        </p:nvSpPr>
        <p:spPr bwMode="auto">
          <a:xfrm rot="18359757">
            <a:off x="4778613" y="4322821"/>
            <a:ext cx="2239472" cy="1086812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 rot="3240243" flipH="1">
            <a:off x="5826391" y="4343212"/>
            <a:ext cx="2368015" cy="1105296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2362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Definition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convex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hull</a:t>
            </a:r>
            <a:r>
              <a:rPr lang="en-US" dirty="0"/>
              <a:t>           of an arbitrary </a:t>
            </a:r>
          </a:p>
          <a:p>
            <a:pPr marL="0" indent="0">
              <a:buNone/>
            </a:pPr>
            <a:r>
              <a:rPr lang="en-US" dirty="0"/>
              <a:t>set     is the smallest convex set that contains </a:t>
            </a:r>
            <a:r>
              <a:rPr lang="en-US" sz="3200" i="1" dirty="0">
                <a:latin typeface="Times New Roman"/>
                <a:cs typeface="Times New Roman"/>
              </a:rPr>
              <a:t>S</a:t>
            </a:r>
          </a:p>
        </p:txBody>
      </p:sp>
      <p:graphicFrame>
        <p:nvGraphicFramePr>
          <p:cNvPr id="5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060925"/>
              </p:ext>
            </p:extLst>
          </p:nvPr>
        </p:nvGraphicFramePr>
        <p:xfrm>
          <a:off x="3906838" y="1676400"/>
          <a:ext cx="1046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70000" imgH="368300" progId="Equation.3">
                  <p:embed/>
                </p:oleObj>
              </mc:Choice>
              <mc:Fallback>
                <p:oleObj name="Equation" r:id="rId3" imgW="12700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838" y="1676400"/>
                        <a:ext cx="104616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 bwMode="auto">
          <a:xfrm flipV="1">
            <a:off x="1524000" y="49530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 flipV="1">
            <a:off x="2743200" y="39624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 flipV="1">
            <a:off x="1524000" y="39624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14484" y="6091535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</a:t>
            </a:r>
            <a:r>
              <a:rPr lang="en-US" sz="2400" dirty="0"/>
              <a:t>  </a:t>
            </a:r>
            <a:r>
              <a:rPr lang="en-US" sz="2400" i="1" dirty="0">
                <a:latin typeface="Times New Roman"/>
                <a:cs typeface="Times New Roman"/>
              </a:rPr>
              <a:t>S</a:t>
            </a:r>
            <a:endParaRPr lang="en-US" sz="2400" dirty="0"/>
          </a:p>
        </p:txBody>
      </p:sp>
      <p:graphicFrame>
        <p:nvGraphicFramePr>
          <p:cNvPr id="3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797782"/>
              </p:ext>
            </p:extLst>
          </p:nvPr>
        </p:nvGraphicFramePr>
        <p:xfrm>
          <a:off x="1676400" y="2209800"/>
          <a:ext cx="2301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9400" imgH="368300" progId="Equation.3">
                  <p:embed/>
                </p:oleObj>
              </mc:Choice>
              <mc:Fallback>
                <p:oleObj name="Equation" r:id="rId5" imgW="2794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209800"/>
                        <a:ext cx="230187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 bwMode="auto">
          <a:xfrm flipV="1">
            <a:off x="2286000" y="57150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 flipV="1">
            <a:off x="3505200" y="57150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 flipV="1">
            <a:off x="3505200" y="47244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 flipV="1">
            <a:off x="2895600" y="48768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 flipV="1">
            <a:off x="3048000" y="54102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 flipV="1">
            <a:off x="2209800" y="51054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 flipV="1">
            <a:off x="2209800" y="42672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 flipV="1">
            <a:off x="1600200" y="44958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 flipV="1">
            <a:off x="3048000" y="4419600"/>
            <a:ext cx="76200" cy="76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981200" y="6096000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</a:t>
            </a:r>
            <a:r>
              <a:rPr lang="en-US" sz="2400" dirty="0"/>
              <a:t>  </a:t>
            </a:r>
            <a:r>
              <a:rPr lang="en-US" sz="2400" i="1" dirty="0">
                <a:latin typeface="Times New Roman"/>
                <a:cs typeface="Times New Roman"/>
              </a:rPr>
              <a:t>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686713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457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sz="3200" i="1" dirty="0">
                <a:latin typeface="Times New Roman"/>
                <a:cs typeface="Times New Roman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conv</a:t>
            </a:r>
            <a:r>
              <a:rPr lang="en-US" dirty="0"/>
              <a:t> </a:t>
            </a:r>
            <a:r>
              <a:rPr lang="en-US" sz="3200" i="1" dirty="0">
                <a:latin typeface="Times New Roman"/>
                <a:cs typeface="Times New Roman"/>
              </a:rPr>
              <a:t>S</a:t>
            </a:r>
            <a:r>
              <a:rPr lang="en-US" dirty="0"/>
              <a:t>  =       (the set of </a:t>
            </a:r>
            <a:r>
              <a:rPr lang="en-US" dirty="0" err="1"/>
              <a:t>psd</a:t>
            </a:r>
            <a:r>
              <a:rPr lang="en-US" dirty="0"/>
              <a:t> matrices) 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83203"/>
              </p:ext>
            </p:extLst>
          </p:nvPr>
        </p:nvGraphicFramePr>
        <p:xfrm>
          <a:off x="1579563" y="1600200"/>
          <a:ext cx="45926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600700" imgH="736600" progId="Equation.3">
                  <p:embed/>
                </p:oleObj>
              </mc:Choice>
              <mc:Fallback>
                <p:oleObj name="Equation" r:id="rId3" imgW="56007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1600200"/>
                        <a:ext cx="45926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240541"/>
              </p:ext>
            </p:extLst>
          </p:nvPr>
        </p:nvGraphicFramePr>
        <p:xfrm>
          <a:off x="2895600" y="2736850"/>
          <a:ext cx="3540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1800" imgH="571500" progId="Equation.3">
                  <p:embed/>
                </p:oleObj>
              </mc:Choice>
              <mc:Fallback>
                <p:oleObj name="Equation" r:id="rId5" imgW="431800" imgH="5715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736850"/>
                        <a:ext cx="354012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076763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52600" y="1676400"/>
            <a:ext cx="67056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</a:rPr>
              <a:t>Convex optimization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Convex set</a:t>
            </a:r>
          </a:p>
          <a:p>
            <a:pPr lvl="1"/>
            <a:r>
              <a:rPr lang="en-US" sz="2800" dirty="0"/>
              <a:t>Convex function</a:t>
            </a:r>
          </a:p>
          <a:p>
            <a:pPr lvl="1"/>
            <a:r>
              <a:rPr lang="en-US" sz="2800" dirty="0"/>
              <a:t>Duality and KKT condition</a:t>
            </a:r>
          </a:p>
          <a:p>
            <a:pPr lvl="1"/>
            <a:r>
              <a:rPr lang="en-US" sz="2800" dirty="0"/>
              <a:t>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715000"/>
            <a:ext cx="7536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References:</a:t>
            </a:r>
          </a:p>
          <a:p>
            <a:r>
              <a:rPr lang="en-US" dirty="0"/>
              <a:t>Boyd and </a:t>
            </a:r>
            <a:r>
              <a:rPr lang="en-US" dirty="0" err="1"/>
              <a:t>Vandenberghe</a:t>
            </a:r>
            <a:r>
              <a:rPr lang="en-US" dirty="0"/>
              <a:t>, Convex optimization, 2004</a:t>
            </a:r>
          </a:p>
          <a:p>
            <a:r>
              <a:rPr lang="en-US" dirty="0"/>
              <a:t>Ben-Tal and </a:t>
            </a:r>
            <a:r>
              <a:rPr lang="en-US" dirty="0" err="1"/>
              <a:t>Nemirovski</a:t>
            </a:r>
            <a:r>
              <a:rPr lang="en-US" dirty="0"/>
              <a:t>, Lectures on modern convex optimization, 2013</a:t>
            </a:r>
          </a:p>
        </p:txBody>
      </p:sp>
    </p:spTree>
    <p:extLst>
      <p:ext uri="{BB962C8B-B14F-4D97-AF65-F5344CB8AC3E}">
        <p14:creationId xmlns:p14="http://schemas.microsoft.com/office/powerpoint/2010/main" val="357302609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209800" y="6248400"/>
            <a:ext cx="4953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3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7481079"/>
              </p:ext>
            </p:extLst>
          </p:nvPr>
        </p:nvGraphicFramePr>
        <p:xfrm>
          <a:off x="1600200" y="5486400"/>
          <a:ext cx="685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600" imgH="469900" progId="Equation.3">
                  <p:embed/>
                </p:oleObj>
              </mc:Choice>
              <mc:Fallback>
                <p:oleObj name="Equation" r:id="rId3" imgW="863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486400"/>
                        <a:ext cx="6858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20302996">
            <a:off x="2528322" y="3162435"/>
            <a:ext cx="3600281" cy="2602835"/>
            <a:chOff x="3599370" y="3582079"/>
            <a:chExt cx="1983828" cy="1990403"/>
          </a:xfrm>
        </p:grpSpPr>
        <p:sp>
          <p:nvSpPr>
            <p:cNvPr id="3" name="Arc 2"/>
            <p:cNvSpPr/>
            <p:nvPr/>
          </p:nvSpPr>
          <p:spPr bwMode="auto">
            <a:xfrm flipV="1">
              <a:off x="3601998" y="3582079"/>
              <a:ext cx="1981200" cy="1981200"/>
            </a:xfrm>
            <a:prstGeom prst="arc">
              <a:avLst>
                <a:gd name="adj1" fmla="val 16200000"/>
                <a:gd name="adj2" fmla="val 20970991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Arc 18"/>
            <p:cNvSpPr/>
            <p:nvPr/>
          </p:nvSpPr>
          <p:spPr bwMode="auto">
            <a:xfrm flipH="1" flipV="1">
              <a:off x="3599370" y="3591282"/>
              <a:ext cx="1981200" cy="1981200"/>
            </a:xfrm>
            <a:prstGeom prst="arc">
              <a:avLst>
                <a:gd name="adj1" fmla="val 16200000"/>
                <a:gd name="adj2" fmla="val 60156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 flipV="1">
            <a:off x="2590800" y="3886200"/>
            <a:ext cx="0" cy="2438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3200400" y="5715000"/>
            <a:ext cx="0" cy="533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572000" y="5105400"/>
            <a:ext cx="0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6019800" y="4495800"/>
            <a:ext cx="0" cy="1752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200400" y="4495800"/>
            <a:ext cx="281940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400873"/>
              </p:ext>
            </p:extLst>
          </p:nvPr>
        </p:nvGraphicFramePr>
        <p:xfrm>
          <a:off x="3048000" y="6346825"/>
          <a:ext cx="25241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6700" imgH="266700" progId="Equation.3">
                  <p:embed/>
                </p:oleObj>
              </mc:Choice>
              <mc:Fallback>
                <p:oleObj name="Equation" r:id="rId5" imgW="266700" imgH="266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6346825"/>
                        <a:ext cx="252413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269512"/>
              </p:ext>
            </p:extLst>
          </p:nvPr>
        </p:nvGraphicFramePr>
        <p:xfrm>
          <a:off x="5867400" y="6324600"/>
          <a:ext cx="2524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6700" imgH="355600" progId="Equation.3">
                  <p:embed/>
                </p:oleObj>
              </mc:Choice>
              <mc:Fallback>
                <p:oleObj name="Equation" r:id="rId7" imgW="266700" imgH="355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6324600"/>
                        <a:ext cx="252413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721862"/>
              </p:ext>
            </p:extLst>
          </p:nvPr>
        </p:nvGraphicFramePr>
        <p:xfrm>
          <a:off x="4437063" y="6397625"/>
          <a:ext cx="2159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292100" progId="Equation.3">
                  <p:embed/>
                </p:oleObj>
              </mc:Choice>
              <mc:Fallback>
                <p:oleObj name="Equation" r:id="rId9" imgW="228600" imgH="292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6397625"/>
                        <a:ext cx="2159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 bwMode="auto">
          <a:xfrm flipH="1">
            <a:off x="2438400" y="5715000"/>
            <a:ext cx="76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4572000" y="5105400"/>
            <a:ext cx="2362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2438400" y="4495800"/>
            <a:ext cx="3581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838836"/>
              </p:ext>
            </p:extLst>
          </p:nvPr>
        </p:nvGraphicFramePr>
        <p:xfrm>
          <a:off x="1600200" y="4229100"/>
          <a:ext cx="685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63600" imgH="469900" progId="Equation.3">
                  <p:embed/>
                </p:oleObj>
              </mc:Choice>
              <mc:Fallback>
                <p:oleObj name="Equation" r:id="rId11" imgW="863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229100"/>
                        <a:ext cx="6858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Definition</a:t>
            </a:r>
          </a:p>
          <a:p>
            <a:pPr marL="0" indent="0">
              <a:buNone/>
            </a:pPr>
            <a:r>
              <a:rPr lang="en-US" i="1" dirty="0"/>
              <a:t>                    </a:t>
            </a:r>
            <a:r>
              <a:rPr lang="en-US" dirty="0"/>
              <a:t>is</a:t>
            </a:r>
            <a:r>
              <a:rPr lang="en-US" i="1" dirty="0"/>
              <a:t> </a:t>
            </a:r>
            <a:r>
              <a:rPr lang="en-US" dirty="0">
                <a:solidFill>
                  <a:srgbClr val="0000FF"/>
                </a:solidFill>
              </a:rPr>
              <a:t>convex</a:t>
            </a:r>
            <a:r>
              <a:rPr lang="en-US" dirty="0"/>
              <a:t> if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sz="3200" i="1" dirty="0">
                <a:latin typeface="Times New Roman"/>
                <a:cs typeface="Times New Roman"/>
              </a:rPr>
              <a:t>f</a:t>
            </a:r>
            <a:r>
              <a:rPr lang="en-US" dirty="0"/>
              <a:t> is a convex set and for all                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3200" i="1" dirty="0">
                <a:latin typeface="Times New Roman"/>
                <a:cs typeface="Times New Roman"/>
              </a:rPr>
              <a:t>f</a:t>
            </a:r>
            <a:r>
              <a:rPr lang="en-US" dirty="0"/>
              <a:t>  is </a:t>
            </a:r>
            <a:r>
              <a:rPr lang="en-US" dirty="0">
                <a:solidFill>
                  <a:srgbClr val="0000FF"/>
                </a:solidFill>
              </a:rPr>
              <a:t>strictly convex </a:t>
            </a:r>
            <a:r>
              <a:rPr lang="en-US" dirty="0"/>
              <a:t>if  “&lt;“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203270"/>
              </p:ext>
            </p:extLst>
          </p:nvPr>
        </p:nvGraphicFramePr>
        <p:xfrm>
          <a:off x="4876800" y="2146300"/>
          <a:ext cx="189071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311400" imgH="469900" progId="Equation.3">
                  <p:embed/>
                </p:oleObj>
              </mc:Choice>
              <mc:Fallback>
                <p:oleObj name="Equation" r:id="rId13" imgW="23114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146300"/>
                        <a:ext cx="189071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07429"/>
              </p:ext>
            </p:extLst>
          </p:nvPr>
        </p:nvGraphicFramePr>
        <p:xfrm>
          <a:off x="1781175" y="2743200"/>
          <a:ext cx="58467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137400" imgH="469900" progId="Equation.3">
                  <p:embed/>
                </p:oleObj>
              </mc:Choice>
              <mc:Fallback>
                <p:oleObj name="Equation" r:id="rId15" imgW="71374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2743200"/>
                        <a:ext cx="584676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317681"/>
              </p:ext>
            </p:extLst>
          </p:nvPr>
        </p:nvGraphicFramePr>
        <p:xfrm>
          <a:off x="7010400" y="2133600"/>
          <a:ext cx="136207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63700" imgH="431800" progId="Equation.3">
                  <p:embed/>
                </p:oleObj>
              </mc:Choice>
              <mc:Fallback>
                <p:oleObj name="Equation" r:id="rId17" imgW="1663700" imgH="431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133600"/>
                        <a:ext cx="1362075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7010400" y="4876800"/>
            <a:ext cx="72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RHS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H="1">
            <a:off x="4572000" y="5772090"/>
            <a:ext cx="2362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7010400" y="5543490"/>
            <a:ext cx="683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LHS</a:t>
            </a:r>
          </a:p>
        </p:txBody>
      </p:sp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857001"/>
              </p:ext>
            </p:extLst>
          </p:nvPr>
        </p:nvGraphicFramePr>
        <p:xfrm>
          <a:off x="914400" y="1676400"/>
          <a:ext cx="2209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14400" imgH="228600" progId="Equation.3">
                  <p:embed/>
                </p:oleObj>
              </mc:Choice>
              <mc:Fallback>
                <p:oleObj name="Equation" r:id="rId19" imgW="9144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400"/>
                        <a:ext cx="2209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2504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Characterization: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                    </a:t>
            </a:r>
            <a:r>
              <a:rPr lang="en-US" dirty="0"/>
              <a:t>is</a:t>
            </a:r>
            <a:r>
              <a:rPr lang="en-US" i="1" dirty="0"/>
              <a:t> </a:t>
            </a:r>
            <a:r>
              <a:rPr lang="en-US" dirty="0"/>
              <a:t>convex </a:t>
            </a:r>
            <a:r>
              <a:rPr lang="en-US" dirty="0" err="1"/>
              <a:t>iff</a:t>
            </a:r>
            <a:r>
              <a:rPr lang="en-US" dirty="0"/>
              <a:t> for all     </a:t>
            </a:r>
          </a:p>
          <a:p>
            <a:pPr marL="0" indent="0">
              <a:buNone/>
            </a:pPr>
            <a:r>
              <a:rPr lang="en-US" dirty="0"/>
              <a:t>and         </a:t>
            </a:r>
            <a:r>
              <a:rPr lang="en-US" dirty="0" err="1"/>
              <a:t>s.t.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5311841"/>
              </p:ext>
            </p:extLst>
          </p:nvPr>
        </p:nvGraphicFramePr>
        <p:xfrm>
          <a:off x="6858000" y="1524000"/>
          <a:ext cx="13716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76400" imgH="558800" progId="Equation.3">
                  <p:embed/>
                </p:oleObj>
              </mc:Choice>
              <mc:Fallback>
                <p:oleObj name="Equation" r:id="rId3" imgW="16764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524000"/>
                        <a:ext cx="1371600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577623"/>
              </p:ext>
            </p:extLst>
          </p:nvPr>
        </p:nvGraphicFramePr>
        <p:xfrm>
          <a:off x="2209800" y="2743200"/>
          <a:ext cx="40195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02200" imgH="469900" progId="Equation.3">
                  <p:embed/>
                </p:oleObj>
              </mc:Choice>
              <mc:Fallback>
                <p:oleObj name="Equation" r:id="rId5" imgW="49022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743200"/>
                        <a:ext cx="40195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461218"/>
              </p:ext>
            </p:extLst>
          </p:nvPr>
        </p:nvGraphicFramePr>
        <p:xfrm>
          <a:off x="1752600" y="2209800"/>
          <a:ext cx="84296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28700" imgH="381000" progId="Equation.3">
                  <p:embed/>
                </p:oleObj>
              </mc:Choice>
              <mc:Fallback>
                <p:oleObj name="Equation" r:id="rId7" imgW="1028700" imgH="381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209800"/>
                        <a:ext cx="842963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98774"/>
              </p:ext>
            </p:extLst>
          </p:nvPr>
        </p:nvGraphicFramePr>
        <p:xfrm>
          <a:off x="3505200" y="2146300"/>
          <a:ext cx="21653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41600" imgH="469900" progId="Equation.3">
                  <p:embed/>
                </p:oleObj>
              </mc:Choice>
              <mc:Fallback>
                <p:oleObj name="Equation" r:id="rId9" imgW="2641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146300"/>
                        <a:ext cx="21653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8200" y="4495800"/>
            <a:ext cx="73823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Note: </a:t>
            </a:r>
            <a:r>
              <a:rPr lang="en-US" sz="3200" i="1" dirty="0">
                <a:latin typeface="Times New Roman"/>
                <a:cs typeface="Times New Roman"/>
              </a:rPr>
              <a:t>g</a:t>
            </a:r>
            <a:r>
              <a:rPr lang="en-US" sz="3200" dirty="0">
                <a:latin typeface="Times New Roman"/>
                <a:cs typeface="Times New Roman"/>
              </a:rPr>
              <a:t>(</a:t>
            </a:r>
            <a:r>
              <a:rPr lang="en-US" sz="3200" i="1" dirty="0">
                <a:latin typeface="Times New Roman"/>
                <a:cs typeface="Times New Roman"/>
              </a:rPr>
              <a:t>t</a:t>
            </a:r>
            <a:r>
              <a:rPr lang="en-US" sz="3200" dirty="0">
                <a:latin typeface="Times New Roman"/>
                <a:cs typeface="Times New Roman"/>
              </a:rPr>
              <a:t>)</a:t>
            </a:r>
            <a:r>
              <a:rPr lang="en-US" sz="2800" dirty="0"/>
              <a:t> is a function of a scalar </a:t>
            </a:r>
            <a:r>
              <a:rPr lang="en-US" sz="3200" i="1" dirty="0">
                <a:latin typeface="Times New Roman"/>
                <a:cs typeface="Times New Roman"/>
              </a:rPr>
              <a:t>t.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dirty="0"/>
              <a:t>  It says</a:t>
            </a:r>
          </a:p>
          <a:p>
            <a:r>
              <a:rPr lang="en-US" sz="2800" dirty="0"/>
              <a:t>that start from any point </a:t>
            </a:r>
            <a:r>
              <a:rPr lang="en-US" sz="3200" i="1" dirty="0">
                <a:latin typeface="Times New Roman"/>
                <a:cs typeface="Times New Roman"/>
              </a:rPr>
              <a:t>x</a:t>
            </a:r>
            <a:r>
              <a:rPr lang="en-US" sz="2800" dirty="0"/>
              <a:t>, go in any direction</a:t>
            </a:r>
          </a:p>
          <a:p>
            <a:r>
              <a:rPr lang="en-US" sz="3200" i="1" dirty="0">
                <a:latin typeface="Times New Roman"/>
                <a:cs typeface="Times New Roman"/>
              </a:rPr>
              <a:t>y</a:t>
            </a:r>
            <a:r>
              <a:rPr lang="en-US" sz="2800" dirty="0"/>
              <a:t>, the function </a:t>
            </a:r>
            <a:r>
              <a:rPr lang="en-US" sz="3200" i="1" dirty="0">
                <a:latin typeface="Times New Roman"/>
                <a:cs typeface="Times New Roman"/>
              </a:rPr>
              <a:t>g</a:t>
            </a:r>
            <a:r>
              <a:rPr lang="en-US" sz="2800" dirty="0"/>
              <a:t> is convex.</a:t>
            </a:r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160063"/>
              </p:ext>
            </p:extLst>
          </p:nvPr>
        </p:nvGraphicFramePr>
        <p:xfrm>
          <a:off x="914400" y="1600200"/>
          <a:ext cx="2209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228600" progId="Equation.3">
                  <p:embed/>
                </p:oleObj>
              </mc:Choice>
              <mc:Fallback>
                <p:oleObj name="Equation" r:id="rId11" imgW="9144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00200"/>
                        <a:ext cx="2209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855853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Characterization:           </a:t>
            </a:r>
            <a:r>
              <a:rPr lang="en-US" dirty="0"/>
              <a:t>exists, </a:t>
            </a:r>
            <a:r>
              <a:rPr lang="en-US" sz="1800" dirty="0"/>
              <a:t>convex </a:t>
            </a:r>
            <a:r>
              <a:rPr lang="en-US" sz="1800" dirty="0" err="1"/>
              <a:t>dom</a:t>
            </a:r>
            <a:r>
              <a:rPr lang="en-US" sz="1800" dirty="0"/>
              <a:t> </a:t>
            </a:r>
            <a:r>
              <a:rPr lang="en-US" sz="2000" i="1" dirty="0">
                <a:latin typeface="Times New Roman"/>
                <a:cs typeface="Times New Roman"/>
              </a:rPr>
              <a:t>f</a:t>
            </a:r>
            <a:endParaRPr lang="en-US" sz="3200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/>
              <a:t>                    </a:t>
            </a:r>
            <a:r>
              <a:rPr lang="en-US" dirty="0"/>
              <a:t>is</a:t>
            </a:r>
            <a:r>
              <a:rPr lang="en-US" i="1" dirty="0"/>
              <a:t> </a:t>
            </a:r>
            <a:r>
              <a:rPr lang="en-US" dirty="0"/>
              <a:t>convex </a:t>
            </a:r>
            <a:r>
              <a:rPr lang="en-US" dirty="0" err="1"/>
              <a:t>iff</a:t>
            </a:r>
            <a:r>
              <a:rPr lang="en-US" dirty="0"/>
              <a:t> for 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strictly convex </a:t>
            </a:r>
            <a:r>
              <a:rPr lang="en-US" dirty="0" err="1"/>
              <a:t>iff</a:t>
            </a:r>
            <a:r>
              <a:rPr lang="en-US" dirty="0"/>
              <a:t> “&lt;“</a:t>
            </a:r>
          </a:p>
        </p:txBody>
      </p:sp>
      <p:graphicFrame>
        <p:nvGraphicFramePr>
          <p:cNvPr id="5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522585"/>
              </p:ext>
            </p:extLst>
          </p:nvPr>
        </p:nvGraphicFramePr>
        <p:xfrm>
          <a:off x="6796087" y="1612900"/>
          <a:ext cx="18907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11400" imgH="469900" progId="Equation.3">
                  <p:embed/>
                </p:oleObj>
              </mc:Choice>
              <mc:Fallback>
                <p:oleObj name="Equation" r:id="rId3" imgW="23114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7" y="1612900"/>
                        <a:ext cx="18907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525732"/>
              </p:ext>
            </p:extLst>
          </p:nvPr>
        </p:nvGraphicFramePr>
        <p:xfrm>
          <a:off x="2425700" y="2133600"/>
          <a:ext cx="455771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562600" imgH="711200" progId="Equation.3">
                  <p:embed/>
                </p:oleObj>
              </mc:Choice>
              <mc:Fallback>
                <p:oleObj name="Equation" r:id="rId5" imgW="5562600" imgH="711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2133600"/>
                        <a:ext cx="4557713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552683"/>
              </p:ext>
            </p:extLst>
          </p:nvPr>
        </p:nvGraphicFramePr>
        <p:xfrm>
          <a:off x="4570412" y="1143000"/>
          <a:ext cx="91598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17600" imgH="469900" progId="Equation.3">
                  <p:embed/>
                </p:oleObj>
              </mc:Choice>
              <mc:Fallback>
                <p:oleObj name="Equation" r:id="rId7" imgW="1117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0412" y="1143000"/>
                        <a:ext cx="915988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600200" y="3319598"/>
            <a:ext cx="6629400" cy="3538402"/>
            <a:chOff x="1600200" y="3162435"/>
            <a:chExt cx="6629400" cy="3538402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2209800" y="6248400"/>
              <a:ext cx="4953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3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4785493"/>
                </p:ext>
              </p:extLst>
            </p:nvPr>
          </p:nvGraphicFramePr>
          <p:xfrm>
            <a:off x="1600200" y="5562600"/>
            <a:ext cx="6858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863600" imgH="469900" progId="Equation.3">
                    <p:embed/>
                  </p:oleObj>
                </mc:Choice>
                <mc:Fallback>
                  <p:oleObj name="Equation" r:id="rId9" imgW="863600" imgH="469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5562600"/>
                          <a:ext cx="685800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4"/>
            <p:cNvGrpSpPr/>
            <p:nvPr/>
          </p:nvGrpSpPr>
          <p:grpSpPr>
            <a:xfrm rot="20302996">
              <a:off x="2528322" y="3162435"/>
              <a:ext cx="3600281" cy="2602835"/>
              <a:chOff x="3599370" y="3582079"/>
              <a:chExt cx="1983828" cy="1990403"/>
            </a:xfrm>
          </p:grpSpPr>
          <p:sp>
            <p:nvSpPr>
              <p:cNvPr id="3" name="Arc 2"/>
              <p:cNvSpPr/>
              <p:nvPr/>
            </p:nvSpPr>
            <p:spPr bwMode="auto">
              <a:xfrm flipV="1">
                <a:off x="3601998" y="3582079"/>
                <a:ext cx="1981200" cy="1981200"/>
              </a:xfrm>
              <a:prstGeom prst="arc">
                <a:avLst>
                  <a:gd name="adj1" fmla="val 16200000"/>
                  <a:gd name="adj2" fmla="val 20970991"/>
                </a:avLst>
              </a:pr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Arc 18"/>
              <p:cNvSpPr/>
              <p:nvPr/>
            </p:nvSpPr>
            <p:spPr bwMode="auto">
              <a:xfrm flipH="1" flipV="1">
                <a:off x="3599370" y="3591282"/>
                <a:ext cx="1981200" cy="1981200"/>
              </a:xfrm>
              <a:prstGeom prst="arc">
                <a:avLst>
                  <a:gd name="adj1" fmla="val 16200000"/>
                  <a:gd name="adj2" fmla="val 60156"/>
                </a:avLst>
              </a:pr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 bwMode="auto">
            <a:xfrm flipV="1">
              <a:off x="2590800" y="3886200"/>
              <a:ext cx="0" cy="2438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4419600" y="5791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019800" y="4495800"/>
              <a:ext cx="0" cy="1752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3733800" y="5334000"/>
              <a:ext cx="2971800" cy="609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33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0647692"/>
                </p:ext>
              </p:extLst>
            </p:nvPr>
          </p:nvGraphicFramePr>
          <p:xfrm>
            <a:off x="4319587" y="6346825"/>
            <a:ext cx="252413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66700" imgH="266700" progId="Equation.3">
                    <p:embed/>
                  </p:oleObj>
                </mc:Choice>
                <mc:Fallback>
                  <p:oleObj name="Equation" r:id="rId11" imgW="266700" imgH="2667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9587" y="6346825"/>
                          <a:ext cx="252413" cy="282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79068583"/>
                </p:ext>
              </p:extLst>
            </p:nvPr>
          </p:nvGraphicFramePr>
          <p:xfrm>
            <a:off x="5867400" y="6324600"/>
            <a:ext cx="252413" cy="376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66700" imgH="355600" progId="Equation.3">
                    <p:embed/>
                  </p:oleObj>
                </mc:Choice>
                <mc:Fallback>
                  <p:oleObj name="Equation" r:id="rId13" imgW="266700" imgH="3556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6324600"/>
                          <a:ext cx="252413" cy="376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Connector 43"/>
            <p:cNvCxnSpPr/>
            <p:nvPr/>
          </p:nvCxnSpPr>
          <p:spPr bwMode="auto">
            <a:xfrm flipH="1">
              <a:off x="5105400" y="4495800"/>
              <a:ext cx="2362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2438400" y="4495800"/>
              <a:ext cx="3581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4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0424777"/>
                </p:ext>
              </p:extLst>
            </p:nvPr>
          </p:nvGraphicFramePr>
          <p:xfrm>
            <a:off x="1600200" y="4229100"/>
            <a:ext cx="6858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863600" imgH="469900" progId="Equation.3">
                    <p:embed/>
                  </p:oleObj>
                </mc:Choice>
                <mc:Fallback>
                  <p:oleObj name="Equation" r:id="rId15" imgW="863600" imgH="469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4229100"/>
                          <a:ext cx="685800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7503420" y="4876800"/>
              <a:ext cx="726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RHS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477000" y="5410200"/>
              <a:ext cx="683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LHS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438400" y="5791200"/>
              <a:ext cx="3581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ight Brace 9"/>
            <p:cNvSpPr/>
            <p:nvPr/>
          </p:nvSpPr>
          <p:spPr bwMode="auto">
            <a:xfrm>
              <a:off x="6172200" y="5486400"/>
              <a:ext cx="228600" cy="304800"/>
            </a:xfrm>
            <a:prstGeom prst="rightBrace">
              <a:avLst/>
            </a:prstGeom>
            <a:noFill/>
            <a:ln w="285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ight Brace 38"/>
            <p:cNvSpPr/>
            <p:nvPr/>
          </p:nvSpPr>
          <p:spPr bwMode="auto">
            <a:xfrm>
              <a:off x="7162800" y="4495800"/>
              <a:ext cx="304800" cy="1295400"/>
            </a:xfrm>
            <a:prstGeom prst="rightBrace">
              <a:avLst/>
            </a:prstGeom>
            <a:noFill/>
            <a:ln w="285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3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015638"/>
              </p:ext>
            </p:extLst>
          </p:nvPr>
        </p:nvGraphicFramePr>
        <p:xfrm>
          <a:off x="914400" y="1600200"/>
          <a:ext cx="2209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14400" imgH="228600" progId="Equation.3">
                  <p:embed/>
                </p:oleObj>
              </mc:Choice>
              <mc:Fallback>
                <p:oleObj name="Equation" r:id="rId17" imgW="9144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00200"/>
                        <a:ext cx="2209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39038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Characterization:           </a:t>
            </a:r>
            <a:r>
              <a:rPr lang="en-US" dirty="0"/>
              <a:t>exists, </a:t>
            </a:r>
            <a:r>
              <a:rPr lang="en-US" sz="1800" dirty="0"/>
              <a:t>convex </a:t>
            </a:r>
            <a:r>
              <a:rPr lang="en-US" sz="1800" dirty="0" err="1"/>
              <a:t>dom</a:t>
            </a:r>
            <a:r>
              <a:rPr lang="en-US" sz="1800" dirty="0"/>
              <a:t> </a:t>
            </a:r>
            <a:r>
              <a:rPr lang="en-US" sz="2000" i="1" dirty="0">
                <a:latin typeface="Times New Roman"/>
                <a:cs typeface="Times New Roman"/>
              </a:rPr>
              <a:t>f</a:t>
            </a:r>
            <a:endParaRPr lang="en-US" sz="1800" dirty="0"/>
          </a:p>
          <a:p>
            <a:pPr marL="0" indent="0">
              <a:buNone/>
            </a:pPr>
            <a:r>
              <a:rPr lang="en-US" i="1" dirty="0"/>
              <a:t>                    </a:t>
            </a:r>
            <a:r>
              <a:rPr lang="en-US" dirty="0"/>
              <a:t>is</a:t>
            </a:r>
            <a:r>
              <a:rPr lang="en-US" i="1" dirty="0"/>
              <a:t> convex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for all</a:t>
            </a:r>
          </a:p>
        </p:txBody>
      </p:sp>
      <p:graphicFrame>
        <p:nvGraphicFramePr>
          <p:cNvPr id="5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504729"/>
              </p:ext>
            </p:extLst>
          </p:nvPr>
        </p:nvGraphicFramePr>
        <p:xfrm>
          <a:off x="6858000" y="1524000"/>
          <a:ext cx="13716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76400" imgH="558800" progId="Equation.3">
                  <p:embed/>
                </p:oleObj>
              </mc:Choice>
              <mc:Fallback>
                <p:oleObj name="Equation" r:id="rId3" imgW="16764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524000"/>
                        <a:ext cx="1371600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416983"/>
              </p:ext>
            </p:extLst>
          </p:nvPr>
        </p:nvGraphicFramePr>
        <p:xfrm>
          <a:off x="2425700" y="2133600"/>
          <a:ext cx="455771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562600" imgH="711200" progId="Equation.3">
                  <p:embed/>
                </p:oleObj>
              </mc:Choice>
              <mc:Fallback>
                <p:oleObj name="Equation" r:id="rId5" imgW="5562600" imgH="711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2133600"/>
                        <a:ext cx="4557713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832009"/>
              </p:ext>
            </p:extLst>
          </p:nvPr>
        </p:nvGraphicFramePr>
        <p:xfrm>
          <a:off x="4570412" y="1143000"/>
          <a:ext cx="91598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17600" imgH="469900" progId="Equation.3">
                  <p:embed/>
                </p:oleObj>
              </mc:Choice>
              <mc:Fallback>
                <p:oleObj name="Equation" r:id="rId7" imgW="1117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0412" y="1143000"/>
                        <a:ext cx="915988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447800" y="2552835"/>
            <a:ext cx="7050780" cy="4381365"/>
            <a:chOff x="1447800" y="2476635"/>
            <a:chExt cx="7050780" cy="4381365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4267200" y="5105400"/>
              <a:ext cx="0" cy="1752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2057400" y="5562600"/>
              <a:ext cx="4953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3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70633204"/>
                </p:ext>
              </p:extLst>
            </p:nvPr>
          </p:nvGraphicFramePr>
          <p:xfrm>
            <a:off x="1447800" y="4876800"/>
            <a:ext cx="6858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863600" imgH="469900" progId="Equation.3">
                    <p:embed/>
                  </p:oleObj>
                </mc:Choice>
                <mc:Fallback>
                  <p:oleObj name="Equation" r:id="rId9" imgW="863600" imgH="469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4876800"/>
                          <a:ext cx="685800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4"/>
            <p:cNvGrpSpPr/>
            <p:nvPr/>
          </p:nvGrpSpPr>
          <p:grpSpPr>
            <a:xfrm rot="20302996">
              <a:off x="2375922" y="2476635"/>
              <a:ext cx="3600281" cy="2602835"/>
              <a:chOff x="3599370" y="3582079"/>
              <a:chExt cx="1983828" cy="1990403"/>
            </a:xfrm>
          </p:grpSpPr>
          <p:sp>
            <p:nvSpPr>
              <p:cNvPr id="3" name="Arc 2"/>
              <p:cNvSpPr/>
              <p:nvPr/>
            </p:nvSpPr>
            <p:spPr bwMode="auto">
              <a:xfrm flipV="1">
                <a:off x="3601998" y="3582079"/>
                <a:ext cx="1981200" cy="1981200"/>
              </a:xfrm>
              <a:prstGeom prst="arc">
                <a:avLst>
                  <a:gd name="adj1" fmla="val 16200000"/>
                  <a:gd name="adj2" fmla="val 20970991"/>
                </a:avLst>
              </a:pr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Arc 18"/>
              <p:cNvSpPr/>
              <p:nvPr/>
            </p:nvSpPr>
            <p:spPr bwMode="auto">
              <a:xfrm flipH="1" flipV="1">
                <a:off x="3599370" y="3591282"/>
                <a:ext cx="1981200" cy="1981200"/>
              </a:xfrm>
              <a:prstGeom prst="arc">
                <a:avLst>
                  <a:gd name="adj1" fmla="val 16200000"/>
                  <a:gd name="adj2" fmla="val 60156"/>
                </a:avLst>
              </a:pr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 bwMode="auto">
            <a:xfrm flipV="1">
              <a:off x="2438400" y="3200400"/>
              <a:ext cx="0" cy="2438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5867400" y="3810000"/>
              <a:ext cx="0" cy="1752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4343400" y="3200400"/>
              <a:ext cx="1828800" cy="3657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33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07020352"/>
                </p:ext>
              </p:extLst>
            </p:nvPr>
          </p:nvGraphicFramePr>
          <p:xfrm>
            <a:off x="5691187" y="5661025"/>
            <a:ext cx="252413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66700" imgH="266700" progId="Equation.3">
                    <p:embed/>
                  </p:oleObj>
                </mc:Choice>
                <mc:Fallback>
                  <p:oleObj name="Equation" r:id="rId11" imgW="266700" imgH="2667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91187" y="5661025"/>
                          <a:ext cx="252413" cy="282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87899256"/>
                </p:ext>
              </p:extLst>
            </p:nvPr>
          </p:nvGraphicFramePr>
          <p:xfrm>
            <a:off x="4114800" y="5638800"/>
            <a:ext cx="252413" cy="376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66700" imgH="355600" progId="Equation.3">
                    <p:embed/>
                  </p:oleObj>
                </mc:Choice>
                <mc:Fallback>
                  <p:oleObj name="Equation" r:id="rId13" imgW="266700" imgH="3556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4800" y="5638800"/>
                          <a:ext cx="252413" cy="37623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Connector 43"/>
            <p:cNvCxnSpPr/>
            <p:nvPr/>
          </p:nvCxnSpPr>
          <p:spPr bwMode="auto">
            <a:xfrm flipH="1">
              <a:off x="4953000" y="3810000"/>
              <a:ext cx="2362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2286000" y="3810000"/>
              <a:ext cx="3581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4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38489065"/>
                </p:ext>
              </p:extLst>
            </p:nvPr>
          </p:nvGraphicFramePr>
          <p:xfrm>
            <a:off x="1447800" y="3543300"/>
            <a:ext cx="6858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863600" imgH="469900" progId="Equation.3">
                    <p:embed/>
                  </p:oleObj>
                </mc:Choice>
                <mc:Fallback>
                  <p:oleObj name="Equation" r:id="rId15" imgW="863600" imgH="469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3543300"/>
                          <a:ext cx="685800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7772400" y="5105400"/>
              <a:ext cx="726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RHS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324600" y="4267200"/>
              <a:ext cx="683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LHS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286000" y="5105400"/>
              <a:ext cx="3581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ight Brace 9"/>
            <p:cNvSpPr/>
            <p:nvPr/>
          </p:nvSpPr>
          <p:spPr bwMode="auto">
            <a:xfrm>
              <a:off x="7315200" y="3810000"/>
              <a:ext cx="304800" cy="3048000"/>
            </a:xfrm>
            <a:prstGeom prst="rightBrace">
              <a:avLst/>
            </a:prstGeom>
            <a:noFill/>
            <a:ln w="285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ight Brace 38"/>
            <p:cNvSpPr/>
            <p:nvPr/>
          </p:nvSpPr>
          <p:spPr bwMode="auto">
            <a:xfrm>
              <a:off x="5943600" y="3810000"/>
              <a:ext cx="304800" cy="1295400"/>
            </a:xfrm>
            <a:prstGeom prst="rightBrace">
              <a:avLst/>
            </a:prstGeom>
            <a:noFill/>
            <a:ln w="285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0600" y="2819400"/>
            <a:ext cx="3360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800" dirty="0"/>
              <a:t>strictly convex </a:t>
            </a:r>
            <a:r>
              <a:rPr lang="en-US" sz="2800" dirty="0" err="1"/>
              <a:t>iff</a:t>
            </a:r>
            <a:r>
              <a:rPr lang="en-US" sz="2800" dirty="0"/>
              <a:t> “&lt;“</a:t>
            </a:r>
          </a:p>
        </p:txBody>
      </p:sp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015638"/>
              </p:ext>
            </p:extLst>
          </p:nvPr>
        </p:nvGraphicFramePr>
        <p:xfrm>
          <a:off x="914400" y="1600200"/>
          <a:ext cx="2209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14400" imgH="228600" progId="Equation.3">
                  <p:embed/>
                </p:oleObj>
              </mc:Choice>
              <mc:Fallback>
                <p:oleObj name="Equation" r:id="rId17" imgW="9144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00200"/>
                        <a:ext cx="2209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40455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09800" y="3543435"/>
            <a:ext cx="4953000" cy="3162165"/>
            <a:chOff x="2209800" y="3162435"/>
            <a:chExt cx="4953000" cy="3162165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2209800" y="6248400"/>
              <a:ext cx="4953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5" name="Group 4"/>
            <p:cNvGrpSpPr/>
            <p:nvPr/>
          </p:nvGrpSpPr>
          <p:grpSpPr>
            <a:xfrm rot="20302996">
              <a:off x="2528322" y="3162435"/>
              <a:ext cx="3600281" cy="2602835"/>
              <a:chOff x="3599370" y="3582079"/>
              <a:chExt cx="1983828" cy="1990403"/>
            </a:xfrm>
          </p:grpSpPr>
          <p:sp>
            <p:nvSpPr>
              <p:cNvPr id="3" name="Arc 2"/>
              <p:cNvSpPr/>
              <p:nvPr/>
            </p:nvSpPr>
            <p:spPr bwMode="auto">
              <a:xfrm flipV="1">
                <a:off x="3601998" y="3582079"/>
                <a:ext cx="1981200" cy="1981200"/>
              </a:xfrm>
              <a:prstGeom prst="arc">
                <a:avLst>
                  <a:gd name="adj1" fmla="val 16200000"/>
                  <a:gd name="adj2" fmla="val 20970991"/>
                </a:avLst>
              </a:pr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Arc 18"/>
              <p:cNvSpPr/>
              <p:nvPr/>
            </p:nvSpPr>
            <p:spPr bwMode="auto">
              <a:xfrm flipH="1" flipV="1">
                <a:off x="3599370" y="3591282"/>
                <a:ext cx="1981200" cy="1981200"/>
              </a:xfrm>
              <a:prstGeom prst="arc">
                <a:avLst>
                  <a:gd name="adj1" fmla="val 16200000"/>
                  <a:gd name="adj2" fmla="val 60156"/>
                </a:avLst>
              </a:pr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 bwMode="auto">
            <a:xfrm flipV="1">
              <a:off x="2590800" y="4267200"/>
              <a:ext cx="0" cy="2057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175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Characterization:            </a:t>
            </a:r>
            <a:r>
              <a:rPr lang="en-US" dirty="0"/>
              <a:t>exists, </a:t>
            </a:r>
            <a:r>
              <a:rPr lang="en-US" sz="1800" dirty="0"/>
              <a:t>convex </a:t>
            </a:r>
            <a:r>
              <a:rPr lang="en-US" sz="1800" dirty="0" err="1"/>
              <a:t>dom</a:t>
            </a:r>
            <a:r>
              <a:rPr lang="en-US" sz="1800" dirty="0"/>
              <a:t> </a:t>
            </a:r>
            <a:r>
              <a:rPr lang="en-US" sz="1800" i="1" dirty="0">
                <a:latin typeface="Times New Roman"/>
                <a:cs typeface="Times New Roman"/>
              </a:rPr>
              <a:t>f</a:t>
            </a:r>
            <a:endParaRPr lang="en-US" sz="1800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                 is</a:t>
            </a:r>
            <a:r>
              <a:rPr lang="en-US" i="1" dirty="0"/>
              <a:t> convex</a:t>
            </a:r>
            <a:r>
              <a:rPr lang="en-US" dirty="0"/>
              <a:t> on </a:t>
            </a:r>
            <a:r>
              <a:rPr lang="en-US" sz="3200" i="1" dirty="0">
                <a:latin typeface="Times New Roman"/>
                <a:cs typeface="Times New Roman"/>
              </a:rPr>
              <a:t>D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for all</a:t>
            </a:r>
          </a:p>
        </p:txBody>
      </p:sp>
      <p:graphicFrame>
        <p:nvGraphicFramePr>
          <p:cNvPr id="5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228663"/>
              </p:ext>
            </p:extLst>
          </p:nvPr>
        </p:nvGraphicFramePr>
        <p:xfrm>
          <a:off x="971550" y="2209800"/>
          <a:ext cx="19415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0900" imgH="203200" progId="Equation.3">
                  <p:embed/>
                </p:oleObj>
              </mc:Choice>
              <mc:Fallback>
                <p:oleObj name="Equation" r:id="rId3" imgW="850900" imgH="203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209800"/>
                        <a:ext cx="194151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344449"/>
              </p:ext>
            </p:extLst>
          </p:nvPr>
        </p:nvGraphicFramePr>
        <p:xfrm>
          <a:off x="7519988" y="2209800"/>
          <a:ext cx="109061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100" imgH="165100" progId="Equation.3">
                  <p:embed/>
                </p:oleObj>
              </mc:Choice>
              <mc:Fallback>
                <p:oleObj name="Equation" r:id="rId5" imgW="419100" imgH="165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9988" y="2209800"/>
                        <a:ext cx="1090612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705226"/>
              </p:ext>
            </p:extLst>
          </p:nvPr>
        </p:nvGraphicFramePr>
        <p:xfrm>
          <a:off x="4648200" y="914400"/>
          <a:ext cx="10128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82600" imgH="406400" progId="Equation.3">
                  <p:embed/>
                </p:oleObj>
              </mc:Choice>
              <mc:Fallback>
                <p:oleObj name="Equation" r:id="rId7" imgW="482600" imgH="40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14400"/>
                        <a:ext cx="10128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358767"/>
              </p:ext>
            </p:extLst>
          </p:nvPr>
        </p:nvGraphicFramePr>
        <p:xfrm>
          <a:off x="2362200" y="2819400"/>
          <a:ext cx="1676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200" imgH="406400" progId="Equation.3">
                  <p:embed/>
                </p:oleObj>
              </mc:Choice>
              <mc:Fallback>
                <p:oleObj name="Equation" r:id="rId9" imgW="711200" imgH="40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19400"/>
                        <a:ext cx="1676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914400" y="3896380"/>
            <a:ext cx="6090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800" dirty="0"/>
              <a:t>strictly convex if “&gt;“ (positive definite)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2967335"/>
            <a:ext cx="316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(positive </a:t>
            </a:r>
            <a:r>
              <a:rPr lang="en-US" sz="2400" dirty="0" err="1"/>
              <a:t>semidefinite</a:t>
            </a:r>
            <a:r>
              <a:rPr lang="en-US" sz="2400" dirty="0"/>
              <a:t>)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335791"/>
              </p:ext>
            </p:extLst>
          </p:nvPr>
        </p:nvGraphicFramePr>
        <p:xfrm>
          <a:off x="914400" y="4419600"/>
          <a:ext cx="4103687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55800" imgH="228600" progId="Equation.3">
                  <p:embed/>
                </p:oleObj>
              </mc:Choice>
              <mc:Fallback>
                <p:oleObj name="Equation" r:id="rId11" imgW="19558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19600"/>
                        <a:ext cx="4103687" cy="471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543259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Note that                                   means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 is different from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Common mistake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333933"/>
              </p:ext>
            </p:extLst>
          </p:nvPr>
        </p:nvGraphicFramePr>
        <p:xfrm>
          <a:off x="3379788" y="1143000"/>
          <a:ext cx="31146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800" imgH="406400" progId="Equation.3">
                  <p:embed/>
                </p:oleObj>
              </mc:Choice>
              <mc:Fallback>
                <p:oleObj name="Equation" r:id="rId3" imgW="1320800" imgH="40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88" y="1143000"/>
                        <a:ext cx="31146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4628691"/>
              </p:ext>
            </p:extLst>
          </p:nvPr>
        </p:nvGraphicFramePr>
        <p:xfrm>
          <a:off x="3352800" y="2133600"/>
          <a:ext cx="389413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1000" imgH="406400" progId="Equation.3">
                  <p:embed/>
                </p:oleObj>
              </mc:Choice>
              <mc:Fallback>
                <p:oleObj name="Equation" r:id="rId5" imgW="1651000" imgH="40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389413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675047"/>
              </p:ext>
            </p:extLst>
          </p:nvPr>
        </p:nvGraphicFramePr>
        <p:xfrm>
          <a:off x="3352800" y="3962400"/>
          <a:ext cx="37734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00200" imgH="406400" progId="Equation.3">
                  <p:embed/>
                </p:oleObj>
              </mc:Choice>
              <mc:Fallback>
                <p:oleObj name="Equation" r:id="rId7" imgW="1600200" imgH="40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962400"/>
                        <a:ext cx="377348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547865"/>
              </p:ext>
            </p:extLst>
          </p:nvPr>
        </p:nvGraphicFramePr>
        <p:xfrm>
          <a:off x="914400" y="2362200"/>
          <a:ext cx="2209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76300" imgH="203200" progId="Equation.3">
                  <p:embed/>
                </p:oleObj>
              </mc:Choice>
              <mc:Fallback>
                <p:oleObj name="Equation" r:id="rId9" imgW="876300" imgH="203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362200"/>
                        <a:ext cx="2209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8499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Constrained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143000" y="5650468"/>
            <a:ext cx="65532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Freeform 26"/>
          <p:cNvSpPr/>
          <p:nvPr/>
        </p:nvSpPr>
        <p:spPr>
          <a:xfrm>
            <a:off x="2057400" y="3593068"/>
            <a:ext cx="4603417" cy="1680186"/>
          </a:xfrm>
          <a:custGeom>
            <a:avLst/>
            <a:gdLst>
              <a:gd name="connsiteX0" fmla="*/ 0 w 4603417"/>
              <a:gd name="connsiteY0" fmla="*/ 383665 h 1680186"/>
              <a:gd name="connsiteX1" fmla="*/ 132282 w 4603417"/>
              <a:gd name="connsiteY1" fmla="*/ 886397 h 1680186"/>
              <a:gd name="connsiteX2" fmla="*/ 370389 w 4603417"/>
              <a:gd name="connsiteY2" fmla="*/ 1098074 h 1680186"/>
              <a:gd name="connsiteX3" fmla="*/ 687866 w 4603417"/>
              <a:gd name="connsiteY3" fmla="*/ 912857 h 1680186"/>
              <a:gd name="connsiteX4" fmla="*/ 899518 w 4603417"/>
              <a:gd name="connsiteY4" fmla="*/ 370435 h 1680186"/>
              <a:gd name="connsiteX5" fmla="*/ 1111169 w 4603417"/>
              <a:gd name="connsiteY5" fmla="*/ 79379 h 1680186"/>
              <a:gd name="connsiteX6" fmla="*/ 1587385 w 4603417"/>
              <a:gd name="connsiteY6" fmla="*/ 423354 h 1680186"/>
              <a:gd name="connsiteX7" fmla="*/ 1693210 w 4603417"/>
              <a:gd name="connsiteY7" fmla="*/ 979006 h 1680186"/>
              <a:gd name="connsiteX8" fmla="*/ 1812264 w 4603417"/>
              <a:gd name="connsiteY8" fmla="*/ 1415589 h 1680186"/>
              <a:gd name="connsiteX9" fmla="*/ 2037144 w 4603417"/>
              <a:gd name="connsiteY9" fmla="*/ 1680186 h 1680186"/>
              <a:gd name="connsiteX10" fmla="*/ 2460447 w 4603417"/>
              <a:gd name="connsiteY10" fmla="*/ 1415589 h 1680186"/>
              <a:gd name="connsiteX11" fmla="*/ 2553044 w 4603417"/>
              <a:gd name="connsiteY11" fmla="*/ 1111304 h 1680186"/>
              <a:gd name="connsiteX12" fmla="*/ 2645642 w 4603417"/>
              <a:gd name="connsiteY12" fmla="*/ 515963 h 1680186"/>
              <a:gd name="connsiteX13" fmla="*/ 2817608 w 4603417"/>
              <a:gd name="connsiteY13" fmla="*/ 119069 h 1680186"/>
              <a:gd name="connsiteX14" fmla="*/ 3174770 w 4603417"/>
              <a:gd name="connsiteY14" fmla="*/ 185218 h 1680186"/>
              <a:gd name="connsiteX15" fmla="*/ 3346737 w 4603417"/>
              <a:gd name="connsiteY15" fmla="*/ 701180 h 1680186"/>
              <a:gd name="connsiteX16" fmla="*/ 3479019 w 4603417"/>
              <a:gd name="connsiteY16" fmla="*/ 992236 h 1680186"/>
              <a:gd name="connsiteX17" fmla="*/ 4325624 w 4603417"/>
              <a:gd name="connsiteY17" fmla="*/ 965776 h 1680186"/>
              <a:gd name="connsiteX18" fmla="*/ 4471134 w 4603417"/>
              <a:gd name="connsiteY18" fmla="*/ 714410 h 1680186"/>
              <a:gd name="connsiteX19" fmla="*/ 4524047 w 4603417"/>
              <a:gd name="connsiteY19" fmla="*/ 383665 h 1680186"/>
              <a:gd name="connsiteX20" fmla="*/ 4603417 w 4603417"/>
              <a:gd name="connsiteY20" fmla="*/ 0 h 168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03417" h="1680186">
                <a:moveTo>
                  <a:pt x="0" y="383665"/>
                </a:moveTo>
                <a:cubicBezTo>
                  <a:pt x="35275" y="575497"/>
                  <a:pt x="70551" y="767329"/>
                  <a:pt x="132282" y="886397"/>
                </a:cubicBezTo>
                <a:cubicBezTo>
                  <a:pt x="194014" y="1005465"/>
                  <a:pt x="277792" y="1093664"/>
                  <a:pt x="370389" y="1098074"/>
                </a:cubicBezTo>
                <a:cubicBezTo>
                  <a:pt x="462986" y="1102484"/>
                  <a:pt x="599678" y="1034130"/>
                  <a:pt x="687866" y="912857"/>
                </a:cubicBezTo>
                <a:cubicBezTo>
                  <a:pt x="776054" y="791584"/>
                  <a:pt x="828968" y="509348"/>
                  <a:pt x="899518" y="370435"/>
                </a:cubicBezTo>
                <a:cubicBezTo>
                  <a:pt x="970068" y="231522"/>
                  <a:pt x="996525" y="70559"/>
                  <a:pt x="1111169" y="79379"/>
                </a:cubicBezTo>
                <a:cubicBezTo>
                  <a:pt x="1225813" y="88199"/>
                  <a:pt x="1490378" y="273416"/>
                  <a:pt x="1587385" y="423354"/>
                </a:cubicBezTo>
                <a:cubicBezTo>
                  <a:pt x="1684392" y="573292"/>
                  <a:pt x="1655730" y="813634"/>
                  <a:pt x="1693210" y="979006"/>
                </a:cubicBezTo>
                <a:cubicBezTo>
                  <a:pt x="1730690" y="1144378"/>
                  <a:pt x="1754942" y="1298726"/>
                  <a:pt x="1812264" y="1415589"/>
                </a:cubicBezTo>
                <a:cubicBezTo>
                  <a:pt x="1869586" y="1532452"/>
                  <a:pt x="1929114" y="1680186"/>
                  <a:pt x="2037144" y="1680186"/>
                </a:cubicBezTo>
                <a:cubicBezTo>
                  <a:pt x="2145174" y="1680186"/>
                  <a:pt x="2374464" y="1510403"/>
                  <a:pt x="2460447" y="1415589"/>
                </a:cubicBezTo>
                <a:cubicBezTo>
                  <a:pt x="2546430" y="1320775"/>
                  <a:pt x="2522178" y="1261242"/>
                  <a:pt x="2553044" y="1111304"/>
                </a:cubicBezTo>
                <a:cubicBezTo>
                  <a:pt x="2583910" y="961366"/>
                  <a:pt x="2601548" y="681336"/>
                  <a:pt x="2645642" y="515963"/>
                </a:cubicBezTo>
                <a:cubicBezTo>
                  <a:pt x="2689736" y="350590"/>
                  <a:pt x="2729420" y="174193"/>
                  <a:pt x="2817608" y="119069"/>
                </a:cubicBezTo>
                <a:cubicBezTo>
                  <a:pt x="2905796" y="63945"/>
                  <a:pt x="3086582" y="88200"/>
                  <a:pt x="3174770" y="185218"/>
                </a:cubicBezTo>
                <a:cubicBezTo>
                  <a:pt x="3262958" y="282236"/>
                  <a:pt x="3296029" y="566677"/>
                  <a:pt x="3346737" y="701180"/>
                </a:cubicBezTo>
                <a:cubicBezTo>
                  <a:pt x="3397445" y="835683"/>
                  <a:pt x="3315871" y="948137"/>
                  <a:pt x="3479019" y="992236"/>
                </a:cubicBezTo>
                <a:cubicBezTo>
                  <a:pt x="3642167" y="1036335"/>
                  <a:pt x="4160272" y="1012080"/>
                  <a:pt x="4325624" y="965776"/>
                </a:cubicBezTo>
                <a:cubicBezTo>
                  <a:pt x="4490977" y="919472"/>
                  <a:pt x="4438064" y="811428"/>
                  <a:pt x="4471134" y="714410"/>
                </a:cubicBezTo>
                <a:cubicBezTo>
                  <a:pt x="4504204" y="617392"/>
                  <a:pt x="4502000" y="502733"/>
                  <a:pt x="4524047" y="383665"/>
                </a:cubicBezTo>
                <a:cubicBezTo>
                  <a:pt x="4546094" y="264597"/>
                  <a:pt x="4603417" y="0"/>
                  <a:pt x="4603417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1000" y="5345668"/>
            <a:ext cx="30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[                               ]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65248" y="5341203"/>
            <a:ext cx="124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[          ]</a:t>
            </a:r>
          </a:p>
        </p:txBody>
      </p:sp>
      <p:cxnSp>
        <p:nvCxnSpPr>
          <p:cNvPr id="6144" name="Straight Connector 6143"/>
          <p:cNvCxnSpPr/>
          <p:nvPr/>
        </p:nvCxnSpPr>
        <p:spPr bwMode="auto">
          <a:xfrm>
            <a:off x="2667000" y="5638800"/>
            <a:ext cx="990600" cy="1166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343400" y="5650468"/>
            <a:ext cx="2743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93113"/>
              </p:ext>
            </p:extLst>
          </p:nvPr>
        </p:nvGraphicFramePr>
        <p:xfrm>
          <a:off x="7915275" y="5345113"/>
          <a:ext cx="49371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0700" imgH="457200" progId="Equation.3">
                  <p:embed/>
                </p:oleObj>
              </mc:Choice>
              <mc:Fallback>
                <p:oleObj name="Equation" r:id="rId3" imgW="520700" imgH="457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275" y="5345113"/>
                        <a:ext cx="493713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>
            <a:endCxn id="31" idx="2"/>
          </p:cNvCxnSpPr>
          <p:nvPr/>
        </p:nvCxnSpPr>
        <p:spPr bwMode="auto">
          <a:xfrm flipH="1" flipV="1">
            <a:off x="3187624" y="5802868"/>
            <a:ext cx="1308176" cy="3693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>
            <a:stCxn id="25" idx="0"/>
          </p:cNvCxnSpPr>
          <p:nvPr/>
        </p:nvCxnSpPr>
        <p:spPr bwMode="auto">
          <a:xfrm flipV="1">
            <a:off x="4898231" y="5791200"/>
            <a:ext cx="1145381" cy="342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2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681021"/>
              </p:ext>
            </p:extLst>
          </p:nvPr>
        </p:nvGraphicFramePr>
        <p:xfrm>
          <a:off x="1814513" y="6107113"/>
          <a:ext cx="6167437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515100" imgH="736600" progId="Equation.3">
                  <p:embed/>
                </p:oleObj>
              </mc:Choice>
              <mc:Fallback>
                <p:oleObj name="Equation" r:id="rId5" imgW="65151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6107113"/>
                        <a:ext cx="6167437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883481"/>
              </p:ext>
            </p:extLst>
          </p:nvPr>
        </p:nvGraphicFramePr>
        <p:xfrm>
          <a:off x="1676400" y="3352800"/>
          <a:ext cx="8382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65200" imgH="520700" progId="Equation.3">
                  <p:embed/>
                </p:oleObj>
              </mc:Choice>
              <mc:Fallback>
                <p:oleObj name="Equation" r:id="rId7" imgW="9652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352800"/>
                        <a:ext cx="83820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6027003"/>
            <a:ext cx="1245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feasible</a:t>
            </a:r>
          </a:p>
          <a:p>
            <a:pPr algn="ctr"/>
            <a:r>
              <a:rPr lang="en-US" sz="2400" dirty="0"/>
              <a:t>set</a:t>
            </a:r>
          </a:p>
        </p:txBody>
      </p:sp>
      <p:graphicFrame>
        <p:nvGraphicFramePr>
          <p:cNvPr id="3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2275958"/>
              </p:ext>
            </p:extLst>
          </p:nvPr>
        </p:nvGraphicFramePr>
        <p:xfrm>
          <a:off x="1911350" y="1168400"/>
          <a:ext cx="4718050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308600" imgH="2070100" progId="Equation.3">
                  <p:embed/>
                </p:oleObj>
              </mc:Choice>
              <mc:Fallback>
                <p:oleObj name="Equation" r:id="rId9" imgW="53086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350" y="1168400"/>
                        <a:ext cx="4718050" cy="186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53788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066800"/>
            <a:ext cx="8686800" cy="556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1.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2.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Common mistake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168616"/>
              </p:ext>
            </p:extLst>
          </p:nvPr>
        </p:nvGraphicFramePr>
        <p:xfrm>
          <a:off x="1447800" y="1609725"/>
          <a:ext cx="67976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82900" imgH="266700" progId="Equation.3">
                  <p:embed/>
                </p:oleObj>
              </mc:Choice>
              <mc:Fallback>
                <p:oleObj name="Equation" r:id="rId3" imgW="2882900" imgH="266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609725"/>
                        <a:ext cx="67976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401235"/>
              </p:ext>
            </p:extLst>
          </p:nvPr>
        </p:nvGraphicFramePr>
        <p:xfrm>
          <a:off x="685800" y="5724525"/>
          <a:ext cx="775652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89300" imgH="469900" progId="Equation.3">
                  <p:embed/>
                </p:oleObj>
              </mc:Choice>
              <mc:Fallback>
                <p:oleObj name="Equation" r:id="rId5" imgW="32893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724525"/>
                        <a:ext cx="775652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303369"/>
              </p:ext>
            </p:extLst>
          </p:nvPr>
        </p:nvGraphicFramePr>
        <p:xfrm>
          <a:off x="1327150" y="2362200"/>
          <a:ext cx="60515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65400" imgH="762000" progId="Equation.3">
                  <p:embed/>
                </p:oleObj>
              </mc:Choice>
              <mc:Fallback>
                <p:oleObj name="Equation" r:id="rId7" imgW="2565400" imgH="762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150" y="2362200"/>
                        <a:ext cx="60515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292077"/>
              </p:ext>
            </p:extLst>
          </p:nvPr>
        </p:nvGraphicFramePr>
        <p:xfrm>
          <a:off x="685800" y="4362450"/>
          <a:ext cx="84455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581400" imgH="469900" progId="Equation.3">
                  <p:embed/>
                </p:oleObj>
              </mc:Choice>
              <mc:Fallback>
                <p:oleObj name="Equation" r:id="rId9" imgW="35814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362450"/>
                        <a:ext cx="84455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2636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4267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Definition: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437041"/>
              </p:ext>
            </p:extLst>
          </p:nvPr>
        </p:nvGraphicFramePr>
        <p:xfrm>
          <a:off x="1577975" y="1600200"/>
          <a:ext cx="139382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558800" progId="Equation.3">
                  <p:embed/>
                </p:oleObj>
              </mc:Choice>
              <mc:Fallback>
                <p:oleObj name="Equation" r:id="rId3" imgW="17018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1600200"/>
                        <a:ext cx="139382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632249"/>
              </p:ext>
            </p:extLst>
          </p:nvPr>
        </p:nvGraphicFramePr>
        <p:xfrm>
          <a:off x="990600" y="3425825"/>
          <a:ext cx="795972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15500" imgH="2260600" progId="Equation.3">
                  <p:embed/>
                </p:oleObj>
              </mc:Choice>
              <mc:Fallback>
                <p:oleObj name="Equation" r:id="rId5" imgW="9715500" imgH="226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425825"/>
                        <a:ext cx="7959725" cy="213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904901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4267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Characterization 1: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is clearly convex in </a:t>
            </a:r>
            <a:r>
              <a:rPr lang="en-US" sz="3200" i="1" dirty="0">
                <a:latin typeface="Times New Roman"/>
                <a:cs typeface="Times New Roman"/>
              </a:rPr>
              <a:t>t</a:t>
            </a:r>
            <a:endParaRPr lang="en-US" i="1" dirty="0">
              <a:latin typeface="Times New Roman"/>
              <a:cs typeface="Times New Roman"/>
            </a:endParaRP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937142"/>
              </p:ext>
            </p:extLst>
          </p:nvPr>
        </p:nvGraphicFramePr>
        <p:xfrm>
          <a:off x="1577975" y="1600200"/>
          <a:ext cx="139382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558800" progId="Equation.3">
                  <p:embed/>
                </p:oleObj>
              </mc:Choice>
              <mc:Fallback>
                <p:oleObj name="Equation" r:id="rId3" imgW="17018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1600200"/>
                        <a:ext cx="139382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109914"/>
              </p:ext>
            </p:extLst>
          </p:nvPr>
        </p:nvGraphicFramePr>
        <p:xfrm>
          <a:off x="1868488" y="3276600"/>
          <a:ext cx="424497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81600" imgH="711200" progId="Equation.3">
                  <p:embed/>
                </p:oleObj>
              </mc:Choice>
              <mc:Fallback>
                <p:oleObj name="Equation" r:id="rId5" imgW="5181600" imgH="711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276600"/>
                        <a:ext cx="4244975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2037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4267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Characterization 2: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572521"/>
              </p:ext>
            </p:extLst>
          </p:nvPr>
        </p:nvGraphicFramePr>
        <p:xfrm>
          <a:off x="1577975" y="1600200"/>
          <a:ext cx="139382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558800" progId="Equation.3">
                  <p:embed/>
                </p:oleObj>
              </mc:Choice>
              <mc:Fallback>
                <p:oleObj name="Equation" r:id="rId3" imgW="17018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1600200"/>
                        <a:ext cx="139382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280636"/>
              </p:ext>
            </p:extLst>
          </p:nvPr>
        </p:nvGraphicFramePr>
        <p:xfrm>
          <a:off x="1003300" y="3276600"/>
          <a:ext cx="5473700" cy="220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80200" imgH="2336800" progId="Equation.3">
                  <p:embed/>
                </p:oleObj>
              </mc:Choice>
              <mc:Fallback>
                <p:oleObj name="Equation" r:id="rId5" imgW="6680200" imgH="2336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300" y="3276600"/>
                        <a:ext cx="5473700" cy="220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165629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4267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Characterization 3: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909688"/>
              </p:ext>
            </p:extLst>
          </p:nvPr>
        </p:nvGraphicFramePr>
        <p:xfrm>
          <a:off x="1577975" y="1600200"/>
          <a:ext cx="139382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558800" progId="Equation.3">
                  <p:embed/>
                </p:oleObj>
              </mc:Choice>
              <mc:Fallback>
                <p:oleObj name="Equation" r:id="rId3" imgW="17018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1600200"/>
                        <a:ext cx="139382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535946"/>
              </p:ext>
            </p:extLst>
          </p:nvPr>
        </p:nvGraphicFramePr>
        <p:xfrm>
          <a:off x="1597025" y="3355975"/>
          <a:ext cx="238283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08300" imgH="1206500" progId="Equation.3">
                  <p:embed/>
                </p:oleObj>
              </mc:Choice>
              <mc:Fallback>
                <p:oleObj name="Equation" r:id="rId5" imgW="2908300" imgH="12065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5" y="3355975"/>
                        <a:ext cx="2382838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695244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</a:t>
            </a:r>
            <a:endParaRPr lang="en-US" sz="1600" dirty="0"/>
          </a:p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any norm  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409289"/>
              </p:ext>
            </p:extLst>
          </p:nvPr>
        </p:nvGraphicFramePr>
        <p:xfrm>
          <a:off x="1577975" y="1600200"/>
          <a:ext cx="139382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558800" progId="Equation.3">
                  <p:embed/>
                </p:oleObj>
              </mc:Choice>
              <mc:Fallback>
                <p:oleObj name="Equation" r:id="rId3" imgW="17018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1600200"/>
                        <a:ext cx="139382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918767"/>
              </p:ext>
            </p:extLst>
          </p:nvPr>
        </p:nvGraphicFramePr>
        <p:xfrm>
          <a:off x="1600200" y="2595562"/>
          <a:ext cx="13620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63700" imgH="558800" progId="Equation.3">
                  <p:embed/>
                </p:oleObj>
              </mc:Choice>
              <mc:Fallback>
                <p:oleObj name="Equation" r:id="rId5" imgW="16637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595562"/>
                        <a:ext cx="1362075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552060"/>
              </p:ext>
            </p:extLst>
          </p:nvPr>
        </p:nvGraphicFramePr>
        <p:xfrm>
          <a:off x="1600200" y="3670300"/>
          <a:ext cx="20177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63800" imgH="469900" progId="Equation.3">
                  <p:embed/>
                </p:oleObj>
              </mc:Choice>
              <mc:Fallback>
                <p:oleObj name="Equation" r:id="rId7" imgW="24638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670300"/>
                        <a:ext cx="20177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782208"/>
              </p:ext>
            </p:extLst>
          </p:nvPr>
        </p:nvGraphicFramePr>
        <p:xfrm>
          <a:off x="1600200" y="4502150"/>
          <a:ext cx="13208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12900" imgH="1041400" progId="Equation.3">
                  <p:embed/>
                </p:oleObj>
              </mc:Choice>
              <mc:Fallback>
                <p:oleObj name="Equation" r:id="rId9" imgW="1612900" imgH="1041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502150"/>
                        <a:ext cx="132080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127766"/>
              </p:ext>
            </p:extLst>
          </p:nvPr>
        </p:nvGraphicFramePr>
        <p:xfrm>
          <a:off x="3505200" y="5638800"/>
          <a:ext cx="44608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46100" imgH="609600" progId="Equation.3">
                  <p:embed/>
                </p:oleObj>
              </mc:Choice>
              <mc:Fallback>
                <p:oleObj name="Equation" r:id="rId11" imgW="546100" imgH="609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446087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49807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8153400" cy="5257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To recognize a convex function </a:t>
            </a:r>
            <a:r>
              <a:rPr lang="en-US" sz="3200" b="1" i="1" dirty="0">
                <a:latin typeface="Times New Roman"/>
                <a:cs typeface="Times New Roman"/>
              </a:rPr>
              <a:t>f</a:t>
            </a:r>
            <a:endParaRPr lang="en-US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Verify definition</a:t>
            </a:r>
          </a:p>
          <a:p>
            <a:r>
              <a:rPr lang="en-US" dirty="0">
                <a:latin typeface="Arial"/>
                <a:cs typeface="Arial"/>
              </a:rPr>
              <a:t>Apply one of 3 characterizations</a:t>
            </a:r>
            <a:endParaRPr lang="en-US" dirty="0"/>
          </a:p>
          <a:p>
            <a:r>
              <a:rPr lang="en-US" dirty="0"/>
              <a:t>Show </a:t>
            </a:r>
            <a:r>
              <a:rPr lang="en-US" i="1" dirty="0">
                <a:latin typeface="Times New Roman"/>
                <a:cs typeface="Times New Roman"/>
              </a:rPr>
              <a:t>f</a:t>
            </a:r>
            <a:r>
              <a:rPr lang="en-US" dirty="0"/>
              <a:t> is obtained from simple convex functions (linear, quadratic, </a:t>
            </a:r>
            <a:r>
              <a:rPr lang="en-US" dirty="0" err="1"/>
              <a:t>exp</a:t>
            </a:r>
            <a:r>
              <a:rPr lang="en-US" dirty="0"/>
              <a:t>, -log, …) by operations that </a:t>
            </a:r>
            <a:r>
              <a:rPr lang="en-US" dirty="0">
                <a:solidFill>
                  <a:srgbClr val="0000FF"/>
                </a:solidFill>
              </a:rPr>
              <a:t>preserve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convexity</a:t>
            </a:r>
          </a:p>
          <a:p>
            <a:pPr lvl="1"/>
            <a:r>
              <a:rPr lang="en-US" dirty="0"/>
              <a:t>nonnegative weighted sum</a:t>
            </a:r>
          </a:p>
          <a:p>
            <a:pPr lvl="1"/>
            <a:r>
              <a:rPr lang="en-US" dirty="0"/>
              <a:t>composition with affine function</a:t>
            </a:r>
          </a:p>
          <a:p>
            <a:pPr lvl="1"/>
            <a:r>
              <a:rPr lang="en-US" dirty="0" err="1"/>
              <a:t>pointwise</a:t>
            </a:r>
            <a:r>
              <a:rPr lang="en-US" dirty="0"/>
              <a:t> </a:t>
            </a:r>
            <a:r>
              <a:rPr lang="en-US" dirty="0" err="1"/>
              <a:t>supremum</a:t>
            </a:r>
            <a:endParaRPr lang="en-US" dirty="0"/>
          </a:p>
          <a:p>
            <a:pPr lvl="1"/>
            <a:r>
              <a:rPr lang="en-US" dirty="0"/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323111914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Convexity-preserving operations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Suppose                                are convex.</a:t>
            </a:r>
          </a:p>
          <a:p>
            <a:pPr marL="0" indent="0">
              <a:buNone/>
            </a:pPr>
            <a:r>
              <a:rPr lang="en-US" dirty="0"/>
              <a:t>Then the following functions are convex:</a:t>
            </a:r>
          </a:p>
          <a:p>
            <a:endParaRPr lang="en-US" sz="1600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                      provided </a:t>
            </a:r>
            <a:r>
              <a:rPr lang="en-US" sz="3200" i="1" dirty="0">
                <a:latin typeface="Times New Roman"/>
                <a:cs typeface="Times New Roman"/>
              </a:rPr>
              <a:t>                </a:t>
            </a:r>
            <a:r>
              <a:rPr lang="en-US" dirty="0"/>
              <a:t> is </a:t>
            </a:r>
          </a:p>
          <a:p>
            <a:pPr marL="0" indent="0">
              <a:buNone/>
            </a:pPr>
            <a:r>
              <a:rPr lang="en-US" dirty="0"/>
              <a:t>      convex and      is </a:t>
            </a:r>
            <a:r>
              <a:rPr lang="en-US" dirty="0" err="1"/>
              <a:t>nondecreasing</a:t>
            </a:r>
            <a:endParaRPr lang="en-US" dirty="0"/>
          </a:p>
        </p:txBody>
      </p:sp>
      <p:graphicFrame>
        <p:nvGraphicFramePr>
          <p:cNvPr id="3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324763"/>
              </p:ext>
            </p:extLst>
          </p:nvPr>
        </p:nvGraphicFramePr>
        <p:xfrm>
          <a:off x="1600200" y="2819400"/>
          <a:ext cx="371475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33900" imgH="990600" progId="Equation.3">
                  <p:embed/>
                </p:oleObj>
              </mc:Choice>
              <mc:Fallback>
                <p:oleObj name="Equation" r:id="rId3" imgW="45339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819400"/>
                        <a:ext cx="371475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156327"/>
              </p:ext>
            </p:extLst>
          </p:nvPr>
        </p:nvGraphicFramePr>
        <p:xfrm>
          <a:off x="2667000" y="1524000"/>
          <a:ext cx="3200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47800" imgH="241300" progId="Equation.3">
                  <p:embed/>
                </p:oleObj>
              </mc:Choice>
              <mc:Fallback>
                <p:oleObj name="Equation" r:id="rId5" imgW="1447800" imgH="241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524000"/>
                        <a:ext cx="3200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700449"/>
              </p:ext>
            </p:extLst>
          </p:nvPr>
        </p:nvGraphicFramePr>
        <p:xfrm>
          <a:off x="1600200" y="3960813"/>
          <a:ext cx="259080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62300" imgH="673100" progId="Equation.3">
                  <p:embed/>
                </p:oleObj>
              </mc:Choice>
              <mc:Fallback>
                <p:oleObj name="Equation" r:id="rId7" imgW="3162300" imgH="673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60813"/>
                        <a:ext cx="2590800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665994"/>
              </p:ext>
            </p:extLst>
          </p:nvPr>
        </p:nvGraphicFramePr>
        <p:xfrm>
          <a:off x="1662113" y="4986338"/>
          <a:ext cx="2319337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32100" imgH="609600" progId="Equation.3">
                  <p:embed/>
                </p:oleObj>
              </mc:Choice>
              <mc:Fallback>
                <p:oleObj name="Equation" r:id="rId9" imgW="2832100" imgH="609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4986338"/>
                        <a:ext cx="2319337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609770"/>
              </p:ext>
            </p:extLst>
          </p:nvPr>
        </p:nvGraphicFramePr>
        <p:xfrm>
          <a:off x="5313363" y="3922713"/>
          <a:ext cx="26955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289300" imgH="812800" progId="Equation.3">
                  <p:embed/>
                </p:oleObj>
              </mc:Choice>
              <mc:Fallback>
                <p:oleObj name="Equation" r:id="rId11" imgW="3289300" imgH="812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3922713"/>
                        <a:ext cx="2695575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807790"/>
              </p:ext>
            </p:extLst>
          </p:nvPr>
        </p:nvGraphicFramePr>
        <p:xfrm>
          <a:off x="1676400" y="6248400"/>
          <a:ext cx="6400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750300" imgH="558800" progId="Equation.3">
                  <p:embed/>
                </p:oleObj>
              </mc:Choice>
              <mc:Fallback>
                <p:oleObj name="Equation" r:id="rId13" imgW="87503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6248400"/>
                        <a:ext cx="64008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111731"/>
              </p:ext>
            </p:extLst>
          </p:nvPr>
        </p:nvGraphicFramePr>
        <p:xfrm>
          <a:off x="5970588" y="5105400"/>
          <a:ext cx="14970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28800" imgH="482600" progId="Equation.3">
                  <p:embed/>
                </p:oleObj>
              </mc:Choice>
              <mc:Fallback>
                <p:oleObj name="Equation" r:id="rId15" imgW="1828800" imgH="482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8" y="5105400"/>
                        <a:ext cx="14970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143984"/>
              </p:ext>
            </p:extLst>
          </p:nvPr>
        </p:nvGraphicFramePr>
        <p:xfrm>
          <a:off x="3948113" y="5553075"/>
          <a:ext cx="319087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7000" imgH="177800" progId="Equation.3">
                  <p:embed/>
                </p:oleObj>
              </mc:Choice>
              <mc:Fallback>
                <p:oleObj name="Equation" r:id="rId17" imgW="127000" imgH="177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5553075"/>
                        <a:ext cx="319087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2801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Composition</a:t>
            </a:r>
            <a:endParaRPr lang="en-US" sz="1600" dirty="0"/>
          </a:p>
          <a:p>
            <a:r>
              <a:rPr lang="en-US" dirty="0"/>
              <a:t> Composition with affine function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</a:t>
            </a:r>
          </a:p>
          <a:p>
            <a:r>
              <a:rPr lang="en-US" dirty="0"/>
              <a:t>Any norm of affine function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471154"/>
              </p:ext>
            </p:extLst>
          </p:nvPr>
        </p:nvGraphicFramePr>
        <p:xfrm>
          <a:off x="1766888" y="2209800"/>
          <a:ext cx="52847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51600" imgH="469900" progId="Equation.3">
                  <p:embed/>
                </p:oleObj>
              </mc:Choice>
              <mc:Fallback>
                <p:oleObj name="Equation" r:id="rId3" imgW="6451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2209800"/>
                        <a:ext cx="528478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894601"/>
              </p:ext>
            </p:extLst>
          </p:nvPr>
        </p:nvGraphicFramePr>
        <p:xfrm>
          <a:off x="6445250" y="4114800"/>
          <a:ext cx="11747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35100" imgH="609600" progId="Equation.3">
                  <p:embed/>
                </p:oleObj>
              </mc:Choice>
              <mc:Fallback>
                <p:oleObj name="Equation" r:id="rId5" imgW="1435100" imgH="609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4114800"/>
                        <a:ext cx="11747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197050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Composition</a:t>
            </a:r>
            <a:endParaRPr lang="en-US" sz="1600" dirty="0"/>
          </a:p>
          <a:p>
            <a:r>
              <a:rPr lang="en-US" dirty="0"/>
              <a:t> Composition with affine function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</a:t>
            </a:r>
          </a:p>
          <a:p>
            <a:pPr marL="0" indent="0">
              <a:buNone/>
            </a:pPr>
            <a:r>
              <a:rPr lang="en-US" dirty="0"/>
              <a:t>Log barrier for linear inequalities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442594"/>
              </p:ext>
            </p:extLst>
          </p:nvPr>
        </p:nvGraphicFramePr>
        <p:xfrm>
          <a:off x="1766888" y="2209800"/>
          <a:ext cx="52847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51600" imgH="469900" progId="Equation.3">
                  <p:embed/>
                </p:oleObj>
              </mc:Choice>
              <mc:Fallback>
                <p:oleObj name="Equation" r:id="rId3" imgW="64516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2209800"/>
                        <a:ext cx="528478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523680"/>
              </p:ext>
            </p:extLst>
          </p:nvPr>
        </p:nvGraphicFramePr>
        <p:xfrm>
          <a:off x="2370138" y="4724400"/>
          <a:ext cx="3744912" cy="186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0" imgH="1968500" progId="Equation.3">
                  <p:embed/>
                </p:oleObj>
              </mc:Choice>
              <mc:Fallback>
                <p:oleObj name="Equation" r:id="rId5" imgW="4572000" imgH="19685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4724400"/>
                        <a:ext cx="3744912" cy="186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92242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Constrained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143000" y="5650468"/>
            <a:ext cx="65532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Freeform 26"/>
          <p:cNvSpPr/>
          <p:nvPr/>
        </p:nvSpPr>
        <p:spPr>
          <a:xfrm>
            <a:off x="2057400" y="3593068"/>
            <a:ext cx="4603417" cy="1680186"/>
          </a:xfrm>
          <a:custGeom>
            <a:avLst/>
            <a:gdLst>
              <a:gd name="connsiteX0" fmla="*/ 0 w 4603417"/>
              <a:gd name="connsiteY0" fmla="*/ 383665 h 1680186"/>
              <a:gd name="connsiteX1" fmla="*/ 132282 w 4603417"/>
              <a:gd name="connsiteY1" fmla="*/ 886397 h 1680186"/>
              <a:gd name="connsiteX2" fmla="*/ 370389 w 4603417"/>
              <a:gd name="connsiteY2" fmla="*/ 1098074 h 1680186"/>
              <a:gd name="connsiteX3" fmla="*/ 687866 w 4603417"/>
              <a:gd name="connsiteY3" fmla="*/ 912857 h 1680186"/>
              <a:gd name="connsiteX4" fmla="*/ 899518 w 4603417"/>
              <a:gd name="connsiteY4" fmla="*/ 370435 h 1680186"/>
              <a:gd name="connsiteX5" fmla="*/ 1111169 w 4603417"/>
              <a:gd name="connsiteY5" fmla="*/ 79379 h 1680186"/>
              <a:gd name="connsiteX6" fmla="*/ 1587385 w 4603417"/>
              <a:gd name="connsiteY6" fmla="*/ 423354 h 1680186"/>
              <a:gd name="connsiteX7" fmla="*/ 1693210 w 4603417"/>
              <a:gd name="connsiteY7" fmla="*/ 979006 h 1680186"/>
              <a:gd name="connsiteX8" fmla="*/ 1812264 w 4603417"/>
              <a:gd name="connsiteY8" fmla="*/ 1415589 h 1680186"/>
              <a:gd name="connsiteX9" fmla="*/ 2037144 w 4603417"/>
              <a:gd name="connsiteY9" fmla="*/ 1680186 h 1680186"/>
              <a:gd name="connsiteX10" fmla="*/ 2460447 w 4603417"/>
              <a:gd name="connsiteY10" fmla="*/ 1415589 h 1680186"/>
              <a:gd name="connsiteX11" fmla="*/ 2553044 w 4603417"/>
              <a:gd name="connsiteY11" fmla="*/ 1111304 h 1680186"/>
              <a:gd name="connsiteX12" fmla="*/ 2645642 w 4603417"/>
              <a:gd name="connsiteY12" fmla="*/ 515963 h 1680186"/>
              <a:gd name="connsiteX13" fmla="*/ 2817608 w 4603417"/>
              <a:gd name="connsiteY13" fmla="*/ 119069 h 1680186"/>
              <a:gd name="connsiteX14" fmla="*/ 3174770 w 4603417"/>
              <a:gd name="connsiteY14" fmla="*/ 185218 h 1680186"/>
              <a:gd name="connsiteX15" fmla="*/ 3346737 w 4603417"/>
              <a:gd name="connsiteY15" fmla="*/ 701180 h 1680186"/>
              <a:gd name="connsiteX16" fmla="*/ 3479019 w 4603417"/>
              <a:gd name="connsiteY16" fmla="*/ 992236 h 1680186"/>
              <a:gd name="connsiteX17" fmla="*/ 4325624 w 4603417"/>
              <a:gd name="connsiteY17" fmla="*/ 965776 h 1680186"/>
              <a:gd name="connsiteX18" fmla="*/ 4471134 w 4603417"/>
              <a:gd name="connsiteY18" fmla="*/ 714410 h 1680186"/>
              <a:gd name="connsiteX19" fmla="*/ 4524047 w 4603417"/>
              <a:gd name="connsiteY19" fmla="*/ 383665 h 1680186"/>
              <a:gd name="connsiteX20" fmla="*/ 4603417 w 4603417"/>
              <a:gd name="connsiteY20" fmla="*/ 0 h 168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03417" h="1680186">
                <a:moveTo>
                  <a:pt x="0" y="383665"/>
                </a:moveTo>
                <a:cubicBezTo>
                  <a:pt x="35275" y="575497"/>
                  <a:pt x="70551" y="767329"/>
                  <a:pt x="132282" y="886397"/>
                </a:cubicBezTo>
                <a:cubicBezTo>
                  <a:pt x="194014" y="1005465"/>
                  <a:pt x="277792" y="1093664"/>
                  <a:pt x="370389" y="1098074"/>
                </a:cubicBezTo>
                <a:cubicBezTo>
                  <a:pt x="462986" y="1102484"/>
                  <a:pt x="599678" y="1034130"/>
                  <a:pt x="687866" y="912857"/>
                </a:cubicBezTo>
                <a:cubicBezTo>
                  <a:pt x="776054" y="791584"/>
                  <a:pt x="828968" y="509348"/>
                  <a:pt x="899518" y="370435"/>
                </a:cubicBezTo>
                <a:cubicBezTo>
                  <a:pt x="970068" y="231522"/>
                  <a:pt x="996525" y="70559"/>
                  <a:pt x="1111169" y="79379"/>
                </a:cubicBezTo>
                <a:cubicBezTo>
                  <a:pt x="1225813" y="88199"/>
                  <a:pt x="1490378" y="273416"/>
                  <a:pt x="1587385" y="423354"/>
                </a:cubicBezTo>
                <a:cubicBezTo>
                  <a:pt x="1684392" y="573292"/>
                  <a:pt x="1655730" y="813634"/>
                  <a:pt x="1693210" y="979006"/>
                </a:cubicBezTo>
                <a:cubicBezTo>
                  <a:pt x="1730690" y="1144378"/>
                  <a:pt x="1754942" y="1298726"/>
                  <a:pt x="1812264" y="1415589"/>
                </a:cubicBezTo>
                <a:cubicBezTo>
                  <a:pt x="1869586" y="1532452"/>
                  <a:pt x="1929114" y="1680186"/>
                  <a:pt x="2037144" y="1680186"/>
                </a:cubicBezTo>
                <a:cubicBezTo>
                  <a:pt x="2145174" y="1680186"/>
                  <a:pt x="2374464" y="1510403"/>
                  <a:pt x="2460447" y="1415589"/>
                </a:cubicBezTo>
                <a:cubicBezTo>
                  <a:pt x="2546430" y="1320775"/>
                  <a:pt x="2522178" y="1261242"/>
                  <a:pt x="2553044" y="1111304"/>
                </a:cubicBezTo>
                <a:cubicBezTo>
                  <a:pt x="2583910" y="961366"/>
                  <a:pt x="2601548" y="681336"/>
                  <a:pt x="2645642" y="515963"/>
                </a:cubicBezTo>
                <a:cubicBezTo>
                  <a:pt x="2689736" y="350590"/>
                  <a:pt x="2729420" y="174193"/>
                  <a:pt x="2817608" y="119069"/>
                </a:cubicBezTo>
                <a:cubicBezTo>
                  <a:pt x="2905796" y="63945"/>
                  <a:pt x="3086582" y="88200"/>
                  <a:pt x="3174770" y="185218"/>
                </a:cubicBezTo>
                <a:cubicBezTo>
                  <a:pt x="3262958" y="282236"/>
                  <a:pt x="3296029" y="566677"/>
                  <a:pt x="3346737" y="701180"/>
                </a:cubicBezTo>
                <a:cubicBezTo>
                  <a:pt x="3397445" y="835683"/>
                  <a:pt x="3315871" y="948137"/>
                  <a:pt x="3479019" y="992236"/>
                </a:cubicBezTo>
                <a:cubicBezTo>
                  <a:pt x="3642167" y="1036335"/>
                  <a:pt x="4160272" y="1012080"/>
                  <a:pt x="4325624" y="965776"/>
                </a:cubicBezTo>
                <a:cubicBezTo>
                  <a:pt x="4490977" y="919472"/>
                  <a:pt x="4438064" y="811428"/>
                  <a:pt x="4471134" y="714410"/>
                </a:cubicBezTo>
                <a:cubicBezTo>
                  <a:pt x="4504204" y="617392"/>
                  <a:pt x="4502000" y="502733"/>
                  <a:pt x="4524047" y="383665"/>
                </a:cubicBezTo>
                <a:cubicBezTo>
                  <a:pt x="4546094" y="264597"/>
                  <a:pt x="4603417" y="0"/>
                  <a:pt x="4603417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1000" y="5345668"/>
            <a:ext cx="30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[                               ]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343400" y="5650468"/>
            <a:ext cx="2743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828090"/>
              </p:ext>
            </p:extLst>
          </p:nvPr>
        </p:nvGraphicFramePr>
        <p:xfrm>
          <a:off x="7915275" y="5345113"/>
          <a:ext cx="49371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0700" imgH="457200" progId="Equation.3">
                  <p:embed/>
                </p:oleObj>
              </mc:Choice>
              <mc:Fallback>
                <p:oleObj name="Equation" r:id="rId3" imgW="520700" imgH="457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275" y="5345113"/>
                        <a:ext cx="493713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 bwMode="auto">
          <a:xfrm>
            <a:off x="4343400" y="5105400"/>
            <a:ext cx="0" cy="533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Left Brace 18"/>
          <p:cNvSpPr/>
          <p:nvPr/>
        </p:nvSpPr>
        <p:spPr bwMode="auto">
          <a:xfrm rot="16200000">
            <a:off x="5715000" y="4572000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5867400" y="5181600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845223" y="5858470"/>
            <a:ext cx="1031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optimal</a:t>
            </a:r>
          </a:p>
          <a:p>
            <a:pPr algn="ctr"/>
            <a:r>
              <a:rPr lang="en-US" dirty="0"/>
              <a:t>(unique)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51853" y="5858470"/>
            <a:ext cx="1416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local</a:t>
            </a:r>
          </a:p>
          <a:p>
            <a:pPr algn="ctr"/>
            <a:r>
              <a:rPr lang="en-US" dirty="0"/>
              <a:t>optima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nonunique</a:t>
            </a:r>
            <a:r>
              <a:rPr lang="en-US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65248" y="5341203"/>
            <a:ext cx="124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[          ]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667000" y="5638800"/>
            <a:ext cx="990600" cy="1166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930282"/>
              </p:ext>
            </p:extLst>
          </p:nvPr>
        </p:nvGraphicFramePr>
        <p:xfrm>
          <a:off x="1676400" y="3352800"/>
          <a:ext cx="8382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520700" progId="Equation.3">
                  <p:embed/>
                </p:oleObj>
              </mc:Choice>
              <mc:Fallback>
                <p:oleObj name="Equation" r:id="rId5" imgW="9652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352800"/>
                        <a:ext cx="83820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901828"/>
              </p:ext>
            </p:extLst>
          </p:nvPr>
        </p:nvGraphicFramePr>
        <p:xfrm>
          <a:off x="1911350" y="1168400"/>
          <a:ext cx="4718050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308600" imgH="2070100" progId="Equation.3">
                  <p:embed/>
                </p:oleObj>
              </mc:Choice>
              <mc:Fallback>
                <p:oleObj name="Equation" r:id="rId7" imgW="53086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350" y="1168400"/>
                        <a:ext cx="4718050" cy="186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92777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038473"/>
              </p:ext>
            </p:extLst>
          </p:nvPr>
        </p:nvGraphicFramePr>
        <p:xfrm>
          <a:off x="1676400" y="4800600"/>
          <a:ext cx="590550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13600" imgH="889000" progId="Equation.3">
                  <p:embed/>
                </p:oleObj>
              </mc:Choice>
              <mc:Fallback>
                <p:oleObj name="Equation" r:id="rId3" imgW="7213600" imgH="889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800600"/>
                        <a:ext cx="590550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Composition</a:t>
            </a:r>
            <a:endParaRPr lang="en-US" sz="1600" dirty="0"/>
          </a:p>
          <a:p>
            <a:r>
              <a:rPr lang="en-US" dirty="0"/>
              <a:t> Composition with max function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</a:t>
            </a:r>
          </a:p>
          <a:p>
            <a:r>
              <a:rPr lang="en-US" dirty="0"/>
              <a:t>max eigenvalue of matrix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77277"/>
              </p:ext>
            </p:extLst>
          </p:nvPr>
        </p:nvGraphicFramePr>
        <p:xfrm>
          <a:off x="1600200" y="2203450"/>
          <a:ext cx="67183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013700" imgH="812800" progId="Equation.3">
                  <p:embed/>
                </p:oleObj>
              </mc:Choice>
              <mc:Fallback>
                <p:oleObj name="Equation" r:id="rId5" imgW="8013700" imgH="812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203450"/>
                        <a:ext cx="67183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480775"/>
              </p:ext>
            </p:extLst>
          </p:nvPr>
        </p:nvGraphicFramePr>
        <p:xfrm>
          <a:off x="6096000" y="4114800"/>
          <a:ext cx="10604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95400" imgH="469900" progId="Equation.3">
                  <p:embed/>
                </p:oleObj>
              </mc:Choice>
              <mc:Fallback>
                <p:oleObj name="Equation" r:id="rId7" imgW="12954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114800"/>
                        <a:ext cx="106045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67400" y="5867400"/>
            <a:ext cx="247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linear (convex) in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6743700" y="4991100"/>
            <a:ext cx="304800" cy="1447800"/>
          </a:xfrm>
          <a:prstGeom prst="lef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9666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52600" y="1676400"/>
            <a:ext cx="67056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</a:rPr>
              <a:t>Convex optimization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Convex set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Convex function</a:t>
            </a:r>
          </a:p>
          <a:p>
            <a:pPr lvl="1"/>
            <a:r>
              <a:rPr lang="en-US" sz="2800" dirty="0"/>
              <a:t>Duality and KKT condition</a:t>
            </a:r>
          </a:p>
          <a:p>
            <a:pPr lvl="1"/>
            <a:r>
              <a:rPr lang="en-US" sz="2800" dirty="0"/>
              <a:t>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715000"/>
            <a:ext cx="7536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References:</a:t>
            </a:r>
          </a:p>
          <a:p>
            <a:r>
              <a:rPr lang="en-US" dirty="0"/>
              <a:t>Boyd and </a:t>
            </a:r>
            <a:r>
              <a:rPr lang="en-US" dirty="0" err="1"/>
              <a:t>Vandenberghe</a:t>
            </a:r>
            <a:r>
              <a:rPr lang="en-US" dirty="0"/>
              <a:t>, Convex optimization, 2004</a:t>
            </a:r>
          </a:p>
          <a:p>
            <a:r>
              <a:rPr lang="en-US" dirty="0"/>
              <a:t>Ben-Tal and </a:t>
            </a:r>
            <a:r>
              <a:rPr lang="en-US" dirty="0" err="1"/>
              <a:t>Nemirovski</a:t>
            </a:r>
            <a:r>
              <a:rPr lang="en-US" dirty="0"/>
              <a:t>, Lectures on modern convex optimization, 2013</a:t>
            </a:r>
          </a:p>
        </p:txBody>
      </p:sp>
    </p:spTree>
    <p:extLst>
      <p:ext uri="{BB962C8B-B14F-4D97-AF65-F5344CB8AC3E}">
        <p14:creationId xmlns:p14="http://schemas.microsoft.com/office/powerpoint/2010/main" val="260320750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4114800"/>
            <a:ext cx="79248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: convex functions for</a:t>
            </a: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4218794"/>
              </p:ext>
            </p:extLst>
          </p:nvPr>
        </p:nvGraphicFramePr>
        <p:xfrm>
          <a:off x="990600" y="4170362"/>
          <a:ext cx="7969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65200" imgH="520700" progId="Equation.3">
                  <p:embed/>
                </p:oleObj>
              </mc:Choice>
              <mc:Fallback>
                <p:oleObj name="Equation" r:id="rId3" imgW="9652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170362"/>
                        <a:ext cx="7969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029291"/>
              </p:ext>
            </p:extLst>
          </p:nvPr>
        </p:nvGraphicFramePr>
        <p:xfrm>
          <a:off x="6019800" y="4221162"/>
          <a:ext cx="18478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31800" progId="Equation.3">
                  <p:embed/>
                </p:oleObj>
              </mc:Choice>
              <mc:Fallback>
                <p:oleObj name="Equation" r:id="rId5" imgW="2413000" imgH="431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221162"/>
                        <a:ext cx="1847850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14092"/>
              </p:ext>
            </p:extLst>
          </p:nvPr>
        </p:nvGraphicFramePr>
        <p:xfrm>
          <a:off x="2187575" y="1371600"/>
          <a:ext cx="4594225" cy="1762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168900" imgH="1955800" progId="Equation.3">
                  <p:embed/>
                </p:oleObj>
              </mc:Choice>
              <mc:Fallback>
                <p:oleObj name="Equation" r:id="rId7" imgW="5168900" imgH="195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371600"/>
                        <a:ext cx="4594225" cy="1762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09159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5638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Advantages</a:t>
            </a:r>
          </a:p>
          <a:p>
            <a:pPr marL="0" indent="0">
              <a:buNone/>
            </a:pPr>
            <a:r>
              <a:rPr lang="en-US" dirty="0"/>
              <a:t>Local optimality implies global optimality</a:t>
            </a:r>
          </a:p>
          <a:p>
            <a:pPr lvl="1"/>
            <a:r>
              <a:rPr lang="en-US" dirty="0"/>
              <a:t>Sufficient to focus on local optimal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First-order optimality condition is sufficient</a:t>
            </a:r>
          </a:p>
          <a:p>
            <a:pPr lvl="1"/>
            <a:r>
              <a:rPr lang="en-US" dirty="0"/>
              <a:t>Not only necessary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Polynomial-time computable</a:t>
            </a:r>
          </a:p>
          <a:p>
            <a:pPr lvl="1"/>
            <a:r>
              <a:rPr lang="en-US" dirty="0" err="1"/>
              <a:t>Nonconvex</a:t>
            </a:r>
            <a:r>
              <a:rPr lang="en-US" dirty="0"/>
              <a:t> programs are NP-hard in general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Duality theory and Lagrange multipliers</a:t>
            </a:r>
          </a:p>
          <a:p>
            <a:pPr lvl="1"/>
            <a:r>
              <a:rPr lang="en-US" dirty="0"/>
              <a:t>Important for both structure and computation</a:t>
            </a:r>
          </a:p>
        </p:txBody>
      </p:sp>
    </p:spTree>
    <p:extLst>
      <p:ext uri="{BB962C8B-B14F-4D97-AF65-F5344CB8AC3E}">
        <p14:creationId xmlns:p14="http://schemas.microsoft.com/office/powerpoint/2010/main" val="156594019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Duality theory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542296"/>
              </p:ext>
            </p:extLst>
          </p:nvPr>
        </p:nvGraphicFramePr>
        <p:xfrm>
          <a:off x="1371601" y="1219200"/>
          <a:ext cx="55626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200" imgH="2070100" progId="Equation.3">
                  <p:embed/>
                </p:oleObj>
              </mc:Choice>
              <mc:Fallback>
                <p:oleObj name="Equation" r:id="rId3" imgW="65532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1219200"/>
                        <a:ext cx="55626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276600"/>
            <a:ext cx="80772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Lagrangian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081089"/>
              </p:ext>
            </p:extLst>
          </p:nvPr>
        </p:nvGraphicFramePr>
        <p:xfrm>
          <a:off x="7696200" y="1828800"/>
          <a:ext cx="1066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7000" imgH="1308100" progId="Equation.3">
                  <p:embed/>
                </p:oleObj>
              </mc:Choice>
              <mc:Fallback>
                <p:oleObj name="Equation" r:id="rId5" imgW="1397000" imgH="1308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1828800"/>
                        <a:ext cx="1066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199838"/>
              </p:ext>
            </p:extLst>
          </p:nvPr>
        </p:nvGraphicFramePr>
        <p:xfrm>
          <a:off x="1524000" y="3810001"/>
          <a:ext cx="6324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59700" imgH="990600" progId="Equation.3">
                  <p:embed/>
                </p:oleObj>
              </mc:Choice>
              <mc:Fallback>
                <p:oleObj name="Equation" r:id="rId7" imgW="77597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810001"/>
                        <a:ext cx="6324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3800" y="1120914"/>
            <a:ext cx="133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Lagrange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multipliers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48768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Convert constraints into penalties !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inequality constraints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sym typeface="Wingdings"/>
              </a:rPr>
              <a:t>equality constraints     </a:t>
            </a:r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1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2806880"/>
              </p:ext>
            </p:extLst>
          </p:nvPr>
        </p:nvGraphicFramePr>
        <p:xfrm>
          <a:off x="7543800" y="5257800"/>
          <a:ext cx="59531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900" imgH="393700" progId="Equation.3">
                  <p:embed/>
                </p:oleObj>
              </mc:Choice>
              <mc:Fallback>
                <p:oleObj name="Equation" r:id="rId9" imgW="977900" imgH="393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257800"/>
                        <a:ext cx="595313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989463"/>
              </p:ext>
            </p:extLst>
          </p:nvPr>
        </p:nvGraphicFramePr>
        <p:xfrm>
          <a:off x="7578725" y="5638800"/>
          <a:ext cx="193675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17500" imgH="368300" progId="Equation.3">
                  <p:embed/>
                </p:oleObj>
              </mc:Choice>
              <mc:Fallback>
                <p:oleObj name="Equation" r:id="rId11" imgW="3175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5638800"/>
                        <a:ext cx="193675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 bwMode="auto">
          <a:xfrm>
            <a:off x="838200" y="3276600"/>
            <a:ext cx="7696200" cy="2819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467600" y="1066800"/>
            <a:ext cx="1444955" cy="190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9335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Dual problem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564427"/>
              </p:ext>
            </p:extLst>
          </p:nvPr>
        </p:nvGraphicFramePr>
        <p:xfrm>
          <a:off x="1371601" y="1219200"/>
          <a:ext cx="55626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200" imgH="2070100" progId="Equation.3">
                  <p:embed/>
                </p:oleObj>
              </mc:Choice>
              <mc:Fallback>
                <p:oleObj name="Equation" r:id="rId3" imgW="65532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1219200"/>
                        <a:ext cx="55626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276600"/>
            <a:ext cx="80772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Lagrangian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771250"/>
              </p:ext>
            </p:extLst>
          </p:nvPr>
        </p:nvGraphicFramePr>
        <p:xfrm>
          <a:off x="7696200" y="1828800"/>
          <a:ext cx="1066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7000" imgH="1308100" progId="Equation.3">
                  <p:embed/>
                </p:oleObj>
              </mc:Choice>
              <mc:Fallback>
                <p:oleObj name="Equation" r:id="rId5" imgW="1397000" imgH="1308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1828800"/>
                        <a:ext cx="1066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840454"/>
              </p:ext>
            </p:extLst>
          </p:nvPr>
        </p:nvGraphicFramePr>
        <p:xfrm>
          <a:off x="1524000" y="3810001"/>
          <a:ext cx="6324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59700" imgH="990600" progId="Equation.3">
                  <p:embed/>
                </p:oleObj>
              </mc:Choice>
              <mc:Fallback>
                <p:oleObj name="Equation" r:id="rId7" imgW="77597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810001"/>
                        <a:ext cx="6324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3800" y="1120914"/>
            <a:ext cx="133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Lagrange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multipliers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48768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Convert constraints into penalties !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inequality constraints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sym typeface="Wingdings"/>
              </a:rPr>
              <a:t>equality constraints     </a:t>
            </a:r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1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255406"/>
              </p:ext>
            </p:extLst>
          </p:nvPr>
        </p:nvGraphicFramePr>
        <p:xfrm>
          <a:off x="7543800" y="5257800"/>
          <a:ext cx="59531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900" imgH="393700" progId="Equation.3">
                  <p:embed/>
                </p:oleObj>
              </mc:Choice>
              <mc:Fallback>
                <p:oleObj name="Equation" r:id="rId9" imgW="977900" imgH="393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257800"/>
                        <a:ext cx="595313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7084"/>
              </p:ext>
            </p:extLst>
          </p:nvPr>
        </p:nvGraphicFramePr>
        <p:xfrm>
          <a:off x="7578725" y="5638800"/>
          <a:ext cx="193675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17500" imgH="368300" progId="Equation.3">
                  <p:embed/>
                </p:oleObj>
              </mc:Choice>
              <mc:Fallback>
                <p:oleObj name="Equation" r:id="rId11" imgW="3175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5638800"/>
                        <a:ext cx="193675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 bwMode="auto">
          <a:xfrm>
            <a:off x="838200" y="3276600"/>
            <a:ext cx="7696200" cy="2819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686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Dual problem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564427"/>
              </p:ext>
            </p:extLst>
          </p:nvPr>
        </p:nvGraphicFramePr>
        <p:xfrm>
          <a:off x="1371601" y="1219200"/>
          <a:ext cx="55626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200" imgH="2070100" progId="Equation.3">
                  <p:embed/>
                </p:oleObj>
              </mc:Choice>
              <mc:Fallback>
                <p:oleObj name="Equation" r:id="rId3" imgW="65532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1219200"/>
                        <a:ext cx="55626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276600"/>
            <a:ext cx="80772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Lagrangian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771250"/>
              </p:ext>
            </p:extLst>
          </p:nvPr>
        </p:nvGraphicFramePr>
        <p:xfrm>
          <a:off x="7696200" y="1828800"/>
          <a:ext cx="1066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7000" imgH="1308100" progId="Equation.3">
                  <p:embed/>
                </p:oleObj>
              </mc:Choice>
              <mc:Fallback>
                <p:oleObj name="Equation" r:id="rId5" imgW="1397000" imgH="1308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1828800"/>
                        <a:ext cx="1066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840454"/>
              </p:ext>
            </p:extLst>
          </p:nvPr>
        </p:nvGraphicFramePr>
        <p:xfrm>
          <a:off x="1524000" y="3810001"/>
          <a:ext cx="6324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59700" imgH="990600" progId="Equation.3">
                  <p:embed/>
                </p:oleObj>
              </mc:Choice>
              <mc:Fallback>
                <p:oleObj name="Equation" r:id="rId7" imgW="77597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810001"/>
                        <a:ext cx="6324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3800" y="1120914"/>
            <a:ext cx="133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Lagrange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multipliers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67200" y="4800600"/>
            <a:ext cx="4800600" cy="1323439"/>
            <a:chOff x="4343400" y="4876800"/>
            <a:chExt cx="4800600" cy="1323439"/>
          </a:xfrm>
        </p:grpSpPr>
        <p:sp>
          <p:nvSpPr>
            <p:cNvPr id="12" name="TextBox 11"/>
            <p:cNvSpPr txBox="1"/>
            <p:nvPr/>
          </p:nvSpPr>
          <p:spPr>
            <a:xfrm>
              <a:off x="4343400" y="4876800"/>
              <a:ext cx="4800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Convert constraints into penalties !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one Lagrange multiplier per constraint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inequality constraints </a:t>
              </a:r>
              <a:r>
                <a:rPr lang="en-US" sz="2000" dirty="0">
                  <a:solidFill>
                    <a:srgbClr val="0000FF"/>
                  </a:solidFill>
                  <a:sym typeface="Wingdings"/>
                </a:rPr>
                <a:t> 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  <a:sym typeface="Wingdings"/>
                </a:rPr>
                <a:t>equality constraints     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13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36284142"/>
                </p:ext>
              </p:extLst>
            </p:nvPr>
          </p:nvGraphicFramePr>
          <p:xfrm>
            <a:off x="7558087" y="5562600"/>
            <a:ext cx="595313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977900" imgH="393700" progId="Equation.3">
                    <p:embed/>
                  </p:oleObj>
                </mc:Choice>
                <mc:Fallback>
                  <p:oleObj name="Equation" r:id="rId9" imgW="977900" imgH="3937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58087" y="5562600"/>
                          <a:ext cx="595313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50744735"/>
                </p:ext>
              </p:extLst>
            </p:nvPr>
          </p:nvGraphicFramePr>
          <p:xfrm>
            <a:off x="7593012" y="5943600"/>
            <a:ext cx="193675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17500" imgH="368300" progId="Equation.3">
                    <p:embed/>
                  </p:oleObj>
                </mc:Choice>
                <mc:Fallback>
                  <p:oleObj name="Equation" r:id="rId11" imgW="317500" imgH="3683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3012" y="5943600"/>
                          <a:ext cx="193675" cy="214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510686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Dual problem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129517"/>
              </p:ext>
            </p:extLst>
          </p:nvPr>
        </p:nvGraphicFramePr>
        <p:xfrm>
          <a:off x="1371601" y="1219200"/>
          <a:ext cx="55626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200" imgH="2070100" progId="Equation.3">
                  <p:embed/>
                </p:oleObj>
              </mc:Choice>
              <mc:Fallback>
                <p:oleObj name="Equation" r:id="rId3" imgW="65532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1219200"/>
                        <a:ext cx="55626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276600"/>
            <a:ext cx="80772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Lagrangian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Dual objective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Dual problem: </a:t>
            </a: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217128"/>
              </p:ext>
            </p:extLst>
          </p:nvPr>
        </p:nvGraphicFramePr>
        <p:xfrm>
          <a:off x="7696200" y="1828800"/>
          <a:ext cx="1066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7000" imgH="1308100" progId="Equation.3">
                  <p:embed/>
                </p:oleObj>
              </mc:Choice>
              <mc:Fallback>
                <p:oleObj name="Equation" r:id="rId5" imgW="1397000" imgH="1308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1828800"/>
                        <a:ext cx="1066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646363"/>
              </p:ext>
            </p:extLst>
          </p:nvPr>
        </p:nvGraphicFramePr>
        <p:xfrm>
          <a:off x="1524000" y="3810001"/>
          <a:ext cx="6324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59700" imgH="990600" progId="Equation.3">
                  <p:embed/>
                </p:oleObj>
              </mc:Choice>
              <mc:Fallback>
                <p:oleObj name="Equation" r:id="rId7" imgW="77597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810001"/>
                        <a:ext cx="6324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3800" y="1120914"/>
            <a:ext cx="133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Lagrange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multipliers</a:t>
            </a:r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596786"/>
              </p:ext>
            </p:extLst>
          </p:nvPr>
        </p:nvGraphicFramePr>
        <p:xfrm>
          <a:off x="3810000" y="6096000"/>
          <a:ext cx="18288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47900" imgH="723900" progId="Equation.3">
                  <p:embed/>
                </p:oleObj>
              </mc:Choice>
              <mc:Fallback>
                <p:oleObj name="Equation" r:id="rId9" imgW="2247900" imgH="723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6096000"/>
                        <a:ext cx="18288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762000" y="5943600"/>
            <a:ext cx="4953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7797629"/>
              </p:ext>
            </p:extLst>
          </p:nvPr>
        </p:nvGraphicFramePr>
        <p:xfrm>
          <a:off x="2386013" y="5257800"/>
          <a:ext cx="33797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394200" imgH="685800" progId="Equation.3">
                  <p:embed/>
                </p:oleObj>
              </mc:Choice>
              <mc:Fallback>
                <p:oleObj name="Equation" r:id="rId11" imgW="43942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6013" y="5257800"/>
                        <a:ext cx="33797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705600" y="523869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un</a:t>
            </a:r>
            <a:r>
              <a:rPr lang="en-US" sz="2000" dirty="0">
                <a:solidFill>
                  <a:srgbClr val="0000FF"/>
                </a:solidFill>
              </a:rPr>
              <a:t>constrained min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943600" y="546729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1503217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Dual problem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0963"/>
              </p:ext>
            </p:extLst>
          </p:nvPr>
        </p:nvGraphicFramePr>
        <p:xfrm>
          <a:off x="1371601" y="1219200"/>
          <a:ext cx="55626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200" imgH="2070100" progId="Equation.3">
                  <p:embed/>
                </p:oleObj>
              </mc:Choice>
              <mc:Fallback>
                <p:oleObj name="Equation" r:id="rId3" imgW="65532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1219200"/>
                        <a:ext cx="55626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276600"/>
            <a:ext cx="80772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Lagrangian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Dual objective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Dual problem: </a:t>
            </a: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273459"/>
              </p:ext>
            </p:extLst>
          </p:nvPr>
        </p:nvGraphicFramePr>
        <p:xfrm>
          <a:off x="7696200" y="1828800"/>
          <a:ext cx="1066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7000" imgH="1308100" progId="Equation.3">
                  <p:embed/>
                </p:oleObj>
              </mc:Choice>
              <mc:Fallback>
                <p:oleObj name="Equation" r:id="rId5" imgW="1397000" imgH="1308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1828800"/>
                        <a:ext cx="1066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928314"/>
              </p:ext>
            </p:extLst>
          </p:nvPr>
        </p:nvGraphicFramePr>
        <p:xfrm>
          <a:off x="1524000" y="3810001"/>
          <a:ext cx="6324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59700" imgH="990600" progId="Equation.3">
                  <p:embed/>
                </p:oleObj>
              </mc:Choice>
              <mc:Fallback>
                <p:oleObj name="Equation" r:id="rId7" imgW="77597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810001"/>
                        <a:ext cx="6324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3800" y="1120914"/>
            <a:ext cx="133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Lagrange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multipliers</a:t>
            </a:r>
          </a:p>
        </p:txBody>
      </p:sp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675824"/>
              </p:ext>
            </p:extLst>
          </p:nvPr>
        </p:nvGraphicFramePr>
        <p:xfrm>
          <a:off x="2386013" y="5257800"/>
          <a:ext cx="33797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94200" imgH="685800" progId="Equation.3">
                  <p:embed/>
                </p:oleObj>
              </mc:Choice>
              <mc:Fallback>
                <p:oleObj name="Equation" r:id="rId9" imgW="43942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6013" y="5257800"/>
                        <a:ext cx="33797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213478"/>
              </p:ext>
            </p:extLst>
          </p:nvPr>
        </p:nvGraphicFramePr>
        <p:xfrm>
          <a:off x="3810000" y="6096000"/>
          <a:ext cx="18288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47900" imgH="723900" progId="Equation.3">
                  <p:embed/>
                </p:oleObj>
              </mc:Choice>
              <mc:Fallback>
                <p:oleObj name="Equation" r:id="rId11" imgW="2247900" imgH="723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6096000"/>
                        <a:ext cx="18288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705600" y="523869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un</a:t>
            </a:r>
            <a:r>
              <a:rPr lang="en-US" sz="2000" dirty="0">
                <a:solidFill>
                  <a:srgbClr val="0000FF"/>
                </a:solidFill>
              </a:rPr>
              <a:t>constrained min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943600" y="546729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4097217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Weak duality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1214735"/>
            <a:ext cx="7391400" cy="1304330"/>
            <a:chOff x="838200" y="1214735"/>
            <a:chExt cx="7391400" cy="1304330"/>
          </a:xfrm>
        </p:grpSpPr>
        <p:graphicFrame>
          <p:nvGraphicFramePr>
            <p:cNvPr id="10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58407742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023100" imgH="685800" progId="Equation.3">
                    <p:embed/>
                  </p:oleObj>
                </mc:Choice>
                <mc:Fallback>
                  <p:oleObj name="Equation" r:id="rId3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38200" y="3810000"/>
            <a:ext cx="8001000" cy="3124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Theorem</a:t>
            </a:r>
            <a:endParaRPr lang="en-US" sz="16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For any primal feasible </a:t>
            </a:r>
            <a:r>
              <a:rPr lang="en-US" sz="3200" i="1" dirty="0">
                <a:latin typeface="Times New Roman"/>
                <a:cs typeface="Times New Roman"/>
              </a:rPr>
              <a:t>x</a:t>
            </a:r>
            <a:r>
              <a:rPr lang="en-US" dirty="0">
                <a:latin typeface="Arial"/>
                <a:cs typeface="Arial"/>
              </a:rPr>
              <a:t> and dual feasible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particular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718697"/>
              </p:ext>
            </p:extLst>
          </p:nvPr>
        </p:nvGraphicFramePr>
        <p:xfrm>
          <a:off x="7696200" y="4460875"/>
          <a:ext cx="8477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400" imgH="482600" progId="Equation.3">
                  <p:embed/>
                </p:oleObj>
              </mc:Choice>
              <mc:Fallback>
                <p:oleObj name="Equation" r:id="rId5" imgW="1041400" imgH="482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4460875"/>
                        <a:ext cx="847725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687968"/>
              </p:ext>
            </p:extLst>
          </p:nvPr>
        </p:nvGraphicFramePr>
        <p:xfrm>
          <a:off x="2514600" y="4994275"/>
          <a:ext cx="22637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81300" imgH="520700" progId="Equation.3">
                  <p:embed/>
                </p:oleObj>
              </mc:Choice>
              <mc:Fallback>
                <p:oleObj name="Equation" r:id="rId7" imgW="27813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994275"/>
                        <a:ext cx="22637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278094"/>
              </p:ext>
            </p:extLst>
          </p:nvPr>
        </p:nvGraphicFramePr>
        <p:xfrm>
          <a:off x="2503487" y="5934075"/>
          <a:ext cx="26781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89300" imgH="584200" progId="Equation.3">
                  <p:embed/>
                </p:oleObj>
              </mc:Choice>
              <mc:Fallback>
                <p:oleObj name="Equation" r:id="rId9" imgW="32893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7" y="5934075"/>
                        <a:ext cx="267811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 bwMode="auto">
          <a:xfrm>
            <a:off x="838200" y="3810000"/>
            <a:ext cx="8001000" cy="2819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922705"/>
              </p:ext>
            </p:extLst>
          </p:nvPr>
        </p:nvGraphicFramePr>
        <p:xfrm>
          <a:off x="2286000" y="2093913"/>
          <a:ext cx="45370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75300" imgH="723900" progId="Equation.3">
                  <p:embed/>
                </p:oleObj>
              </mc:Choice>
              <mc:Fallback>
                <p:oleObj name="Equation" r:id="rId11" imgW="5575300" imgH="723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93913"/>
                        <a:ext cx="4537075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495172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3352800"/>
            <a:ext cx="7924800" cy="3429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Definition</a:t>
            </a:r>
          </a:p>
          <a:p>
            <a:r>
              <a:rPr lang="en-US" dirty="0"/>
              <a:t>(Global) minimizers/optima: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minimizer             is </a:t>
            </a:r>
            <a:r>
              <a:rPr lang="en-US" i="1" dirty="0"/>
              <a:t>unique</a:t>
            </a:r>
            <a:r>
              <a:rPr lang="en-US" dirty="0"/>
              <a:t> if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Constrained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974264"/>
              </p:ext>
            </p:extLst>
          </p:nvPr>
        </p:nvGraphicFramePr>
        <p:xfrm>
          <a:off x="1744663" y="4419600"/>
          <a:ext cx="6732587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77100" imgH="800100" progId="Equation.3">
                  <p:embed/>
                </p:oleObj>
              </mc:Choice>
              <mc:Fallback>
                <p:oleObj name="Equation" r:id="rId3" imgW="7277100" imgH="80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4419600"/>
                        <a:ext cx="6732587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627516"/>
              </p:ext>
            </p:extLst>
          </p:nvPr>
        </p:nvGraphicFramePr>
        <p:xfrm>
          <a:off x="2266950" y="6008688"/>
          <a:ext cx="40005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279900" imgH="584200" progId="Equation.3">
                  <p:embed/>
                </p:oleObj>
              </mc:Choice>
              <mc:Fallback>
                <p:oleObj name="Equation" r:id="rId5" imgW="42799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6008688"/>
                        <a:ext cx="4000500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216319"/>
              </p:ext>
            </p:extLst>
          </p:nvPr>
        </p:nvGraphicFramePr>
        <p:xfrm>
          <a:off x="3657600" y="5334000"/>
          <a:ext cx="1295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08100" imgH="469900" progId="Equation.3">
                  <p:embed/>
                </p:oleObj>
              </mc:Choice>
              <mc:Fallback>
                <p:oleObj name="Equation" r:id="rId7" imgW="13081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334000"/>
                        <a:ext cx="1295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901828"/>
              </p:ext>
            </p:extLst>
          </p:nvPr>
        </p:nvGraphicFramePr>
        <p:xfrm>
          <a:off x="1911350" y="1168400"/>
          <a:ext cx="4718050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308600" imgH="2070100" progId="Equation.3">
                  <p:embed/>
                </p:oleObj>
              </mc:Choice>
              <mc:Fallback>
                <p:oleObj name="Equation" r:id="rId9" imgW="5308600" imgH="207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350" y="1168400"/>
                        <a:ext cx="4718050" cy="186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83033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Weak duality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1214735"/>
            <a:ext cx="7391400" cy="1304330"/>
            <a:chOff x="838200" y="1214735"/>
            <a:chExt cx="7391400" cy="1304330"/>
          </a:xfrm>
        </p:grpSpPr>
        <p:graphicFrame>
          <p:nvGraphicFramePr>
            <p:cNvPr id="10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5439909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023100" imgH="685800" progId="Equation.3">
                    <p:embed/>
                  </p:oleObj>
                </mc:Choice>
                <mc:Fallback>
                  <p:oleObj name="Equation" r:id="rId3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38200" y="3810000"/>
            <a:ext cx="8001000" cy="3124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Theorem: weak duality</a:t>
            </a:r>
            <a:endParaRPr lang="en-US" sz="16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For any primal feasible </a:t>
            </a:r>
            <a:r>
              <a:rPr lang="en-US" sz="3200" i="1" dirty="0">
                <a:latin typeface="Times New Roman"/>
                <a:cs typeface="Times New Roman"/>
              </a:rPr>
              <a:t>x</a:t>
            </a:r>
            <a:r>
              <a:rPr lang="en-US" dirty="0">
                <a:latin typeface="Arial"/>
                <a:cs typeface="Arial"/>
              </a:rPr>
              <a:t> and dual feasible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particular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529923"/>
              </p:ext>
            </p:extLst>
          </p:nvPr>
        </p:nvGraphicFramePr>
        <p:xfrm>
          <a:off x="7696200" y="4460875"/>
          <a:ext cx="8477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400" imgH="482600" progId="Equation.3">
                  <p:embed/>
                </p:oleObj>
              </mc:Choice>
              <mc:Fallback>
                <p:oleObj name="Equation" r:id="rId5" imgW="1041400" imgH="482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4460875"/>
                        <a:ext cx="847725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193941"/>
              </p:ext>
            </p:extLst>
          </p:nvPr>
        </p:nvGraphicFramePr>
        <p:xfrm>
          <a:off x="2514600" y="4994275"/>
          <a:ext cx="22637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81300" imgH="520700" progId="Equation.3">
                  <p:embed/>
                </p:oleObj>
              </mc:Choice>
              <mc:Fallback>
                <p:oleObj name="Equation" r:id="rId7" imgW="27813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994275"/>
                        <a:ext cx="22637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247015"/>
              </p:ext>
            </p:extLst>
          </p:nvPr>
        </p:nvGraphicFramePr>
        <p:xfrm>
          <a:off x="2503487" y="5934075"/>
          <a:ext cx="26781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89300" imgH="584200" progId="Equation.3">
                  <p:embed/>
                </p:oleObj>
              </mc:Choice>
              <mc:Fallback>
                <p:oleObj name="Equation" r:id="rId9" imgW="32893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7" y="5934075"/>
                        <a:ext cx="267811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922705"/>
              </p:ext>
            </p:extLst>
          </p:nvPr>
        </p:nvGraphicFramePr>
        <p:xfrm>
          <a:off x="2286000" y="2093913"/>
          <a:ext cx="45370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75300" imgH="723900" progId="Equation.3">
                  <p:embed/>
                </p:oleObj>
              </mc:Choice>
              <mc:Fallback>
                <p:oleObj name="Equation" r:id="rId11" imgW="5575300" imgH="723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93913"/>
                        <a:ext cx="4537075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85075" y="6427113"/>
            <a:ext cx="56235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weak duality holds for </a:t>
            </a:r>
            <a:r>
              <a:rPr lang="en-US" sz="2200" dirty="0" err="1">
                <a:solidFill>
                  <a:srgbClr val="0000FF"/>
                </a:solidFill>
              </a:rPr>
              <a:t>nonconvex</a:t>
            </a:r>
            <a:r>
              <a:rPr lang="en-US" sz="2200" dirty="0">
                <a:solidFill>
                  <a:srgbClr val="0000FF"/>
                </a:solidFill>
              </a:rPr>
              <a:t> programs</a:t>
            </a:r>
          </a:p>
        </p:txBody>
      </p:sp>
    </p:spTree>
    <p:extLst>
      <p:ext uri="{BB962C8B-B14F-4D97-AF65-F5344CB8AC3E}">
        <p14:creationId xmlns:p14="http://schemas.microsoft.com/office/powerpoint/2010/main" val="605788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Strong duality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38200" y="4495800"/>
            <a:ext cx="8305800" cy="2209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Theorem</a:t>
            </a:r>
            <a:endParaRPr lang="en-US" sz="16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Suppose Primal is convex and Slater’s </a:t>
            </a:r>
            <a:r>
              <a:rPr lang="en-US" dirty="0" err="1">
                <a:latin typeface="Arial"/>
                <a:cs typeface="Arial"/>
              </a:rPr>
              <a:t>cond</a:t>
            </a:r>
            <a:r>
              <a:rPr lang="en-US" dirty="0">
                <a:latin typeface="Arial"/>
                <a:cs typeface="Arial"/>
              </a:rPr>
              <a:t> holds</a:t>
            </a:r>
          </a:p>
          <a:p>
            <a:r>
              <a:rPr lang="en-US" dirty="0">
                <a:latin typeface="Arial"/>
                <a:cs typeface="Arial"/>
              </a:rPr>
              <a:t> </a:t>
            </a:r>
          </a:p>
          <a:p>
            <a:r>
              <a:rPr lang="en-US" dirty="0">
                <a:latin typeface="Arial"/>
                <a:cs typeface="Arial"/>
              </a:rPr>
              <a:t>If dual is feasible then dual is attained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3048000"/>
            <a:ext cx="763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Slater’s condition:                                                     </a:t>
            </a:r>
            <a:r>
              <a:rPr lang="en-US" sz="2400" dirty="0" err="1"/>
              <a:t>s.t.</a:t>
            </a:r>
            <a:r>
              <a:rPr lang="en-US" sz="2400" dirty="0"/>
              <a:t> </a:t>
            </a:r>
          </a:p>
        </p:txBody>
      </p:sp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369368"/>
              </p:ext>
            </p:extLst>
          </p:nvPr>
        </p:nvGraphicFramePr>
        <p:xfrm>
          <a:off x="3524918" y="3111500"/>
          <a:ext cx="3911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10100" imgH="660400" progId="Equation.3">
                  <p:embed/>
                </p:oleObj>
              </mc:Choice>
              <mc:Fallback>
                <p:oleObj name="Equation" r:id="rId3" imgW="4610100" imgH="660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918" y="3111500"/>
                        <a:ext cx="39116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38200" y="1214735"/>
            <a:ext cx="7391400" cy="1304330"/>
            <a:chOff x="838200" y="1214735"/>
            <a:chExt cx="7391400" cy="1304330"/>
          </a:xfrm>
        </p:grpSpPr>
        <p:graphicFrame>
          <p:nvGraphicFramePr>
            <p:cNvPr id="14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5586513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023100" imgH="685800" progId="Equation.3">
                    <p:embed/>
                  </p:oleObj>
                </mc:Choice>
                <mc:Fallback>
                  <p:oleObj name="Equation" r:id="rId5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  <p:graphicFrame>
        <p:nvGraphicFramePr>
          <p:cNvPr id="2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672057"/>
              </p:ext>
            </p:extLst>
          </p:nvPr>
        </p:nvGraphicFramePr>
        <p:xfrm>
          <a:off x="2286000" y="3759200"/>
          <a:ext cx="44402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32400" imgH="520700" progId="Equation.3">
                  <p:embed/>
                </p:oleObj>
              </mc:Choice>
              <mc:Fallback>
                <p:oleObj name="Equation" r:id="rId7" imgW="52324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759200"/>
                        <a:ext cx="44402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9396"/>
              </p:ext>
            </p:extLst>
          </p:nvPr>
        </p:nvGraphicFramePr>
        <p:xfrm>
          <a:off x="1371600" y="5562600"/>
          <a:ext cx="26781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89300" imgH="584200" progId="Equation.3">
                  <p:embed/>
                </p:oleObj>
              </mc:Choice>
              <mc:Fallback>
                <p:oleObj name="Equation" r:id="rId9" imgW="32893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562600"/>
                        <a:ext cx="267811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 bwMode="auto">
          <a:xfrm>
            <a:off x="838200" y="4419600"/>
            <a:ext cx="8001000" cy="2209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922705"/>
              </p:ext>
            </p:extLst>
          </p:nvPr>
        </p:nvGraphicFramePr>
        <p:xfrm>
          <a:off x="2286000" y="2093913"/>
          <a:ext cx="45370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75300" imgH="723900" progId="Equation.3">
                  <p:embed/>
                </p:oleObj>
              </mc:Choice>
              <mc:Fallback>
                <p:oleObj name="Equation" r:id="rId11" imgW="5575300" imgH="723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93913"/>
                        <a:ext cx="4537075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766126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Strong duality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38200" y="4495800"/>
            <a:ext cx="8305800" cy="2209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Theorem: strong duality</a:t>
            </a:r>
            <a:endParaRPr lang="en-US" sz="16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Suppose Primal is convex and Slater’s </a:t>
            </a:r>
            <a:r>
              <a:rPr lang="en-US" dirty="0" err="1">
                <a:latin typeface="Arial"/>
                <a:cs typeface="Arial"/>
              </a:rPr>
              <a:t>cond</a:t>
            </a:r>
            <a:r>
              <a:rPr lang="en-US" dirty="0">
                <a:latin typeface="Arial"/>
                <a:cs typeface="Arial"/>
              </a:rPr>
              <a:t> holds</a:t>
            </a:r>
          </a:p>
          <a:p>
            <a:r>
              <a:rPr lang="en-US" dirty="0">
                <a:latin typeface="Arial"/>
                <a:cs typeface="Arial"/>
              </a:rPr>
              <a:t> </a:t>
            </a:r>
          </a:p>
          <a:p>
            <a:r>
              <a:rPr lang="en-US" dirty="0">
                <a:latin typeface="Arial"/>
                <a:cs typeface="Arial"/>
              </a:rPr>
              <a:t>If dual is feasible then dual is attained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3048000"/>
            <a:ext cx="763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Slater’s condition:                                                     </a:t>
            </a:r>
            <a:r>
              <a:rPr lang="en-US" sz="2400" dirty="0" err="1"/>
              <a:t>s.t.</a:t>
            </a:r>
            <a:r>
              <a:rPr lang="en-US" sz="2400" dirty="0"/>
              <a:t> </a:t>
            </a:r>
          </a:p>
        </p:txBody>
      </p:sp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468872"/>
              </p:ext>
            </p:extLst>
          </p:nvPr>
        </p:nvGraphicFramePr>
        <p:xfrm>
          <a:off x="3524918" y="3111500"/>
          <a:ext cx="3911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10100" imgH="660400" progId="Equation.3">
                  <p:embed/>
                </p:oleObj>
              </mc:Choice>
              <mc:Fallback>
                <p:oleObj name="Equation" r:id="rId3" imgW="4610100" imgH="660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918" y="3111500"/>
                        <a:ext cx="39116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38200" y="1214735"/>
            <a:ext cx="7391400" cy="1304330"/>
            <a:chOff x="838200" y="1214735"/>
            <a:chExt cx="7391400" cy="1304330"/>
          </a:xfrm>
        </p:grpSpPr>
        <p:graphicFrame>
          <p:nvGraphicFramePr>
            <p:cNvPr id="14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69593087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023100" imgH="685800" progId="Equation.3">
                    <p:embed/>
                  </p:oleObj>
                </mc:Choice>
                <mc:Fallback>
                  <p:oleObj name="Equation" r:id="rId5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  <p:graphicFrame>
        <p:nvGraphicFramePr>
          <p:cNvPr id="2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85313"/>
              </p:ext>
            </p:extLst>
          </p:nvPr>
        </p:nvGraphicFramePr>
        <p:xfrm>
          <a:off x="2286000" y="3759200"/>
          <a:ext cx="44402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32400" imgH="520700" progId="Equation.3">
                  <p:embed/>
                </p:oleObj>
              </mc:Choice>
              <mc:Fallback>
                <p:oleObj name="Equation" r:id="rId7" imgW="52324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759200"/>
                        <a:ext cx="44402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6997266"/>
              </p:ext>
            </p:extLst>
          </p:nvPr>
        </p:nvGraphicFramePr>
        <p:xfrm>
          <a:off x="1371600" y="5562600"/>
          <a:ext cx="26781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89300" imgH="584200" progId="Equation.3">
                  <p:embed/>
                </p:oleObj>
              </mc:Choice>
              <mc:Fallback>
                <p:oleObj name="Equation" r:id="rId9" imgW="32893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562600"/>
                        <a:ext cx="267811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922705"/>
              </p:ext>
            </p:extLst>
          </p:nvPr>
        </p:nvGraphicFramePr>
        <p:xfrm>
          <a:off x="2286000" y="2093913"/>
          <a:ext cx="45370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75300" imgH="723900" progId="Equation.3">
                  <p:embed/>
                </p:oleObj>
              </mc:Choice>
              <mc:Fallback>
                <p:oleObj name="Equation" r:id="rId11" imgW="5575300" imgH="723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93913"/>
                        <a:ext cx="4537075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43676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condition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381000" y="1219200"/>
            <a:ext cx="8610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Theorem (KKT condition)</a:t>
            </a:r>
            <a:endParaRPr lang="en-US" sz="14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Suppose Primal is convex and Slater’s </a:t>
            </a:r>
            <a:r>
              <a:rPr lang="en-US" dirty="0" err="1">
                <a:latin typeface="Arial"/>
                <a:cs typeface="Arial"/>
              </a:rPr>
              <a:t>cond</a:t>
            </a:r>
            <a:r>
              <a:rPr lang="en-US" dirty="0">
                <a:latin typeface="Arial"/>
                <a:cs typeface="Arial"/>
              </a:rPr>
              <a:t> holds</a:t>
            </a:r>
          </a:p>
          <a:p>
            <a:pPr marL="0" indent="0">
              <a:buNone/>
            </a:pPr>
            <a:r>
              <a:rPr lang="en-US" sz="3200" i="1" dirty="0">
                <a:latin typeface="Times New Roman"/>
                <a:cs typeface="Times New Roman"/>
              </a:rPr>
              <a:t>x</a:t>
            </a:r>
            <a:r>
              <a:rPr lang="en-US" sz="3200" i="1" baseline="30000" dirty="0">
                <a:latin typeface="Times New Roman"/>
                <a:cs typeface="Times New Roman"/>
              </a:rPr>
              <a:t>*</a:t>
            </a:r>
            <a:r>
              <a:rPr lang="en-US" dirty="0"/>
              <a:t> is optimal if and only if there exist          </a:t>
            </a:r>
            <a:r>
              <a:rPr lang="en-US" dirty="0" err="1"/>
              <a:t>s.t.</a:t>
            </a:r>
            <a:r>
              <a:rPr lang="en-US" dirty="0"/>
              <a:t> </a:t>
            </a:r>
          </a:p>
          <a:p>
            <a:endParaRPr lang="en-US" sz="1200" dirty="0"/>
          </a:p>
          <a:p>
            <a:r>
              <a:rPr lang="en-US" sz="2400" dirty="0"/>
              <a:t>primal feasible:</a:t>
            </a:r>
          </a:p>
          <a:p>
            <a:endParaRPr lang="en-US" sz="2400" dirty="0"/>
          </a:p>
          <a:p>
            <a:r>
              <a:rPr lang="en-US" sz="2400" dirty="0"/>
              <a:t>dual feasible:</a:t>
            </a:r>
          </a:p>
          <a:p>
            <a:endParaRPr lang="en-US" sz="2400" dirty="0"/>
          </a:p>
          <a:p>
            <a:r>
              <a:rPr lang="en-US" sz="2400" dirty="0"/>
              <a:t>first-order </a:t>
            </a:r>
            <a:r>
              <a:rPr lang="en-US" sz="2400" dirty="0" err="1"/>
              <a:t>cond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1400" dirty="0"/>
          </a:p>
          <a:p>
            <a:r>
              <a:rPr lang="en-US" sz="2400" dirty="0"/>
              <a:t>complementary slackness: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775508"/>
              </p:ext>
            </p:extLst>
          </p:nvPr>
        </p:nvGraphicFramePr>
        <p:xfrm>
          <a:off x="7162800" y="2286000"/>
          <a:ext cx="1066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7000" imgH="736600" progId="Equation.3">
                  <p:embed/>
                </p:oleObj>
              </mc:Choice>
              <mc:Fallback>
                <p:oleObj name="Equation" r:id="rId3" imgW="13970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286000"/>
                        <a:ext cx="10668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884717"/>
              </p:ext>
            </p:extLst>
          </p:nvPr>
        </p:nvGraphicFramePr>
        <p:xfrm>
          <a:off x="3581400" y="4703762"/>
          <a:ext cx="475615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032500" imgH="990600" progId="Equation.3">
                  <p:embed/>
                </p:oleObj>
              </mc:Choice>
              <mc:Fallback>
                <p:oleObj name="Equation" r:id="rId5" imgW="60325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703762"/>
                        <a:ext cx="475615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8304973"/>
              </p:ext>
            </p:extLst>
          </p:nvPr>
        </p:nvGraphicFramePr>
        <p:xfrm>
          <a:off x="5334000" y="586740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22500" imgH="584200" progId="Equation.3">
                  <p:embed/>
                </p:oleObj>
              </mc:Choice>
              <mc:Fallback>
                <p:oleObj name="Equation" r:id="rId7" imgW="22225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867400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195972"/>
              </p:ext>
            </p:extLst>
          </p:nvPr>
        </p:nvGraphicFramePr>
        <p:xfrm>
          <a:off x="3505200" y="2895600"/>
          <a:ext cx="2743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32200" imgH="584200" progId="Equation.3">
                  <p:embed/>
                </p:oleObj>
              </mc:Choice>
              <mc:Fallback>
                <p:oleObj name="Equation" r:id="rId9" imgW="3632200" imgH="584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895600"/>
                        <a:ext cx="2743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908822"/>
              </p:ext>
            </p:extLst>
          </p:nvPr>
        </p:nvGraphicFramePr>
        <p:xfrm>
          <a:off x="3548063" y="3810000"/>
          <a:ext cx="871537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55700" imgH="469900" progId="Equation.3">
                  <p:embed/>
                </p:oleObj>
              </mc:Choice>
              <mc:Fallback>
                <p:oleObj name="Equation" r:id="rId11" imgW="11557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3810000"/>
                        <a:ext cx="871537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880740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52600" y="1676400"/>
            <a:ext cx="67056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</a:rPr>
              <a:t>Convex optimization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Convex set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Convex function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Duality and KKT condition</a:t>
            </a:r>
          </a:p>
          <a:p>
            <a:pPr lvl="1"/>
            <a:r>
              <a:rPr lang="en-US" sz="2800" dirty="0"/>
              <a:t>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715000"/>
            <a:ext cx="7536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References:</a:t>
            </a:r>
          </a:p>
          <a:p>
            <a:r>
              <a:rPr lang="en-US" dirty="0"/>
              <a:t>Boyd and </a:t>
            </a:r>
            <a:r>
              <a:rPr lang="en-US" dirty="0" err="1"/>
              <a:t>Vandenberghe</a:t>
            </a:r>
            <a:r>
              <a:rPr lang="en-US" dirty="0"/>
              <a:t>, Convex optimization, 2004</a:t>
            </a:r>
          </a:p>
          <a:p>
            <a:r>
              <a:rPr lang="en-US" dirty="0"/>
              <a:t>Ben-Tal and </a:t>
            </a:r>
            <a:r>
              <a:rPr lang="en-US" dirty="0" err="1"/>
              <a:t>Nemirovski</a:t>
            </a:r>
            <a:r>
              <a:rPr lang="en-US" dirty="0"/>
              <a:t>, Lectures on modern convex optimization, 2013</a:t>
            </a:r>
          </a:p>
        </p:txBody>
      </p:sp>
    </p:spTree>
    <p:extLst>
      <p:ext uri="{BB962C8B-B14F-4D97-AF65-F5344CB8AC3E}">
        <p14:creationId xmlns:p14="http://schemas.microsoft.com/office/powerpoint/2010/main" val="180166873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Algorithms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3200400"/>
            <a:ext cx="8153400" cy="3581400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Many algorithms compute solutions to KKT condition</a:t>
            </a:r>
          </a:p>
          <a:p>
            <a:pPr marL="0" indent="0">
              <a:buNone/>
            </a:pPr>
            <a:endParaRPr lang="en-US" i="1" dirty="0">
              <a:latin typeface="Times New Roman"/>
              <a:cs typeface="Times New Roman"/>
            </a:endParaRPr>
          </a:p>
          <a:p>
            <a:endParaRPr lang="en-US" sz="2400" dirty="0"/>
          </a:p>
          <a:p>
            <a:r>
              <a:rPr lang="en-US" sz="2400" dirty="0"/>
              <a:t>Primal algorithm (if projection to feasible set is easy)</a:t>
            </a:r>
          </a:p>
          <a:p>
            <a:r>
              <a:rPr lang="en-US" sz="2400" dirty="0"/>
              <a:t>Dual algorithm (if unconstrained primal is easy)</a:t>
            </a:r>
          </a:p>
          <a:p>
            <a:r>
              <a:rPr lang="en-US" sz="2400" dirty="0"/>
              <a:t>Primal-dual algorithm</a:t>
            </a:r>
            <a:endParaRPr lang="en-US" sz="1400" dirty="0"/>
          </a:p>
          <a:p>
            <a:r>
              <a:rPr lang="en-US" sz="2400" dirty="0"/>
              <a:t>Second-order algorithm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11598"/>
              </p:ext>
            </p:extLst>
          </p:nvPr>
        </p:nvGraphicFramePr>
        <p:xfrm>
          <a:off x="2492375" y="3789363"/>
          <a:ext cx="4787900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172200" imgH="990600" progId="Equation.3">
                  <p:embed/>
                </p:oleObj>
              </mc:Choice>
              <mc:Fallback>
                <p:oleObj name="Equation" r:id="rId3" imgW="6172200" imgH="990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5" y="3789363"/>
                        <a:ext cx="4787900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38200" y="1214735"/>
            <a:ext cx="7391400" cy="1457028"/>
            <a:chOff x="838200" y="1214735"/>
            <a:chExt cx="7391400" cy="1457028"/>
          </a:xfrm>
        </p:grpSpPr>
        <p:graphicFrame>
          <p:nvGraphicFramePr>
            <p:cNvPr id="15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86746994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023100" imgH="685800" progId="Equation.3">
                    <p:embed/>
                  </p:oleObj>
                </mc:Choice>
                <mc:Fallback>
                  <p:oleObj name="Equation" r:id="rId5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6475410"/>
                </p:ext>
              </p:extLst>
            </p:nvPr>
          </p:nvGraphicFramePr>
          <p:xfrm>
            <a:off x="2286000" y="2093913"/>
            <a:ext cx="4537075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575300" imgH="723900" progId="Equation.3">
                    <p:embed/>
                  </p:oleObj>
                </mc:Choice>
                <mc:Fallback>
                  <p:oleObj name="Equation" r:id="rId7" imgW="5575300" imgH="723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2093913"/>
                          <a:ext cx="4537075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08291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Primal algorithm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5105400"/>
            <a:ext cx="7696200" cy="1676400"/>
          </a:xfrm>
        </p:spPr>
        <p:txBody>
          <a:bodyPr/>
          <a:lstStyle/>
          <a:p>
            <a:r>
              <a:rPr lang="en-US" sz="2400" dirty="0"/>
              <a:t>Steepest descent followed by projection to feasible set</a:t>
            </a:r>
          </a:p>
          <a:p>
            <a:r>
              <a:rPr lang="en-US" sz="2400" dirty="0"/>
              <a:t>First-order algorithm</a:t>
            </a:r>
            <a:endParaRPr lang="en-US" sz="1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956495"/>
              </p:ext>
            </p:extLst>
          </p:nvPr>
        </p:nvGraphicFramePr>
        <p:xfrm>
          <a:off x="1597025" y="3392488"/>
          <a:ext cx="49498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16600" imgH="609600" progId="Equation.3">
                  <p:embed/>
                </p:oleObj>
              </mc:Choice>
              <mc:Fallback>
                <p:oleObj name="Equation" r:id="rId3" imgW="5816600" imgH="609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5" y="3392488"/>
                        <a:ext cx="494982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38200" y="1214735"/>
            <a:ext cx="7391400" cy="1457028"/>
            <a:chOff x="838200" y="1214735"/>
            <a:chExt cx="7391400" cy="1457028"/>
          </a:xfrm>
        </p:grpSpPr>
        <p:graphicFrame>
          <p:nvGraphicFramePr>
            <p:cNvPr id="15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4994890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023100" imgH="685800" progId="Equation.3">
                    <p:embed/>
                  </p:oleObj>
                </mc:Choice>
                <mc:Fallback>
                  <p:oleObj name="Equation" r:id="rId5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48126298"/>
                </p:ext>
              </p:extLst>
            </p:nvPr>
          </p:nvGraphicFramePr>
          <p:xfrm>
            <a:off x="2286000" y="2093913"/>
            <a:ext cx="4537075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575300" imgH="723900" progId="Equation.3">
                    <p:embed/>
                  </p:oleObj>
                </mc:Choice>
                <mc:Fallback>
                  <p:oleObj name="Equation" r:id="rId7" imgW="5575300" imgH="723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2093913"/>
                          <a:ext cx="4537075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78735" y="4355068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stepsize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859133" y="4026932"/>
            <a:ext cx="17667" cy="3926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4935671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Dual algorithm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5638800"/>
            <a:ext cx="7696200" cy="1143000"/>
          </a:xfrm>
        </p:spPr>
        <p:txBody>
          <a:bodyPr/>
          <a:lstStyle/>
          <a:p>
            <a:r>
              <a:rPr lang="en-US" sz="2400" dirty="0" err="1"/>
              <a:t>Lagrangian</a:t>
            </a:r>
            <a:r>
              <a:rPr lang="en-US" sz="2400" dirty="0"/>
              <a:t> is concave in </a:t>
            </a:r>
            <a:r>
              <a:rPr lang="en-US" i="1" dirty="0">
                <a:latin typeface="Times New Roman"/>
                <a:cs typeface="Times New Roman"/>
              </a:rPr>
              <a:t>y</a:t>
            </a:r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dirty="0"/>
              <a:t>First-order algorithm</a:t>
            </a:r>
            <a:endParaRPr lang="en-US" sz="1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202397"/>
              </p:ext>
            </p:extLst>
          </p:nvPr>
        </p:nvGraphicFramePr>
        <p:xfrm>
          <a:off x="944563" y="3081338"/>
          <a:ext cx="6257925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53300" imgH="1346200" progId="Equation.3">
                  <p:embed/>
                </p:oleObj>
              </mc:Choice>
              <mc:Fallback>
                <p:oleObj name="Equation" r:id="rId3" imgW="7353300" imgH="1346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3081338"/>
                        <a:ext cx="6257925" cy="114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38200" y="1214735"/>
            <a:ext cx="7391400" cy="1457028"/>
            <a:chOff x="838200" y="1214735"/>
            <a:chExt cx="7391400" cy="1457028"/>
          </a:xfrm>
        </p:grpSpPr>
        <p:graphicFrame>
          <p:nvGraphicFramePr>
            <p:cNvPr id="15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72434413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023100" imgH="685800" progId="Equation.3">
                    <p:embed/>
                  </p:oleObj>
                </mc:Choice>
                <mc:Fallback>
                  <p:oleObj name="Equation" r:id="rId5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78076363"/>
                </p:ext>
              </p:extLst>
            </p:nvPr>
          </p:nvGraphicFramePr>
          <p:xfrm>
            <a:off x="2286000" y="2093913"/>
            <a:ext cx="4537075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575300" imgH="723900" progId="Equation.3">
                    <p:embed/>
                  </p:oleObj>
                </mc:Choice>
                <mc:Fallback>
                  <p:oleObj name="Equation" r:id="rId7" imgW="5575300" imgH="723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2093913"/>
                          <a:ext cx="4537075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  <p:graphicFrame>
        <p:nvGraphicFramePr>
          <p:cNvPr id="2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1607748"/>
              </p:ext>
            </p:extLst>
          </p:nvPr>
        </p:nvGraphicFramePr>
        <p:xfrm>
          <a:off x="4352925" y="4627563"/>
          <a:ext cx="326707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013200" imgH="787400" progId="Equation.3">
                  <p:embed/>
                </p:oleObj>
              </mc:Choice>
              <mc:Fallback>
                <p:oleObj name="Equation" r:id="rId9" imgW="4013200" imgH="787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2925" y="4627563"/>
                        <a:ext cx="3267075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Left Brace 2"/>
          <p:cNvSpPr/>
          <p:nvPr/>
        </p:nvSpPr>
        <p:spPr bwMode="auto">
          <a:xfrm rot="16200000">
            <a:off x="5524500" y="3848100"/>
            <a:ext cx="304800" cy="990600"/>
          </a:xfrm>
          <a:prstGeom prst="leftBrac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048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Primal-dual algorithm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4800600"/>
            <a:ext cx="8077200" cy="1905000"/>
          </a:xfrm>
        </p:spPr>
        <p:txBody>
          <a:bodyPr/>
          <a:lstStyle/>
          <a:p>
            <a:r>
              <a:rPr lang="en-US" sz="2400" dirty="0"/>
              <a:t>Do not have to project to primal feasible set nor compute min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</a:p>
          <a:p>
            <a:r>
              <a:rPr lang="en-US" sz="2400" dirty="0" err="1"/>
              <a:t>Lagrangian</a:t>
            </a:r>
            <a:r>
              <a:rPr lang="en-US" sz="2400" dirty="0"/>
              <a:t> is convex in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sz="2400" dirty="0"/>
              <a:t> and concave in </a:t>
            </a:r>
            <a:r>
              <a:rPr lang="en-US" i="1" dirty="0">
                <a:latin typeface="Times New Roman"/>
                <a:cs typeface="Times New Roman"/>
              </a:rPr>
              <a:t>y</a:t>
            </a:r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dirty="0"/>
              <a:t>First-order algorithm to approach a saddle point</a:t>
            </a:r>
            <a:endParaRPr lang="en-US" sz="1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294534"/>
              </p:ext>
            </p:extLst>
          </p:nvPr>
        </p:nvGraphicFramePr>
        <p:xfrm>
          <a:off x="1176338" y="3257550"/>
          <a:ext cx="5792787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07200" imgH="1371600" progId="Equation.3">
                  <p:embed/>
                </p:oleObj>
              </mc:Choice>
              <mc:Fallback>
                <p:oleObj name="Equation" r:id="rId3" imgW="6807200" imgH="1371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257550"/>
                        <a:ext cx="5792787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38200" y="1214735"/>
            <a:ext cx="7391400" cy="1457028"/>
            <a:chOff x="838200" y="1214735"/>
            <a:chExt cx="7391400" cy="1457028"/>
          </a:xfrm>
        </p:grpSpPr>
        <p:graphicFrame>
          <p:nvGraphicFramePr>
            <p:cNvPr id="15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2102486"/>
                </p:ext>
              </p:extLst>
            </p:nvPr>
          </p:nvGraphicFramePr>
          <p:xfrm>
            <a:off x="2270125" y="1295400"/>
            <a:ext cx="5959475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023100" imgH="685800" progId="Equation.3">
                    <p:embed/>
                  </p:oleObj>
                </mc:Choice>
                <mc:Fallback>
                  <p:oleObj name="Equation" r:id="rId5" imgW="7023100" imgH="6858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125" y="1295400"/>
                          <a:ext cx="5959475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99921573"/>
                </p:ext>
              </p:extLst>
            </p:nvPr>
          </p:nvGraphicFramePr>
          <p:xfrm>
            <a:off x="2286000" y="2093913"/>
            <a:ext cx="4537075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575300" imgH="723900" progId="Equation.3">
                    <p:embed/>
                  </p:oleObj>
                </mc:Choice>
                <mc:Fallback>
                  <p:oleObj name="Equation" r:id="rId7" imgW="5575300" imgH="723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2093913"/>
                          <a:ext cx="4537075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838200" y="1214735"/>
              <a:ext cx="114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Primal: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200" y="20574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65076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Newton-</a:t>
            </a:r>
            <a:r>
              <a:rPr lang="en-US" dirty="0" err="1"/>
              <a:t>Raphson</a:t>
            </a:r>
            <a:r>
              <a:rPr lang="en-US" dirty="0"/>
              <a:t> method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28600" y="3962400"/>
            <a:ext cx="495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685800" y="-262631"/>
            <a:ext cx="4038600" cy="4953000"/>
            <a:chOff x="1295400" y="-948431"/>
            <a:chExt cx="4038600" cy="4953000"/>
          </a:xfrm>
        </p:grpSpPr>
        <p:sp>
          <p:nvSpPr>
            <p:cNvPr id="13" name="Chord 12"/>
            <p:cNvSpPr/>
            <p:nvPr/>
          </p:nvSpPr>
          <p:spPr bwMode="auto">
            <a:xfrm rot="18354488">
              <a:off x="932687" y="4069"/>
              <a:ext cx="4953000" cy="3048000"/>
            </a:xfrm>
            <a:prstGeom prst="chor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295400" y="1066800"/>
              <a:ext cx="457200" cy="1676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962400" y="685800"/>
              <a:ext cx="1371600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752600" y="381000"/>
              <a:ext cx="2209800" cy="990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V="1">
            <a:off x="1676400" y="1447800"/>
            <a:ext cx="0" cy="3352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3216275" y="3200400"/>
            <a:ext cx="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28699"/>
              </p:ext>
            </p:extLst>
          </p:nvPr>
        </p:nvGraphicFramePr>
        <p:xfrm>
          <a:off x="2571750" y="1371600"/>
          <a:ext cx="154305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300" imgH="292100" progId="Equation.3">
                  <p:embed/>
                </p:oleObj>
              </mc:Choice>
              <mc:Fallback>
                <p:oleObj name="Equation" r:id="rId3" imgW="6223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1750" y="1371600"/>
                        <a:ext cx="1543050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56120"/>
              </p:ext>
            </p:extLst>
          </p:nvPr>
        </p:nvGraphicFramePr>
        <p:xfrm>
          <a:off x="3063875" y="2622550"/>
          <a:ext cx="4413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63875" y="2622550"/>
                        <a:ext cx="441325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186976"/>
              </p:ext>
            </p:extLst>
          </p:nvPr>
        </p:nvGraphicFramePr>
        <p:xfrm>
          <a:off x="4435475" y="4130675"/>
          <a:ext cx="4413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7800" imgH="203200" progId="Equation.3">
                  <p:embed/>
                </p:oleObj>
              </mc:Choice>
              <mc:Fallback>
                <p:oleObj name="Equation" r:id="rId7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35475" y="4130675"/>
                        <a:ext cx="441325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3948113" y="2034051"/>
            <a:ext cx="627385" cy="2614149"/>
            <a:chOff x="3871913" y="2262651"/>
            <a:chExt cx="627385" cy="2614149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H="1">
              <a:off x="4038600" y="2262651"/>
              <a:ext cx="460698" cy="19283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4495800" y="2286000"/>
              <a:ext cx="0" cy="2057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graphicFrame>
          <p:nvGraphicFramePr>
            <p:cNvPr id="4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8177170"/>
                </p:ext>
              </p:extLst>
            </p:nvPr>
          </p:nvGraphicFramePr>
          <p:xfrm>
            <a:off x="3871913" y="4373562"/>
            <a:ext cx="411162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65100" imgH="203200" progId="Equation.3">
                    <p:embed/>
                  </p:oleObj>
                </mc:Choice>
                <mc:Fallback>
                  <p:oleObj name="Equation" r:id="rId9" imgW="1651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871913" y="4373562"/>
                          <a:ext cx="411162" cy="503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49"/>
          <p:cNvGrpSpPr/>
          <p:nvPr/>
        </p:nvGrpSpPr>
        <p:grpSpPr>
          <a:xfrm>
            <a:off x="3352800" y="2971800"/>
            <a:ext cx="762000" cy="1676400"/>
            <a:chOff x="3276600" y="3200400"/>
            <a:chExt cx="762000" cy="167640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4038600" y="32004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3505200" y="3200400"/>
              <a:ext cx="533400" cy="990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3505200" y="4191000"/>
              <a:ext cx="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6539947"/>
                </p:ext>
              </p:extLst>
            </p:nvPr>
          </p:nvGraphicFramePr>
          <p:xfrm>
            <a:off x="3276600" y="4373563"/>
            <a:ext cx="442912" cy="503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77800" imgH="203200" progId="Equation.3">
                    <p:embed/>
                  </p:oleObj>
                </mc:Choice>
                <mc:Fallback>
                  <p:oleObj name="Equation" r:id="rId11" imgW="1778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276600" y="4373563"/>
                          <a:ext cx="442912" cy="5032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3" name="Straight Arrow Connector 52"/>
          <p:cNvCxnSpPr/>
          <p:nvPr/>
        </p:nvCxnSpPr>
        <p:spPr bwMode="auto">
          <a:xfrm>
            <a:off x="4572000" y="39624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6157" name="Group 6156"/>
          <p:cNvGrpSpPr/>
          <p:nvPr/>
        </p:nvGrpSpPr>
        <p:grpSpPr>
          <a:xfrm>
            <a:off x="2962275" y="1676400"/>
            <a:ext cx="6105525" cy="4151313"/>
            <a:chOff x="2962275" y="1676400"/>
            <a:chExt cx="6105525" cy="4151313"/>
          </a:xfrm>
        </p:grpSpPr>
        <p:grpSp>
          <p:nvGrpSpPr>
            <p:cNvPr id="6156" name="Group 6155"/>
            <p:cNvGrpSpPr/>
            <p:nvPr/>
          </p:nvGrpSpPr>
          <p:grpSpPr>
            <a:xfrm>
              <a:off x="6154737" y="1676400"/>
              <a:ext cx="2913063" cy="2789237"/>
              <a:chOff x="6078537" y="1676400"/>
              <a:chExt cx="2913063" cy="2789237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6078537" y="1676400"/>
                <a:ext cx="1828800" cy="2286000"/>
                <a:chOff x="6553200" y="1752600"/>
                <a:chExt cx="1295400" cy="1752600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auto">
                <a:xfrm flipV="1">
                  <a:off x="6553200" y="1752600"/>
                  <a:ext cx="1295400" cy="17526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 flipV="1">
                  <a:off x="7848600" y="1752600"/>
                  <a:ext cx="0" cy="17526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0" name="Straight Connector 59"/>
                <p:cNvCxnSpPr/>
                <p:nvPr/>
              </p:nvCxnSpPr>
              <p:spPr bwMode="auto">
                <a:xfrm>
                  <a:off x="6553200" y="3505200"/>
                  <a:ext cx="12954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aphicFrame>
            <p:nvGraphicFramePr>
              <p:cNvPr id="63" name="Object 6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445887"/>
                  </p:ext>
                </p:extLst>
              </p:nvPr>
            </p:nvGraphicFramePr>
            <p:xfrm>
              <a:off x="6176962" y="1752600"/>
              <a:ext cx="1196975" cy="7223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82600" imgH="292100" progId="Equation.3">
                      <p:embed/>
                    </p:oleObj>
                  </mc:Choice>
                  <mc:Fallback>
                    <p:oleObj name="Equation" r:id="rId13" imgW="482600" imgH="292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6176962" y="1752600"/>
                            <a:ext cx="1196975" cy="7223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48" name="Freeform 6147"/>
              <p:cNvSpPr/>
              <p:nvPr/>
            </p:nvSpPr>
            <p:spPr>
              <a:xfrm rot="1311116">
                <a:off x="6274678" y="3653295"/>
                <a:ext cx="221700" cy="277826"/>
              </a:xfrm>
              <a:custGeom>
                <a:avLst/>
                <a:gdLst>
                  <a:gd name="connsiteX0" fmla="*/ 0 w 221700"/>
                  <a:gd name="connsiteY0" fmla="*/ 0 h 277826"/>
                  <a:gd name="connsiteX1" fmla="*/ 138909 w 221700"/>
                  <a:gd name="connsiteY1" fmla="*/ 52919 h 277826"/>
                  <a:gd name="connsiteX2" fmla="*/ 211671 w 221700"/>
                  <a:gd name="connsiteY2" fmla="*/ 145528 h 277826"/>
                  <a:gd name="connsiteX3" fmla="*/ 218286 w 221700"/>
                  <a:gd name="connsiteY3" fmla="*/ 251366 h 277826"/>
                  <a:gd name="connsiteX4" fmla="*/ 185212 w 221700"/>
                  <a:gd name="connsiteY4" fmla="*/ 277826 h 27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700" h="277826">
                    <a:moveTo>
                      <a:pt x="0" y="0"/>
                    </a:moveTo>
                    <a:cubicBezTo>
                      <a:pt x="51815" y="14332"/>
                      <a:pt x="103631" y="28664"/>
                      <a:pt x="138909" y="52919"/>
                    </a:cubicBezTo>
                    <a:cubicBezTo>
                      <a:pt x="174187" y="77174"/>
                      <a:pt x="198442" y="112454"/>
                      <a:pt x="211671" y="145528"/>
                    </a:cubicBezTo>
                    <a:cubicBezTo>
                      <a:pt x="224900" y="178602"/>
                      <a:pt x="222696" y="229316"/>
                      <a:pt x="218286" y="251366"/>
                    </a:cubicBezTo>
                    <a:cubicBezTo>
                      <a:pt x="213876" y="273416"/>
                      <a:pt x="185212" y="277826"/>
                      <a:pt x="185212" y="277826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1" name="Straight Arrow Connector 70"/>
              <p:cNvCxnSpPr>
                <a:endCxn id="63" idx="2"/>
              </p:cNvCxnSpPr>
              <p:nvPr/>
            </p:nvCxnSpPr>
            <p:spPr bwMode="auto">
              <a:xfrm flipV="1">
                <a:off x="6535737" y="2474913"/>
                <a:ext cx="239712" cy="118268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4F81BD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graphicFrame>
            <p:nvGraphicFramePr>
              <p:cNvPr id="76" name="Object 7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0193474"/>
                  </p:ext>
                </p:extLst>
              </p:nvPr>
            </p:nvGraphicFramePr>
            <p:xfrm>
              <a:off x="6354762" y="3962400"/>
              <a:ext cx="1323975" cy="503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533400" imgH="203200" progId="Equation.3">
                      <p:embed/>
                    </p:oleObj>
                  </mc:Choice>
                  <mc:Fallback>
                    <p:oleObj name="Equation" r:id="rId15" imgW="533400" imgH="203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354762" y="3962400"/>
                            <a:ext cx="1323975" cy="5032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" name="Object 7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7364143"/>
                  </p:ext>
                </p:extLst>
              </p:nvPr>
            </p:nvGraphicFramePr>
            <p:xfrm>
              <a:off x="7983537" y="2514600"/>
              <a:ext cx="1008063" cy="7223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406400" imgH="292100" progId="Equation.3">
                      <p:embed/>
                    </p:oleObj>
                  </mc:Choice>
                  <mc:Fallback>
                    <p:oleObj name="Equation" r:id="rId17" imgW="406400" imgH="292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7983537" y="2514600"/>
                            <a:ext cx="1008063" cy="7223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9" name="Object 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165795"/>
                </p:ext>
              </p:extLst>
            </p:nvPr>
          </p:nvGraphicFramePr>
          <p:xfrm>
            <a:off x="2962275" y="5105400"/>
            <a:ext cx="3968750" cy="722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600200" imgH="292100" progId="Equation.3">
                    <p:embed/>
                  </p:oleObj>
                </mc:Choice>
                <mc:Fallback>
                  <p:oleObj name="Equation" r:id="rId19" imgW="16002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962275" y="5105400"/>
                          <a:ext cx="3968750" cy="722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58" name="Group 6157"/>
          <p:cNvGrpSpPr/>
          <p:nvPr/>
        </p:nvGrpSpPr>
        <p:grpSpPr>
          <a:xfrm>
            <a:off x="214772" y="5867400"/>
            <a:ext cx="6871828" cy="815975"/>
            <a:chOff x="214772" y="5867400"/>
            <a:chExt cx="6871828" cy="815975"/>
          </a:xfrm>
        </p:grpSpPr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0422730"/>
                </p:ext>
              </p:extLst>
            </p:nvPr>
          </p:nvGraphicFramePr>
          <p:xfrm>
            <a:off x="2867025" y="5867400"/>
            <a:ext cx="4219575" cy="815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701800" imgH="330200" progId="Equation.3">
                    <p:embed/>
                  </p:oleObj>
                </mc:Choice>
                <mc:Fallback>
                  <p:oleObj name="Equation" r:id="rId21" imgW="1701800" imgH="330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867025" y="5867400"/>
                          <a:ext cx="4219575" cy="815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TextBox 82"/>
            <p:cNvSpPr txBox="1"/>
            <p:nvPr/>
          </p:nvSpPr>
          <p:spPr>
            <a:xfrm>
              <a:off x="214772" y="6019800"/>
              <a:ext cx="229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FF"/>
                  </a:solidFill>
                </a:rPr>
                <a:t>N-R iteration: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62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3429000"/>
            <a:ext cx="7924800" cy="2209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Definition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Convex</a:t>
            </a:r>
            <a:r>
              <a:rPr lang="en-US" dirty="0"/>
              <a:t> optimization if</a:t>
            </a:r>
          </a:p>
          <a:p>
            <a:pPr lvl="1"/>
            <a:r>
              <a:rPr lang="en-US" dirty="0"/>
              <a:t>       are </a:t>
            </a:r>
            <a:r>
              <a:rPr lang="en-US" i="1" dirty="0"/>
              <a:t>convex functions </a:t>
            </a:r>
            <a:r>
              <a:rPr lang="en-US" dirty="0"/>
              <a:t>for</a:t>
            </a: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095815"/>
              </p:ext>
            </p:extLst>
          </p:nvPr>
        </p:nvGraphicFramePr>
        <p:xfrm>
          <a:off x="1717675" y="4475163"/>
          <a:ext cx="6778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65200" imgH="520700" progId="Equation.3">
                  <p:embed/>
                </p:oleObj>
              </mc:Choice>
              <mc:Fallback>
                <p:oleObj name="Equation" r:id="rId3" imgW="9652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675" y="4475163"/>
                        <a:ext cx="67786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590227"/>
              </p:ext>
            </p:extLst>
          </p:nvPr>
        </p:nvGraphicFramePr>
        <p:xfrm>
          <a:off x="6457950" y="4495800"/>
          <a:ext cx="16954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31800" progId="Equation.3">
                  <p:embed/>
                </p:oleObj>
              </mc:Choice>
              <mc:Fallback>
                <p:oleObj name="Equation" r:id="rId5" imgW="2413000" imgH="431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950" y="4495800"/>
                        <a:ext cx="1695450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5715000"/>
            <a:ext cx="6391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The feasible set      is a </a:t>
            </a:r>
            <a:r>
              <a:rPr lang="en-US" sz="2800" i="1" dirty="0">
                <a:solidFill>
                  <a:srgbClr val="0000FF"/>
                </a:solidFill>
              </a:rPr>
              <a:t>convex set</a:t>
            </a:r>
          </a:p>
          <a:p>
            <a:r>
              <a:rPr lang="en-US" sz="2800" dirty="0">
                <a:solidFill>
                  <a:srgbClr val="0000FF"/>
                </a:solidFill>
              </a:rPr>
              <a:t>Convex optimization is polynomial-time </a:t>
            </a:r>
          </a:p>
        </p:txBody>
      </p:sp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395380"/>
              </p:ext>
            </p:extLst>
          </p:nvPr>
        </p:nvGraphicFramePr>
        <p:xfrm>
          <a:off x="3581400" y="5791200"/>
          <a:ext cx="3444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300" imgH="368300" progId="Equation.3">
                  <p:embed/>
                </p:oleObj>
              </mc:Choice>
              <mc:Fallback>
                <p:oleObj name="Equation" r:id="rId7" imgW="3683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791200"/>
                        <a:ext cx="344487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985542"/>
              </p:ext>
            </p:extLst>
          </p:nvPr>
        </p:nvGraphicFramePr>
        <p:xfrm>
          <a:off x="2187575" y="1219200"/>
          <a:ext cx="4594225" cy="1762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168900" imgH="1955800" progId="Equation.3">
                  <p:embed/>
                </p:oleObj>
              </mc:Choice>
              <mc:Fallback>
                <p:oleObj name="Equation" r:id="rId9" imgW="5168900" imgH="195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219200"/>
                        <a:ext cx="4594225" cy="1762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349655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More preliminaries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95400"/>
            <a:ext cx="8153400" cy="4419600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err="1"/>
              <a:t>Semidefinite</a:t>
            </a:r>
            <a:r>
              <a:rPr lang="en-US" dirty="0"/>
              <a:t> programs</a:t>
            </a:r>
          </a:p>
          <a:p>
            <a:pPr lvl="1"/>
            <a:r>
              <a:rPr lang="en-US" dirty="0"/>
              <a:t>QCQP and </a:t>
            </a:r>
            <a:r>
              <a:rPr lang="en-US" dirty="0" err="1"/>
              <a:t>semidefinite</a:t>
            </a:r>
            <a:r>
              <a:rPr lang="en-US" dirty="0"/>
              <a:t> relaxations</a:t>
            </a:r>
          </a:p>
          <a:p>
            <a:pPr lvl="1"/>
            <a:r>
              <a:rPr lang="en-US" dirty="0"/>
              <a:t>Partial matrices and completions</a:t>
            </a:r>
          </a:p>
          <a:p>
            <a:pPr lvl="1"/>
            <a:r>
              <a:rPr lang="en-US" dirty="0" err="1"/>
              <a:t>Chordal</a:t>
            </a:r>
            <a:r>
              <a:rPr lang="en-US" dirty="0"/>
              <a:t> relaxation</a:t>
            </a:r>
            <a:endParaRPr lang="en-US" dirty="0">
              <a:solidFill>
                <a:srgbClr val="000000"/>
              </a:solidFill>
            </a:endParaRPr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>
              <a:solidFill>
                <a:srgbClr val="BFBFB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BFBFBF"/>
              </a:solidFill>
            </a:endParaRPr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548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7406" y="5951645"/>
            <a:ext cx="8175594" cy="982555"/>
            <a:chOff x="381000" y="5791200"/>
            <a:chExt cx="8175594" cy="9825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5791200"/>
              <a:ext cx="1563273" cy="982555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7000" y="6003446"/>
              <a:ext cx="166222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5984271"/>
              <a:ext cx="552575" cy="55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600" y="6023777"/>
              <a:ext cx="936853" cy="5068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800" y="6003446"/>
              <a:ext cx="631794" cy="533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2175" y="6075454"/>
              <a:ext cx="1295400" cy="4613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5800" y="6079646"/>
              <a:ext cx="457200" cy="431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64332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3429000"/>
            <a:ext cx="7924800" cy="2209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Definition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Convex</a:t>
            </a:r>
            <a:r>
              <a:rPr lang="en-US" dirty="0"/>
              <a:t> optimization if</a:t>
            </a:r>
          </a:p>
          <a:p>
            <a:pPr lvl="1"/>
            <a:r>
              <a:rPr lang="en-US" dirty="0"/>
              <a:t>       are </a:t>
            </a:r>
            <a:r>
              <a:rPr lang="en-US" i="1" dirty="0"/>
              <a:t>convex functions </a:t>
            </a:r>
            <a:r>
              <a:rPr lang="en-US" dirty="0"/>
              <a:t>for</a:t>
            </a: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721982"/>
              </p:ext>
            </p:extLst>
          </p:nvPr>
        </p:nvGraphicFramePr>
        <p:xfrm>
          <a:off x="1717675" y="4475163"/>
          <a:ext cx="6778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65200" imgH="520700" progId="Equation.3">
                  <p:embed/>
                </p:oleObj>
              </mc:Choice>
              <mc:Fallback>
                <p:oleObj name="Equation" r:id="rId3" imgW="965200" imgH="520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675" y="4475163"/>
                        <a:ext cx="67786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250340"/>
              </p:ext>
            </p:extLst>
          </p:nvPr>
        </p:nvGraphicFramePr>
        <p:xfrm>
          <a:off x="6457950" y="4495800"/>
          <a:ext cx="16954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31800" progId="Equation.3">
                  <p:embed/>
                </p:oleObj>
              </mc:Choice>
              <mc:Fallback>
                <p:oleObj name="Equation" r:id="rId5" imgW="2413000" imgH="431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950" y="4495800"/>
                        <a:ext cx="1695450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5715000"/>
            <a:ext cx="6391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The feasible set      is a </a:t>
            </a:r>
            <a:r>
              <a:rPr lang="en-US" sz="2800" i="1" dirty="0">
                <a:solidFill>
                  <a:srgbClr val="0000FF"/>
                </a:solidFill>
              </a:rPr>
              <a:t>convex set</a:t>
            </a:r>
          </a:p>
          <a:p>
            <a:r>
              <a:rPr lang="en-US" sz="2800" dirty="0">
                <a:solidFill>
                  <a:srgbClr val="0000FF"/>
                </a:solidFill>
              </a:rPr>
              <a:t>Convex optimization is polynomial-time </a:t>
            </a:r>
          </a:p>
        </p:txBody>
      </p:sp>
      <p:graphicFrame>
        <p:nvGraphicFramePr>
          <p:cNvPr id="1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500761"/>
              </p:ext>
            </p:extLst>
          </p:nvPr>
        </p:nvGraphicFramePr>
        <p:xfrm>
          <a:off x="3581400" y="5791200"/>
          <a:ext cx="3444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300" imgH="368300" progId="Equation.3">
                  <p:embed/>
                </p:oleObj>
              </mc:Choice>
              <mc:Fallback>
                <p:oleObj name="Equation" r:id="rId7" imgW="368300" imgH="368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791200"/>
                        <a:ext cx="344487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463821"/>
              </p:ext>
            </p:extLst>
          </p:nvPr>
        </p:nvGraphicFramePr>
        <p:xfrm>
          <a:off x="2187575" y="1230313"/>
          <a:ext cx="4594225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168900" imgH="1930400" progId="Equation.3">
                  <p:embed/>
                </p:oleObj>
              </mc:Choice>
              <mc:Fallback>
                <p:oleObj name="Equation" r:id="rId9" imgW="5168900" imgH="1930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230313"/>
                        <a:ext cx="4594225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661553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3200400"/>
            <a:ext cx="7924800" cy="3581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Questions</a:t>
            </a:r>
          </a:p>
          <a:p>
            <a:r>
              <a:rPr lang="en-US" dirty="0"/>
              <a:t>How to recognize a convex program</a:t>
            </a:r>
          </a:p>
          <a:p>
            <a:pPr lvl="1"/>
            <a:endParaRPr lang="en-US" sz="2000" dirty="0"/>
          </a:p>
          <a:p>
            <a:r>
              <a:rPr lang="en-US" dirty="0"/>
              <a:t>How to characterize minimizers?</a:t>
            </a:r>
          </a:p>
          <a:p>
            <a:pPr lvl="1"/>
            <a:endParaRPr lang="en-US" sz="2000" dirty="0"/>
          </a:p>
          <a:p>
            <a:r>
              <a:rPr lang="en-US" dirty="0"/>
              <a:t>How to compute a minimizer?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graphicFrame>
        <p:nvGraphicFramePr>
          <p:cNvPr id="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893927"/>
              </p:ext>
            </p:extLst>
          </p:nvPr>
        </p:nvGraphicFramePr>
        <p:xfrm>
          <a:off x="2187575" y="1230313"/>
          <a:ext cx="4594225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68900" imgH="1930400" progId="Equation.3">
                  <p:embed/>
                </p:oleObj>
              </mc:Choice>
              <mc:Fallback>
                <p:oleObj name="Equation" r:id="rId3" imgW="5168900" imgH="1930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230313"/>
                        <a:ext cx="4594225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74631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3200400"/>
            <a:ext cx="7924800" cy="3581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Questions</a:t>
            </a:r>
          </a:p>
          <a:p>
            <a:r>
              <a:rPr lang="en-US" dirty="0"/>
              <a:t>How to recognize a convex program</a:t>
            </a:r>
          </a:p>
          <a:p>
            <a:pPr lvl="1"/>
            <a:r>
              <a:rPr lang="en-US" sz="2000" dirty="0"/>
              <a:t>Convex set, convex function</a:t>
            </a:r>
          </a:p>
          <a:p>
            <a:r>
              <a:rPr lang="en-US" dirty="0"/>
              <a:t>How to characterize minimizers?</a:t>
            </a:r>
          </a:p>
          <a:p>
            <a:pPr lvl="1"/>
            <a:r>
              <a:rPr lang="en-US" sz="2000" dirty="0"/>
              <a:t>KKT condition, duality theorem</a:t>
            </a:r>
          </a:p>
          <a:p>
            <a:r>
              <a:rPr lang="en-US" dirty="0"/>
              <a:t>How to compute a minimizer?</a:t>
            </a:r>
          </a:p>
          <a:p>
            <a:pPr lvl="1"/>
            <a:r>
              <a:rPr lang="en-US" sz="2000" dirty="0"/>
              <a:t>First-order algorithms, Newton algorithms</a:t>
            </a:r>
          </a:p>
          <a:p>
            <a:pPr lvl="1"/>
            <a:r>
              <a:rPr lang="en-US" sz="2000" dirty="0"/>
              <a:t>Distributed algorithms</a:t>
            </a: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893927"/>
              </p:ext>
            </p:extLst>
          </p:nvPr>
        </p:nvGraphicFramePr>
        <p:xfrm>
          <a:off x="2187575" y="1230313"/>
          <a:ext cx="4594225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68900" imgH="1930400" progId="Equation.3">
                  <p:embed/>
                </p:oleObj>
              </mc:Choice>
              <mc:Fallback>
                <p:oleObj name="Equation" r:id="rId3" imgW="5168900" imgH="1930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230313"/>
                        <a:ext cx="4594225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68079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宋体" pitchFamily="2" charset="-122"/>
              </a:rPr>
              <a:t>2</a:t>
            </a:r>
            <a:r>
              <a:rPr lang="en-US" sz="3600" baseline="30000" dirty="0">
                <a:ea typeface="宋体" pitchFamily="2" charset="-122"/>
              </a:rPr>
              <a:t>nd</a:t>
            </a:r>
            <a:r>
              <a:rPr lang="en-US" sz="3600" dirty="0">
                <a:ea typeface="宋体" pitchFamily="2" charset="-122"/>
              </a:rPr>
              <a:t> order cone program (SOCP)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772312"/>
              </p:ext>
            </p:extLst>
          </p:nvPr>
        </p:nvGraphicFramePr>
        <p:xfrm>
          <a:off x="931862" y="1447800"/>
          <a:ext cx="600233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03500" imgH="508000" progId="Equation.3">
                  <p:embed/>
                </p:oleObj>
              </mc:Choice>
              <mc:Fallback>
                <p:oleObj name="Equation" r:id="rId3" imgW="2603500" imgH="508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62" y="1447800"/>
                        <a:ext cx="6002338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838200" y="3505200"/>
            <a:ext cx="7467600" cy="3165912"/>
            <a:chOff x="838200" y="3765550"/>
            <a:chExt cx="7467600" cy="3165912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3822918"/>
              <a:ext cx="7467600" cy="310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     </a:t>
              </a: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|| || : Euclidean norm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Feasible set is 2</a:t>
              </a:r>
              <a:r>
                <a:rPr lang="en-US" sz="2800" baseline="30000" dirty="0">
                  <a:solidFill>
                    <a:srgbClr val="0000FF"/>
                  </a:solidFill>
                </a:rPr>
                <a:t>nd</a:t>
              </a:r>
              <a:r>
                <a:rPr lang="en-US" sz="2800" dirty="0">
                  <a:solidFill>
                    <a:srgbClr val="0000FF"/>
                  </a:solidFill>
                </a:rPr>
                <a:t> order cone and convex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Includes LP, convex QP as special cases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Special case of SDP, but much simpler computationally</a:t>
              </a:r>
            </a:p>
          </p:txBody>
        </p:sp>
        <p:graphicFrame>
          <p:nvGraphicFramePr>
            <p:cNvPr id="7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40760237"/>
                </p:ext>
              </p:extLst>
            </p:nvPr>
          </p:nvGraphicFramePr>
          <p:xfrm>
            <a:off x="1295400" y="3765550"/>
            <a:ext cx="6089650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641600" imgH="254000" progId="Equation.3">
                    <p:embed/>
                  </p:oleObj>
                </mc:Choice>
                <mc:Fallback>
                  <p:oleObj name="Equation" r:id="rId5" imgW="2641600" imgH="2540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3765550"/>
                          <a:ext cx="6089650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4800600" y="2819400"/>
            <a:ext cx="3635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62C39"/>
                </a:solidFill>
              </a:rPr>
              <a:t>If </a:t>
            </a:r>
            <a:r>
              <a:rPr lang="en-US" dirty="0" err="1">
                <a:solidFill>
                  <a:srgbClr val="A62C39"/>
                </a:solidFill>
              </a:rPr>
              <a:t>c_k</a:t>
            </a:r>
            <a:r>
              <a:rPr lang="en-US" dirty="0">
                <a:solidFill>
                  <a:srgbClr val="A62C39"/>
                </a:solidFill>
              </a:rPr>
              <a:t> are complex, how to ensure</a:t>
            </a:r>
          </a:p>
          <a:p>
            <a:r>
              <a:rPr lang="en-US" dirty="0" err="1">
                <a:solidFill>
                  <a:srgbClr val="A62C39"/>
                </a:solidFill>
              </a:rPr>
              <a:t>C_k^H</a:t>
            </a:r>
            <a:r>
              <a:rPr lang="en-US" dirty="0">
                <a:solidFill>
                  <a:srgbClr val="A62C39"/>
                </a:solidFill>
              </a:rPr>
              <a:t> x is real ?</a:t>
            </a:r>
          </a:p>
        </p:txBody>
      </p:sp>
    </p:spTree>
    <p:extLst>
      <p:ext uri="{BB962C8B-B14F-4D97-AF65-F5344CB8AC3E}">
        <p14:creationId xmlns:p14="http://schemas.microsoft.com/office/powerpoint/2010/main" val="237746247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宋体" pitchFamily="2" charset="-122"/>
              </a:rPr>
              <a:t>2</a:t>
            </a:r>
            <a:r>
              <a:rPr lang="en-US" sz="3600" baseline="30000" dirty="0">
                <a:ea typeface="宋体" pitchFamily="2" charset="-122"/>
              </a:rPr>
              <a:t>nd</a:t>
            </a:r>
            <a:r>
              <a:rPr lang="en-US" sz="3600" dirty="0">
                <a:ea typeface="宋体" pitchFamily="2" charset="-122"/>
              </a:rPr>
              <a:t> order cone program (SOCP)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500190"/>
              </p:ext>
            </p:extLst>
          </p:nvPr>
        </p:nvGraphicFramePr>
        <p:xfrm>
          <a:off x="931862" y="1447800"/>
          <a:ext cx="600233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03500" imgH="508000" progId="Equation.3">
                  <p:embed/>
                </p:oleObj>
              </mc:Choice>
              <mc:Fallback>
                <p:oleObj name="Equation" r:id="rId3" imgW="2603500" imgH="508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62" y="1447800"/>
                        <a:ext cx="6002338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838200" y="3505200"/>
            <a:ext cx="7467600" cy="3165912"/>
            <a:chOff x="838200" y="3765550"/>
            <a:chExt cx="7467600" cy="3165912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3822918"/>
              <a:ext cx="7467600" cy="310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     </a:t>
              </a: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|| || : Euclidean norm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Feasible set is 2</a:t>
              </a:r>
              <a:r>
                <a:rPr lang="en-US" sz="2800" baseline="30000" dirty="0">
                  <a:solidFill>
                    <a:srgbClr val="0000FF"/>
                  </a:solidFill>
                </a:rPr>
                <a:t>nd</a:t>
              </a:r>
              <a:r>
                <a:rPr lang="en-US" sz="2800" dirty="0">
                  <a:solidFill>
                    <a:srgbClr val="0000FF"/>
                  </a:solidFill>
                </a:rPr>
                <a:t> order cone and convex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Includes LP, convex QP as special cases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Special case of SDP, but much simpler computationally</a:t>
              </a:r>
            </a:p>
          </p:txBody>
        </p:sp>
        <p:graphicFrame>
          <p:nvGraphicFramePr>
            <p:cNvPr id="7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6263678"/>
                </p:ext>
              </p:extLst>
            </p:nvPr>
          </p:nvGraphicFramePr>
          <p:xfrm>
            <a:off x="1281113" y="3765550"/>
            <a:ext cx="6118225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654300" imgH="254000" progId="Equation.3">
                    <p:embed/>
                  </p:oleObj>
                </mc:Choice>
                <mc:Fallback>
                  <p:oleObj name="Equation" r:id="rId5" imgW="2654300" imgH="2540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113" y="3765550"/>
                          <a:ext cx="6118225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223048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宋体" pitchFamily="2" charset="-122"/>
              </a:rPr>
              <a:t>SOCP in rotated form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974605"/>
              </p:ext>
            </p:extLst>
          </p:nvPr>
        </p:nvGraphicFramePr>
        <p:xfrm>
          <a:off x="914400" y="1390650"/>
          <a:ext cx="6529387" cy="127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32100" imgH="558800" progId="Equation.3">
                  <p:embed/>
                </p:oleObj>
              </mc:Choice>
              <mc:Fallback>
                <p:oleObj name="Equation" r:id="rId3" imgW="28321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390650"/>
                        <a:ext cx="6529387" cy="127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838200" y="3124200"/>
            <a:ext cx="7467600" cy="3717925"/>
            <a:chOff x="838200" y="3124200"/>
            <a:chExt cx="7467600" cy="3717925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3124200"/>
              <a:ext cx="7467600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Useful for OPF:</a:t>
              </a: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16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Transformation:</a:t>
              </a:r>
            </a:p>
          </p:txBody>
        </p:sp>
        <p:graphicFrame>
          <p:nvGraphicFramePr>
            <p:cNvPr id="8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40328747"/>
                </p:ext>
              </p:extLst>
            </p:nvPr>
          </p:nvGraphicFramePr>
          <p:xfrm>
            <a:off x="2163763" y="3644900"/>
            <a:ext cx="4802187" cy="170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82800" imgH="749300" progId="Equation.3">
                    <p:embed/>
                  </p:oleObj>
                </mc:Choice>
                <mc:Fallback>
                  <p:oleObj name="Equation" r:id="rId5" imgW="2082800" imgH="7493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3763" y="3644900"/>
                          <a:ext cx="4802187" cy="170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38153772"/>
                </p:ext>
              </p:extLst>
            </p:nvPr>
          </p:nvGraphicFramePr>
          <p:xfrm>
            <a:off x="2092325" y="5715000"/>
            <a:ext cx="6061075" cy="1127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628900" imgH="495300" progId="Equation.3">
                    <p:embed/>
                  </p:oleObj>
                </mc:Choice>
                <mc:Fallback>
                  <p:oleObj name="Equation" r:id="rId7" imgW="2628900" imgH="4953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2325" y="5715000"/>
                          <a:ext cx="6061075" cy="1127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5376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Semidefinite</a:t>
            </a:r>
            <a:r>
              <a:rPr lang="en-US" dirty="0"/>
              <a:t> program (SDP)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401081"/>
              </p:ext>
            </p:extLst>
          </p:nvPr>
        </p:nvGraphicFramePr>
        <p:xfrm>
          <a:off x="2489200" y="1063625"/>
          <a:ext cx="55181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02400" imgH="1244600" progId="Equation.3">
                  <p:embed/>
                </p:oleObj>
              </mc:Choice>
              <mc:Fallback>
                <p:oleObj name="Equation" r:id="rId3" imgW="65024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1063625"/>
                        <a:ext cx="551815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8200" y="13671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838200" y="3581400"/>
            <a:ext cx="7543800" cy="3124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Linear SDP</a:t>
            </a:r>
          </a:p>
          <a:p>
            <a:r>
              <a:rPr lang="en-US" dirty="0">
                <a:latin typeface="Arial"/>
                <a:cs typeface="Arial"/>
              </a:rPr>
              <a:t>What is the </a:t>
            </a:r>
            <a:r>
              <a:rPr lang="en-US" dirty="0" err="1">
                <a:latin typeface="Arial"/>
                <a:cs typeface="Arial"/>
              </a:rPr>
              <a:t>Lagrangian</a:t>
            </a:r>
            <a:r>
              <a:rPr lang="en-US" dirty="0">
                <a:latin typeface="Arial"/>
                <a:cs typeface="Arial"/>
              </a:rPr>
              <a:t>?</a:t>
            </a:r>
          </a:p>
          <a:p>
            <a:r>
              <a:rPr lang="en-US" dirty="0">
                <a:latin typeface="Arial"/>
                <a:cs typeface="Arial"/>
              </a:rPr>
              <a:t>What is the dual problem?</a:t>
            </a:r>
          </a:p>
          <a:p>
            <a:r>
              <a:rPr lang="en-US" dirty="0">
                <a:latin typeface="Arial"/>
                <a:cs typeface="Arial"/>
              </a:rPr>
              <a:t>What is KKT condition?</a:t>
            </a: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… let’s first review the case of linear program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8079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program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4433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025900"/>
              </p:ext>
            </p:extLst>
          </p:nvPr>
        </p:nvGraphicFramePr>
        <p:xfrm>
          <a:off x="2286000" y="1143000"/>
          <a:ext cx="54324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00800" imgH="1244600" progId="Equation.3">
                  <p:embed/>
                </p:oleObj>
              </mc:Choice>
              <mc:Fallback>
                <p:oleObj name="Equation" r:id="rId3" imgW="64008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143000"/>
                        <a:ext cx="54324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217756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program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4433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2510135"/>
            <a:ext cx="181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Lagrangian</a:t>
            </a:r>
            <a:r>
              <a:rPr lang="en-US" sz="2400" dirty="0"/>
              <a:t>:</a:t>
            </a:r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839827"/>
              </p:ext>
            </p:extLst>
          </p:nvPr>
        </p:nvGraphicFramePr>
        <p:xfrm>
          <a:off x="2286000" y="1143000"/>
          <a:ext cx="54324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00800" imgH="1244600" progId="Equation.3">
                  <p:embed/>
                </p:oleObj>
              </mc:Choice>
              <mc:Fallback>
                <p:oleObj name="Equation" r:id="rId3" imgW="64008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143000"/>
                        <a:ext cx="54324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070503"/>
              </p:ext>
            </p:extLst>
          </p:nvPr>
        </p:nvGraphicFramePr>
        <p:xfrm>
          <a:off x="1573213" y="2830513"/>
          <a:ext cx="6542087" cy="227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08900" imgH="2743200" progId="Equation.3">
                  <p:embed/>
                </p:oleObj>
              </mc:Choice>
              <mc:Fallback>
                <p:oleObj name="Equation" r:id="rId5" imgW="7708900" imgH="27432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213" y="2830513"/>
                        <a:ext cx="6542087" cy="227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15652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3200400"/>
            <a:ext cx="7924800" cy="3581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Questions</a:t>
            </a:r>
          </a:p>
          <a:p>
            <a:r>
              <a:rPr lang="en-US" dirty="0"/>
              <a:t>How to recognize a convex program</a:t>
            </a:r>
          </a:p>
          <a:p>
            <a:pPr lvl="1"/>
            <a:endParaRPr lang="en-US" sz="2000" dirty="0"/>
          </a:p>
          <a:p>
            <a:r>
              <a:rPr lang="en-US" dirty="0"/>
              <a:t>How to characterize minimizers?</a:t>
            </a:r>
          </a:p>
          <a:p>
            <a:pPr lvl="1"/>
            <a:endParaRPr lang="en-US" sz="2000" dirty="0"/>
          </a:p>
          <a:p>
            <a:r>
              <a:rPr lang="en-US" dirty="0"/>
              <a:t>How to compute a minimizer?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895032"/>
              </p:ext>
            </p:extLst>
          </p:nvPr>
        </p:nvGraphicFramePr>
        <p:xfrm>
          <a:off x="2187575" y="1219200"/>
          <a:ext cx="4594225" cy="1762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68900" imgH="1955800" progId="Equation.3">
                  <p:embed/>
                </p:oleObj>
              </mc:Choice>
              <mc:Fallback>
                <p:oleObj name="Equation" r:id="rId3" imgW="5168900" imgH="195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219200"/>
                        <a:ext cx="4594225" cy="1762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91241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program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4433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2514600"/>
            <a:ext cx="181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Lagrangian</a:t>
            </a:r>
            <a:r>
              <a:rPr lang="en-US" sz="2400" dirty="0"/>
              <a:t>:</a:t>
            </a:r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589308"/>
              </p:ext>
            </p:extLst>
          </p:nvPr>
        </p:nvGraphicFramePr>
        <p:xfrm>
          <a:off x="2286000" y="1143000"/>
          <a:ext cx="54324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00800" imgH="1244600" progId="Equation.3">
                  <p:embed/>
                </p:oleObj>
              </mc:Choice>
              <mc:Fallback>
                <p:oleObj name="Equation" r:id="rId3" imgW="64008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143000"/>
                        <a:ext cx="54324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275826"/>
              </p:ext>
            </p:extLst>
          </p:nvPr>
        </p:nvGraphicFramePr>
        <p:xfrm>
          <a:off x="2325687" y="2854325"/>
          <a:ext cx="6056313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37400" imgH="1244600" progId="Equation.3">
                  <p:embed/>
                </p:oleObj>
              </mc:Choice>
              <mc:Fallback>
                <p:oleObj name="Equation" r:id="rId5" imgW="71374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7" y="2854325"/>
                        <a:ext cx="6056313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838200" y="4114800"/>
            <a:ext cx="7975600" cy="2536825"/>
            <a:chOff x="838200" y="4114800"/>
            <a:chExt cx="7975600" cy="2536825"/>
          </a:xfrm>
        </p:grpSpPr>
        <p:sp>
          <p:nvSpPr>
            <p:cNvPr id="16" name="TextBox 15"/>
            <p:cNvSpPr txBox="1"/>
            <p:nvPr/>
          </p:nvSpPr>
          <p:spPr>
            <a:xfrm>
              <a:off x="838200" y="41148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  <p:graphicFrame>
          <p:nvGraphicFramePr>
            <p:cNvPr id="1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6819664"/>
                </p:ext>
              </p:extLst>
            </p:nvPr>
          </p:nvGraphicFramePr>
          <p:xfrm>
            <a:off x="1528763" y="4419600"/>
            <a:ext cx="7285037" cy="2232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8585200" imgH="2692400" progId="Equation.3">
                    <p:embed/>
                  </p:oleObj>
                </mc:Choice>
                <mc:Fallback>
                  <p:oleObj name="Equation" r:id="rId7" imgW="8585200" imgH="26924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8763" y="4419600"/>
                          <a:ext cx="7285037" cy="2232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82998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program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4433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2514600"/>
            <a:ext cx="181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Lagrangian</a:t>
            </a:r>
            <a:r>
              <a:rPr lang="en-US" sz="2400" dirty="0"/>
              <a:t>:</a:t>
            </a:r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449780"/>
              </p:ext>
            </p:extLst>
          </p:nvPr>
        </p:nvGraphicFramePr>
        <p:xfrm>
          <a:off x="2286000" y="1143000"/>
          <a:ext cx="54324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00800" imgH="1244600" progId="Equation.3">
                  <p:embed/>
                </p:oleObj>
              </mc:Choice>
              <mc:Fallback>
                <p:oleObj name="Equation" r:id="rId3" imgW="64008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143000"/>
                        <a:ext cx="54324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356869"/>
              </p:ext>
            </p:extLst>
          </p:nvPr>
        </p:nvGraphicFramePr>
        <p:xfrm>
          <a:off x="2325687" y="2854325"/>
          <a:ext cx="6056313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37400" imgH="1244600" progId="Equation.3">
                  <p:embed/>
                </p:oleObj>
              </mc:Choice>
              <mc:Fallback>
                <p:oleObj name="Equation" r:id="rId5" imgW="71374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7" y="2854325"/>
                        <a:ext cx="6056313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838200" y="4114800"/>
            <a:ext cx="7848600" cy="2214562"/>
            <a:chOff x="838200" y="4114800"/>
            <a:chExt cx="7848600" cy="2214562"/>
          </a:xfrm>
        </p:grpSpPr>
        <p:sp>
          <p:nvSpPr>
            <p:cNvPr id="16" name="TextBox 15"/>
            <p:cNvSpPr txBox="1"/>
            <p:nvPr/>
          </p:nvSpPr>
          <p:spPr>
            <a:xfrm>
              <a:off x="838200" y="4114800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  <p:graphicFrame>
          <p:nvGraphicFramePr>
            <p:cNvPr id="1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40216563"/>
                </p:ext>
              </p:extLst>
            </p:nvPr>
          </p:nvGraphicFramePr>
          <p:xfrm>
            <a:off x="2297113" y="4572000"/>
            <a:ext cx="6389687" cy="175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7531100" imgH="2120900" progId="Equation.3">
                    <p:embed/>
                  </p:oleObj>
                </mc:Choice>
                <mc:Fallback>
                  <p:oleObj name="Equation" r:id="rId7" imgW="7531100" imgH="21209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7113" y="4572000"/>
                          <a:ext cx="6389687" cy="1757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Rectangle 2"/>
          <p:cNvSpPr/>
          <p:nvPr/>
        </p:nvSpPr>
        <p:spPr bwMode="auto">
          <a:xfrm>
            <a:off x="2133600" y="1066800"/>
            <a:ext cx="5715000" cy="1295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133600" y="5638800"/>
            <a:ext cx="6096000" cy="914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98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program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4339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1371600"/>
            <a:ext cx="181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Lagrangian</a:t>
            </a:r>
            <a:r>
              <a:rPr lang="en-US" sz="2400" dirty="0"/>
              <a:t>:</a:t>
            </a:r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837397"/>
              </p:ext>
            </p:extLst>
          </p:nvPr>
        </p:nvGraphicFramePr>
        <p:xfrm>
          <a:off x="2895600" y="2438400"/>
          <a:ext cx="271621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00400" imgH="685800" progId="Equation.3">
                  <p:embed/>
                </p:oleObj>
              </mc:Choice>
              <mc:Fallback>
                <p:oleObj name="Equation" r:id="rId3" imgW="32004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438400"/>
                        <a:ext cx="2716212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770781"/>
              </p:ext>
            </p:extLst>
          </p:nvPr>
        </p:nvGraphicFramePr>
        <p:xfrm>
          <a:off x="2895600" y="1143000"/>
          <a:ext cx="479583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651500" imgH="1244600" progId="Equation.3">
                  <p:embed/>
                </p:oleObj>
              </mc:Choice>
              <mc:Fallback>
                <p:oleObj name="Equation" r:id="rId5" imgW="56515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143000"/>
                        <a:ext cx="479583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38200" y="33528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Dual: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5943600" y="1371600"/>
            <a:ext cx="1828800" cy="533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252309"/>
              </p:ext>
            </p:extLst>
          </p:nvPr>
        </p:nvGraphicFramePr>
        <p:xfrm>
          <a:off x="2895600" y="3394075"/>
          <a:ext cx="265271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24200" imgH="685800" progId="Equation.3">
                  <p:embed/>
                </p:oleObj>
              </mc:Choice>
              <mc:Fallback>
                <p:oleObj name="Equation" r:id="rId7" imgW="3124200" imgH="68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394075"/>
                        <a:ext cx="2652713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38200" y="4267200"/>
            <a:ext cx="4016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Complementary Slackness: </a:t>
            </a:r>
          </a:p>
        </p:txBody>
      </p:sp>
      <p:graphicFrame>
        <p:nvGraphicFramePr>
          <p:cNvPr id="2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918123"/>
              </p:ext>
            </p:extLst>
          </p:nvPr>
        </p:nvGraphicFramePr>
        <p:xfrm>
          <a:off x="2892425" y="4827588"/>
          <a:ext cx="2898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16300" imgH="609600" progId="Equation.3">
                  <p:embed/>
                </p:oleObj>
              </mc:Choice>
              <mc:Fallback>
                <p:oleObj name="Equation" r:id="rId9" imgW="3416300" imgH="609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4827588"/>
                        <a:ext cx="2898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 bwMode="auto">
          <a:xfrm flipH="1">
            <a:off x="5867400" y="2057400"/>
            <a:ext cx="914400" cy="2590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36133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Semidefinite</a:t>
            </a:r>
            <a:r>
              <a:rPr lang="en-US" dirty="0"/>
              <a:t> program (SDP)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736543"/>
              </p:ext>
            </p:extLst>
          </p:nvPr>
        </p:nvGraphicFramePr>
        <p:xfrm>
          <a:off x="2489200" y="1063625"/>
          <a:ext cx="55181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02400" imgH="1244600" progId="Equation.3">
                  <p:embed/>
                </p:oleObj>
              </mc:Choice>
              <mc:Fallback>
                <p:oleObj name="Equation" r:id="rId3" imgW="65024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1063625"/>
                        <a:ext cx="551815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8200" y="13671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2438400"/>
            <a:ext cx="7016750" cy="2667000"/>
            <a:chOff x="838200" y="2438400"/>
            <a:chExt cx="7016750" cy="2667000"/>
          </a:xfrm>
        </p:grpSpPr>
        <p:sp>
          <p:nvSpPr>
            <p:cNvPr id="12" name="TextBox 11"/>
            <p:cNvSpPr txBox="1"/>
            <p:nvPr/>
          </p:nvSpPr>
          <p:spPr>
            <a:xfrm>
              <a:off x="838200" y="2438400"/>
              <a:ext cx="2340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Lagrangian</a:t>
              </a:r>
              <a:r>
                <a:rPr lang="en-US" sz="2400" dirty="0"/>
                <a:t>:  for </a:t>
              </a:r>
            </a:p>
          </p:txBody>
        </p:sp>
        <p:graphicFrame>
          <p:nvGraphicFramePr>
            <p:cNvPr id="14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891707"/>
                </p:ext>
              </p:extLst>
            </p:nvPr>
          </p:nvGraphicFramePr>
          <p:xfrm>
            <a:off x="1752600" y="2830513"/>
            <a:ext cx="6102350" cy="2274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188200" imgH="2743200" progId="Equation.3">
                    <p:embed/>
                  </p:oleObj>
                </mc:Choice>
                <mc:Fallback>
                  <p:oleObj name="Equation" r:id="rId5" imgW="7188200" imgH="27432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830513"/>
                          <a:ext cx="6102350" cy="2274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0857588"/>
                </p:ext>
              </p:extLst>
            </p:nvPr>
          </p:nvGraphicFramePr>
          <p:xfrm>
            <a:off x="3241675" y="2514600"/>
            <a:ext cx="873125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028700" imgH="381000" progId="Equation.3">
                    <p:embed/>
                  </p:oleObj>
                </mc:Choice>
                <mc:Fallback>
                  <p:oleObj name="Equation" r:id="rId7" imgW="1028700" imgH="3810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1675" y="2514600"/>
                          <a:ext cx="873125" cy="315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841216"/>
              </p:ext>
            </p:extLst>
          </p:nvPr>
        </p:nvGraphicFramePr>
        <p:xfrm>
          <a:off x="1771650" y="5410200"/>
          <a:ext cx="653415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696200" imgH="1371600" progId="Equation.3">
                  <p:embed/>
                </p:oleObj>
              </mc:Choice>
              <mc:Fallback>
                <p:oleObj name="Equation" r:id="rId9" imgW="7696200" imgH="1371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5410200"/>
                        <a:ext cx="653415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340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Semidefinite</a:t>
            </a:r>
            <a:r>
              <a:rPr lang="en-US" dirty="0"/>
              <a:t> program (SDP)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487356"/>
              </p:ext>
            </p:extLst>
          </p:nvPr>
        </p:nvGraphicFramePr>
        <p:xfrm>
          <a:off x="2489200" y="1063625"/>
          <a:ext cx="55181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02400" imgH="1244600" progId="Equation.3">
                  <p:embed/>
                </p:oleObj>
              </mc:Choice>
              <mc:Fallback>
                <p:oleObj name="Equation" r:id="rId3" imgW="65024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1063625"/>
                        <a:ext cx="551815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8200" y="13671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8200" y="2362200"/>
            <a:ext cx="8001000" cy="595015"/>
            <a:chOff x="838200" y="2510135"/>
            <a:chExt cx="8001000" cy="595015"/>
          </a:xfrm>
        </p:grpSpPr>
        <p:sp>
          <p:nvSpPr>
            <p:cNvPr id="12" name="TextBox 11"/>
            <p:cNvSpPr txBox="1"/>
            <p:nvPr/>
          </p:nvSpPr>
          <p:spPr>
            <a:xfrm>
              <a:off x="838200" y="2510135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  <p:graphicFrame>
          <p:nvGraphicFramePr>
            <p:cNvPr id="1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7489288"/>
                </p:ext>
              </p:extLst>
            </p:nvPr>
          </p:nvGraphicFramePr>
          <p:xfrm>
            <a:off x="2478087" y="2514600"/>
            <a:ext cx="6361113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493000" imgH="711200" progId="Equation.3">
                    <p:embed/>
                  </p:oleObj>
                </mc:Choice>
                <mc:Fallback>
                  <p:oleObj name="Equation" r:id="rId5" imgW="7493000" imgH="7112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8087" y="2514600"/>
                          <a:ext cx="6361113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923626" y="4267200"/>
            <a:ext cx="7010753" cy="2308324"/>
            <a:chOff x="923626" y="4267200"/>
            <a:chExt cx="7010753" cy="2308324"/>
          </a:xfrm>
        </p:grpSpPr>
        <p:sp>
          <p:nvSpPr>
            <p:cNvPr id="3" name="TextBox 2"/>
            <p:cNvSpPr txBox="1"/>
            <p:nvPr/>
          </p:nvSpPr>
          <p:spPr>
            <a:xfrm>
              <a:off x="923626" y="4267200"/>
              <a:ext cx="701075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We will later use an inequality form:</a:t>
              </a:r>
            </a:p>
            <a:p>
              <a:endParaRPr lang="en-US" sz="2400" dirty="0">
                <a:solidFill>
                  <a:srgbClr val="0000FF"/>
                </a:solidFill>
              </a:endParaRPr>
            </a:p>
            <a:p>
              <a:endParaRPr lang="en-US" sz="2400" dirty="0">
                <a:solidFill>
                  <a:srgbClr val="0000FF"/>
                </a:solidFill>
              </a:endParaRPr>
            </a:p>
            <a:p>
              <a:endParaRPr lang="en-US" sz="2400" dirty="0">
                <a:solidFill>
                  <a:srgbClr val="0000FF"/>
                </a:solidFill>
              </a:endParaRPr>
            </a:p>
            <a:p>
              <a:endParaRPr lang="en-US" sz="2400" dirty="0">
                <a:solidFill>
                  <a:srgbClr val="0000FF"/>
                </a:solidFill>
              </a:endParaRPr>
            </a:p>
            <a:p>
              <a:r>
                <a:rPr lang="en-US" sz="2400" dirty="0">
                  <a:solidFill>
                    <a:srgbClr val="0000FF"/>
                  </a:solidFill>
                </a:rPr>
                <a:t>equivalent to equality form through slack variables</a:t>
              </a:r>
            </a:p>
          </p:txBody>
        </p:sp>
        <p:graphicFrame>
          <p:nvGraphicFramePr>
            <p:cNvPr id="17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80392986"/>
                </p:ext>
              </p:extLst>
            </p:nvPr>
          </p:nvGraphicFramePr>
          <p:xfrm>
            <a:off x="2590800" y="4876800"/>
            <a:ext cx="3352800" cy="1158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949700" imgH="1397000" progId="Equation.3">
                    <p:embed/>
                  </p:oleObj>
                </mc:Choice>
                <mc:Fallback>
                  <p:oleObj name="Equation" r:id="rId7" imgW="3949700" imgH="13970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0800" y="4876800"/>
                          <a:ext cx="3352800" cy="1158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3270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PSD cones are convex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924800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Examples: positive </a:t>
            </a:r>
            <a:r>
              <a:rPr lang="en-US" b="1" dirty="0" err="1"/>
              <a:t>semedifinite</a:t>
            </a:r>
            <a:r>
              <a:rPr lang="en-US" b="1" dirty="0"/>
              <a:t> cones</a:t>
            </a:r>
            <a:endParaRPr lang="en-US" sz="1600" dirty="0"/>
          </a:p>
          <a:p>
            <a:r>
              <a:rPr lang="en-US" dirty="0" err="1"/>
              <a:t>Hermitian</a:t>
            </a:r>
            <a:r>
              <a:rPr lang="en-US" dirty="0"/>
              <a:t> matrices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Positive </a:t>
            </a:r>
            <a:r>
              <a:rPr lang="en-US" dirty="0" err="1"/>
              <a:t>semidefinite</a:t>
            </a:r>
            <a:r>
              <a:rPr lang="en-US" dirty="0"/>
              <a:t> (</a:t>
            </a:r>
            <a:r>
              <a:rPr lang="en-US" dirty="0" err="1"/>
              <a:t>psd</a:t>
            </a:r>
            <a:r>
              <a:rPr lang="en-US" dirty="0"/>
              <a:t>) matrices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Positive definite (</a:t>
            </a:r>
            <a:r>
              <a:rPr lang="en-US" dirty="0" err="1"/>
              <a:t>pd</a:t>
            </a:r>
            <a:r>
              <a:rPr lang="en-US" dirty="0"/>
              <a:t>) matrices</a:t>
            </a:r>
          </a:p>
        </p:txBody>
      </p:sp>
      <p:graphicFrame>
        <p:nvGraphicFramePr>
          <p:cNvPr id="1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531524"/>
              </p:ext>
            </p:extLst>
          </p:nvPr>
        </p:nvGraphicFramePr>
        <p:xfrm>
          <a:off x="2430462" y="2246313"/>
          <a:ext cx="33607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70400" imgH="800100" progId="Equation.3">
                  <p:embed/>
                </p:oleObj>
              </mc:Choice>
              <mc:Fallback>
                <p:oleObj name="Equation" r:id="rId3" imgW="4470400" imgH="800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2" y="2246313"/>
                        <a:ext cx="336073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718416"/>
              </p:ext>
            </p:extLst>
          </p:nvPr>
        </p:nvGraphicFramePr>
        <p:xfrm>
          <a:off x="2438400" y="3733800"/>
          <a:ext cx="5486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5700" imgH="304800" progId="Equation.3">
                  <p:embed/>
                </p:oleObj>
              </mc:Choice>
              <mc:Fallback>
                <p:oleObj name="Equation" r:id="rId5" imgW="2425700" imgH="304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54864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425774"/>
              </p:ext>
            </p:extLst>
          </p:nvPr>
        </p:nvGraphicFramePr>
        <p:xfrm>
          <a:off x="2438400" y="5334000"/>
          <a:ext cx="55721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63800" imgH="304800" progId="Equation.3">
                  <p:embed/>
                </p:oleObj>
              </mc:Choice>
              <mc:Fallback>
                <p:oleObj name="Equation" r:id="rId7" imgW="2463800" imgH="304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34000"/>
                        <a:ext cx="55721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644304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Semidefinite</a:t>
            </a:r>
            <a:r>
              <a:rPr lang="en-US" dirty="0"/>
              <a:t> program (SDP)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57" name="Rectangle 6156"/>
          <p:cNvSpPr/>
          <p:nvPr/>
        </p:nvSpPr>
        <p:spPr bwMode="auto">
          <a:xfrm>
            <a:off x="4495800" y="1905000"/>
            <a:ext cx="8382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459628"/>
              </p:ext>
            </p:extLst>
          </p:nvPr>
        </p:nvGraphicFramePr>
        <p:xfrm>
          <a:off x="2489200" y="1063625"/>
          <a:ext cx="55181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02400" imgH="1244600" progId="Equation.3">
                  <p:embed/>
                </p:oleObj>
              </mc:Choice>
              <mc:Fallback>
                <p:oleObj name="Equation" r:id="rId3" imgW="6502400" imgH="1244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1063625"/>
                        <a:ext cx="551815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8200" y="1367135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Primal: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8200" y="2362200"/>
            <a:ext cx="8001000" cy="595015"/>
            <a:chOff x="838200" y="2510135"/>
            <a:chExt cx="8001000" cy="595015"/>
          </a:xfrm>
        </p:grpSpPr>
        <p:sp>
          <p:nvSpPr>
            <p:cNvPr id="12" name="TextBox 11"/>
            <p:cNvSpPr txBox="1"/>
            <p:nvPr/>
          </p:nvSpPr>
          <p:spPr>
            <a:xfrm>
              <a:off x="838200" y="2510135"/>
              <a:ext cx="90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Dual:</a:t>
              </a:r>
            </a:p>
          </p:txBody>
        </p:sp>
        <p:graphicFrame>
          <p:nvGraphicFramePr>
            <p:cNvPr id="1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1328441"/>
                </p:ext>
              </p:extLst>
            </p:nvPr>
          </p:nvGraphicFramePr>
          <p:xfrm>
            <a:off x="2478087" y="2514600"/>
            <a:ext cx="6361113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493000" imgH="711200" progId="Equation.3">
                    <p:embed/>
                  </p:oleObj>
                </mc:Choice>
                <mc:Fallback>
                  <p:oleObj name="Equation" r:id="rId5" imgW="7493000" imgH="7112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8087" y="2514600"/>
                          <a:ext cx="6361113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Content Placeholder 5"/>
          <p:cNvSpPr>
            <a:spLocks noGrp="1"/>
          </p:cNvSpPr>
          <p:nvPr>
            <p:ph idx="1"/>
          </p:nvPr>
        </p:nvSpPr>
        <p:spPr>
          <a:xfrm>
            <a:off x="838200" y="3962400"/>
            <a:ext cx="8305800" cy="2209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Theorem: strong duality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822852"/>
              </p:ext>
            </p:extLst>
          </p:nvPr>
        </p:nvGraphicFramePr>
        <p:xfrm>
          <a:off x="1371600" y="4648200"/>
          <a:ext cx="67373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937500" imgH="469900" progId="Equation.3">
                  <p:embed/>
                </p:oleObj>
              </mc:Choice>
              <mc:Fallback>
                <p:oleObj name="Equation" r:id="rId7" imgW="79375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648200"/>
                        <a:ext cx="67373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010677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838200" y="1143000"/>
            <a:ext cx="784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Theorem</a:t>
            </a:r>
            <a:r>
              <a:rPr lang="en-US" dirty="0"/>
              <a:t>: The following are equivalent</a:t>
            </a:r>
            <a:endParaRPr lang="en-US" sz="1600" dirty="0"/>
          </a:p>
          <a:p>
            <a:r>
              <a:rPr lang="en-US" dirty="0">
                <a:latin typeface="Arial"/>
                <a:cs typeface="Arial"/>
              </a:rPr>
              <a:t>             is primal-dual optimal </a:t>
            </a:r>
          </a:p>
          <a:p>
            <a:r>
              <a:rPr lang="en-US" dirty="0">
                <a:latin typeface="Arial"/>
                <a:cs typeface="Arial"/>
              </a:rPr>
              <a:t>             is a saddle </a:t>
            </a:r>
            <a:r>
              <a:rPr lang="en-US" dirty="0" err="1">
                <a:latin typeface="Arial"/>
                <a:cs typeface="Arial"/>
              </a:rPr>
              <a:t>pt</a:t>
            </a:r>
            <a:r>
              <a:rPr lang="en-US" dirty="0">
                <a:latin typeface="Arial"/>
                <a:cs typeface="Arial"/>
              </a:rPr>
              <a:t> of </a:t>
            </a:r>
            <a:r>
              <a:rPr lang="en-US" dirty="0" err="1">
                <a:latin typeface="Arial"/>
                <a:cs typeface="Arial"/>
              </a:rPr>
              <a:t>Lagrangian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KKT: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Semidefinite</a:t>
            </a:r>
            <a:r>
              <a:rPr lang="en-US" dirty="0"/>
              <a:t> program (SDP)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02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418980"/>
              </p:ext>
            </p:extLst>
          </p:nvPr>
        </p:nvGraphicFramePr>
        <p:xfrm>
          <a:off x="1371600" y="1676400"/>
          <a:ext cx="117475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84300" imgH="546100" progId="Equation.3">
                  <p:embed/>
                </p:oleObj>
              </mc:Choice>
              <mc:Fallback>
                <p:oleObj name="Equation" r:id="rId3" imgW="1384300" imgH="546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76400"/>
                        <a:ext cx="117475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317498"/>
              </p:ext>
            </p:extLst>
          </p:nvPr>
        </p:nvGraphicFramePr>
        <p:xfrm>
          <a:off x="1447800" y="2824163"/>
          <a:ext cx="7145338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420100" imgH="546100" progId="Equation.3">
                  <p:embed/>
                </p:oleObj>
              </mc:Choice>
              <mc:Fallback>
                <p:oleObj name="Equation" r:id="rId5" imgW="8420100" imgH="546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824163"/>
                        <a:ext cx="7145338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560489"/>
              </p:ext>
            </p:extLst>
          </p:nvPr>
        </p:nvGraphicFramePr>
        <p:xfrm>
          <a:off x="1371600" y="2214562"/>
          <a:ext cx="117475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84300" imgH="546100" progId="Equation.3">
                  <p:embed/>
                </p:oleObj>
              </mc:Choice>
              <mc:Fallback>
                <p:oleObj name="Equation" r:id="rId7" imgW="1384300" imgH="546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14562"/>
                        <a:ext cx="117475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5184212"/>
              </p:ext>
            </p:extLst>
          </p:nvPr>
        </p:nvGraphicFramePr>
        <p:xfrm>
          <a:off x="2522538" y="3505200"/>
          <a:ext cx="4405312" cy="289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194300" imgH="3492500" progId="Equation.3">
                  <p:embed/>
                </p:oleObj>
              </mc:Choice>
              <mc:Fallback>
                <p:oleObj name="Equation" r:id="rId8" imgW="5194300" imgH="34925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538" y="3505200"/>
                        <a:ext cx="4405312" cy="289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769274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Mathematical preliminaries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95400"/>
            <a:ext cx="8153400" cy="4419600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err="1">
                <a:solidFill>
                  <a:srgbClr val="BFBFBF"/>
                </a:solidFill>
              </a:rPr>
              <a:t>Semidefinite</a:t>
            </a:r>
            <a:r>
              <a:rPr lang="en-US" dirty="0">
                <a:solidFill>
                  <a:srgbClr val="BFBFBF"/>
                </a:solidFill>
              </a:rPr>
              <a:t> programs</a:t>
            </a:r>
          </a:p>
          <a:p>
            <a:pPr lvl="1"/>
            <a:r>
              <a:rPr lang="en-US" dirty="0"/>
              <a:t>QCQP and </a:t>
            </a:r>
            <a:r>
              <a:rPr lang="en-US" dirty="0" err="1"/>
              <a:t>semidefinite</a:t>
            </a:r>
            <a:r>
              <a:rPr lang="en-US" dirty="0"/>
              <a:t> relaxations</a:t>
            </a:r>
          </a:p>
          <a:p>
            <a:pPr lvl="1"/>
            <a:r>
              <a:rPr lang="en-US" dirty="0"/>
              <a:t>Partial matrices and completions</a:t>
            </a:r>
          </a:p>
          <a:p>
            <a:pPr lvl="1"/>
            <a:r>
              <a:rPr lang="en-US" dirty="0" err="1"/>
              <a:t>Chordal</a:t>
            </a:r>
            <a:r>
              <a:rPr lang="en-US" dirty="0"/>
              <a:t> relaxation</a:t>
            </a:r>
            <a:endParaRPr lang="en-US" dirty="0">
              <a:solidFill>
                <a:srgbClr val="000000"/>
              </a:solidFill>
            </a:endParaRPr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>
              <a:solidFill>
                <a:srgbClr val="BFBFB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BFBFBF"/>
              </a:solidFill>
            </a:endParaRPr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548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7406" y="5951645"/>
            <a:ext cx="8175594" cy="982555"/>
            <a:chOff x="381000" y="5791200"/>
            <a:chExt cx="8175594" cy="9825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5791200"/>
              <a:ext cx="1563273" cy="982555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7000" y="6003446"/>
              <a:ext cx="166222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5984271"/>
              <a:ext cx="552575" cy="55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600" y="6023777"/>
              <a:ext cx="936853" cy="5068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800" y="6003446"/>
              <a:ext cx="631794" cy="533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2175" y="6075454"/>
              <a:ext cx="1295400" cy="4613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5800" y="6079646"/>
              <a:ext cx="457200" cy="431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3865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ea typeface="宋体" pitchFamily="2" charset="-122"/>
              </a:rPr>
              <a:t>QCQP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234447"/>
              </p:ext>
            </p:extLst>
          </p:nvPr>
        </p:nvGraphicFramePr>
        <p:xfrm>
          <a:off x="914400" y="1219200"/>
          <a:ext cx="509428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09800" imgH="736600" progId="Equation.3">
                  <p:embed/>
                </p:oleObj>
              </mc:Choice>
              <mc:Fallback>
                <p:oleObj name="Equation" r:id="rId3" imgW="22098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19200"/>
                        <a:ext cx="5094288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838200" y="3810000"/>
            <a:ext cx="6553200" cy="2259687"/>
            <a:chOff x="838200" y="3810000"/>
            <a:chExt cx="6553200" cy="2259687"/>
          </a:xfrm>
        </p:grpSpPr>
        <p:sp>
          <p:nvSpPr>
            <p:cNvPr id="9" name="TextBox 8"/>
            <p:cNvSpPr txBox="1"/>
            <p:nvPr/>
          </p:nvSpPr>
          <p:spPr>
            <a:xfrm>
              <a:off x="838200" y="3822918"/>
              <a:ext cx="6553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     </a:t>
              </a: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Convex problem if all </a:t>
              </a:r>
              <a:r>
                <a:rPr lang="en-US" sz="2800" i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en-US" sz="2800" i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k</a:t>
              </a:r>
              <a:r>
                <a:rPr lang="en-US" sz="2800" dirty="0">
                  <a:solidFill>
                    <a:srgbClr val="0000FF"/>
                  </a:solidFill>
                </a:rPr>
                <a:t> are </a:t>
              </a:r>
              <a:r>
                <a:rPr lang="en-US" sz="2800" dirty="0" err="1">
                  <a:solidFill>
                    <a:srgbClr val="0000FF"/>
                  </a:solidFill>
                </a:rPr>
                <a:t>psd</a:t>
              </a:r>
              <a:endParaRPr lang="en-US" sz="2800" dirty="0">
                <a:solidFill>
                  <a:srgbClr val="0000FF"/>
                </a:solidFill>
              </a:endParaRPr>
            </a:p>
            <a:p>
              <a:r>
                <a:rPr lang="en-US" sz="2800" dirty="0">
                  <a:solidFill>
                    <a:srgbClr val="0000FF"/>
                  </a:solidFill>
                </a:rPr>
                <a:t>     </a:t>
              </a:r>
              <a:r>
                <a:rPr lang="en-US" sz="2800" dirty="0" err="1">
                  <a:solidFill>
                    <a:srgbClr val="0000FF"/>
                  </a:solidFill>
                </a:rPr>
                <a:t>Nonconvex</a:t>
              </a:r>
              <a:r>
                <a:rPr lang="en-US" sz="2800" dirty="0">
                  <a:solidFill>
                    <a:srgbClr val="0000FF"/>
                  </a:solidFill>
                </a:rPr>
                <a:t> otherwise </a:t>
              </a:r>
            </a:p>
          </p:txBody>
        </p:sp>
        <p:graphicFrame>
          <p:nvGraphicFramePr>
            <p:cNvPr id="12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5850567"/>
                </p:ext>
              </p:extLst>
            </p:nvPr>
          </p:nvGraphicFramePr>
          <p:xfrm>
            <a:off x="1371600" y="3810000"/>
            <a:ext cx="5534025" cy="1098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400300" imgH="482600" progId="Equation.3">
                    <p:embed/>
                  </p:oleObj>
                </mc:Choice>
                <mc:Fallback>
                  <p:oleObj name="Equation" r:id="rId5" imgW="2400300" imgH="4826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3810000"/>
                          <a:ext cx="5534025" cy="1098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442830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Convex 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Content Placeholder 5"/>
          <p:cNvSpPr>
            <a:spLocks noGrp="1"/>
          </p:cNvSpPr>
          <p:nvPr>
            <p:ph idx="1"/>
          </p:nvPr>
        </p:nvSpPr>
        <p:spPr>
          <a:xfrm>
            <a:off x="838200" y="3200400"/>
            <a:ext cx="7924800" cy="3581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Questions</a:t>
            </a:r>
          </a:p>
          <a:p>
            <a:r>
              <a:rPr lang="en-US" dirty="0"/>
              <a:t>How to recognize a convex program</a:t>
            </a:r>
          </a:p>
          <a:p>
            <a:pPr lvl="1"/>
            <a:r>
              <a:rPr lang="en-US" sz="2000" dirty="0"/>
              <a:t>Convex set, convex function</a:t>
            </a:r>
          </a:p>
          <a:p>
            <a:r>
              <a:rPr lang="en-US" dirty="0"/>
              <a:t>How to characterize minimizers?</a:t>
            </a:r>
          </a:p>
          <a:p>
            <a:pPr lvl="1"/>
            <a:r>
              <a:rPr lang="en-US" sz="2000" dirty="0"/>
              <a:t>KKT condition, duality theorem</a:t>
            </a:r>
          </a:p>
          <a:p>
            <a:r>
              <a:rPr lang="en-US" dirty="0"/>
              <a:t>How to compute a minimizer?</a:t>
            </a:r>
          </a:p>
          <a:p>
            <a:pPr lvl="1"/>
            <a:r>
              <a:rPr lang="en-US" sz="2000" dirty="0"/>
              <a:t>First-order algorithms, Newton algorithms</a:t>
            </a:r>
          </a:p>
          <a:p>
            <a:pPr lvl="1"/>
            <a:r>
              <a:rPr lang="en-US" sz="2000" dirty="0"/>
              <a:t>Distributed algorithms</a:t>
            </a:r>
          </a:p>
        </p:txBody>
      </p:sp>
      <p:graphicFrame>
        <p:nvGraphicFramePr>
          <p:cNvPr id="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895032"/>
              </p:ext>
            </p:extLst>
          </p:nvPr>
        </p:nvGraphicFramePr>
        <p:xfrm>
          <a:off x="2187575" y="1219200"/>
          <a:ext cx="4594225" cy="1762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68900" imgH="1955800" progId="Equation.3">
                  <p:embed/>
                </p:oleObj>
              </mc:Choice>
              <mc:Fallback>
                <p:oleObj name="Equation" r:id="rId3" imgW="5168900" imgH="1955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219200"/>
                        <a:ext cx="4594225" cy="1762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903939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ea typeface="宋体" pitchFamily="2" charset="-122"/>
              </a:rPr>
              <a:t>QCQP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048868"/>
              </p:ext>
            </p:extLst>
          </p:nvPr>
        </p:nvGraphicFramePr>
        <p:xfrm>
          <a:off x="914400" y="1219200"/>
          <a:ext cx="509428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09800" imgH="736600" progId="Equation.3">
                  <p:embed/>
                </p:oleObj>
              </mc:Choice>
              <mc:Fallback>
                <p:oleObj name="Equation" r:id="rId3" imgW="2209800" imgH="736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19200"/>
                        <a:ext cx="5094288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38200" y="3733800"/>
            <a:ext cx="6553200" cy="663575"/>
            <a:chOff x="1371600" y="3733800"/>
            <a:chExt cx="6553200" cy="663575"/>
          </a:xfrm>
        </p:grpSpPr>
        <p:sp>
          <p:nvSpPr>
            <p:cNvPr id="8" name="TextBox 7"/>
            <p:cNvSpPr txBox="1"/>
            <p:nvPr/>
          </p:nvSpPr>
          <p:spPr>
            <a:xfrm>
              <a:off x="1371600" y="3822918"/>
              <a:ext cx="655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     </a:t>
              </a:r>
            </a:p>
          </p:txBody>
        </p:sp>
        <p:graphicFrame>
          <p:nvGraphicFramePr>
            <p:cNvPr id="10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74641024"/>
                </p:ext>
              </p:extLst>
            </p:nvPr>
          </p:nvGraphicFramePr>
          <p:xfrm>
            <a:off x="1905000" y="3733800"/>
            <a:ext cx="5211762" cy="663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60600" imgH="292100" progId="Equation.3">
                    <p:embed/>
                  </p:oleObj>
                </mc:Choice>
                <mc:Fallback>
                  <p:oleObj name="Equation" r:id="rId5" imgW="2260600" imgH="2921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0" y="3733800"/>
                          <a:ext cx="5211762" cy="663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8254083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ea typeface="宋体" pitchFamily="2" charset="-122"/>
              </a:rPr>
              <a:t>QCQP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914400" y="1163637"/>
            <a:ext cx="5738813" cy="2341563"/>
            <a:chOff x="914400" y="1163637"/>
            <a:chExt cx="5738813" cy="2341563"/>
          </a:xfrm>
        </p:grpSpPr>
        <p:graphicFrame>
          <p:nvGraphicFramePr>
            <p:cNvPr id="15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65099984"/>
                </p:ext>
              </p:extLst>
            </p:nvPr>
          </p:nvGraphicFramePr>
          <p:xfrm>
            <a:off x="914400" y="1163637"/>
            <a:ext cx="5738813" cy="2341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489200" imgH="1028700" progId="Equation.3">
                    <p:embed/>
                  </p:oleObj>
                </mc:Choice>
                <mc:Fallback>
                  <p:oleObj name="Equation" r:id="rId3" imgW="2489200" imgH="10287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1163637"/>
                          <a:ext cx="5738813" cy="2341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/>
            <p:cNvSpPr/>
            <p:nvPr/>
          </p:nvSpPr>
          <p:spPr bwMode="auto">
            <a:xfrm>
              <a:off x="3048000" y="2971800"/>
              <a:ext cx="9144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8200" y="3733800"/>
            <a:ext cx="6553200" cy="663575"/>
            <a:chOff x="1371600" y="3733800"/>
            <a:chExt cx="6553200" cy="663575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3822918"/>
              <a:ext cx="655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     </a:t>
              </a:r>
            </a:p>
          </p:txBody>
        </p:sp>
        <p:graphicFrame>
          <p:nvGraphicFramePr>
            <p:cNvPr id="13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12269178"/>
                </p:ext>
              </p:extLst>
            </p:nvPr>
          </p:nvGraphicFramePr>
          <p:xfrm>
            <a:off x="1905000" y="3733800"/>
            <a:ext cx="5211762" cy="663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60600" imgH="292100" progId="Equation.3">
                    <p:embed/>
                  </p:oleObj>
                </mc:Choice>
                <mc:Fallback>
                  <p:oleObj name="Equation" r:id="rId5" imgW="2260600" imgH="2921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0" y="3733800"/>
                          <a:ext cx="5211762" cy="663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38431368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ea typeface="宋体" pitchFamily="2" charset="-122"/>
              </a:rPr>
              <a:t>QCQP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614346"/>
              </p:ext>
            </p:extLst>
          </p:nvPr>
        </p:nvGraphicFramePr>
        <p:xfrm>
          <a:off x="914400" y="1163637"/>
          <a:ext cx="5738813" cy="234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89200" imgH="1028700" progId="Equation.3">
                  <p:embed/>
                </p:oleObj>
              </mc:Choice>
              <mc:Fallback>
                <p:oleObj name="Equation" r:id="rId3" imgW="2489200" imgH="1028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163637"/>
                        <a:ext cx="5738813" cy="234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38200" y="3733800"/>
            <a:ext cx="6553200" cy="663575"/>
            <a:chOff x="1371600" y="3733800"/>
            <a:chExt cx="6553200" cy="663575"/>
          </a:xfrm>
        </p:grpSpPr>
        <p:sp>
          <p:nvSpPr>
            <p:cNvPr id="8" name="TextBox 7"/>
            <p:cNvSpPr txBox="1"/>
            <p:nvPr/>
          </p:nvSpPr>
          <p:spPr>
            <a:xfrm>
              <a:off x="1371600" y="3822918"/>
              <a:ext cx="655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     </a:t>
              </a:r>
            </a:p>
          </p:txBody>
        </p:sp>
        <p:graphicFrame>
          <p:nvGraphicFramePr>
            <p:cNvPr id="10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12269178"/>
                </p:ext>
              </p:extLst>
            </p:nvPr>
          </p:nvGraphicFramePr>
          <p:xfrm>
            <a:off x="1905000" y="3733800"/>
            <a:ext cx="5211762" cy="663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60600" imgH="292100" progId="Equation.3">
                    <p:embed/>
                  </p:oleObj>
                </mc:Choice>
                <mc:Fallback>
                  <p:oleObj name="Equation" r:id="rId5" imgW="2260600" imgH="2921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0" y="3733800"/>
                          <a:ext cx="5211762" cy="663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8452159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ea typeface="宋体" pitchFamily="2" charset="-122"/>
              </a:rPr>
              <a:t>QCQP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369515"/>
              </p:ext>
            </p:extLst>
          </p:nvPr>
        </p:nvGraphicFramePr>
        <p:xfrm>
          <a:off x="914400" y="1252538"/>
          <a:ext cx="4743450" cy="202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57400" imgH="889000" progId="Equation.3">
                  <p:embed/>
                </p:oleObj>
              </mc:Choice>
              <mc:Fallback>
                <p:oleObj name="Equation" r:id="rId3" imgW="2057400" imgH="889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52538"/>
                        <a:ext cx="4743450" cy="202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 rot="21362377">
            <a:off x="2209800" y="3116249"/>
            <a:ext cx="1905000" cy="76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67200" y="2819400"/>
            <a:ext cx="3886200" cy="523220"/>
            <a:chOff x="4267200" y="2895600"/>
            <a:chExt cx="3886200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4876800" y="2895600"/>
              <a:ext cx="3276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only </a:t>
              </a:r>
              <a:r>
                <a:rPr lang="en-US" sz="2800" dirty="0" err="1">
                  <a:solidFill>
                    <a:srgbClr val="FF0000"/>
                  </a:solidFill>
                </a:rPr>
                <a:t>nonconvexity</a:t>
              </a:r>
              <a:r>
                <a:rPr lang="en-US" sz="2800" dirty="0">
                  <a:solidFill>
                    <a:srgbClr val="FF0000"/>
                  </a:solidFill>
                </a:rPr>
                <a:t>     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4267200" y="32004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838200" y="3822918"/>
            <a:ext cx="7239000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Any solution </a:t>
            </a:r>
            <a:r>
              <a:rPr lang="en-US" sz="3200" i="1" dirty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r>
              <a:rPr lang="en-US" sz="2800" dirty="0">
                <a:solidFill>
                  <a:srgbClr val="0000FF"/>
                </a:solidFill>
              </a:rPr>
              <a:t> yields a unique </a:t>
            </a:r>
            <a:r>
              <a:rPr lang="en-US" sz="3200" i="1" dirty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r>
              <a:rPr lang="en-US" sz="2800" dirty="0">
                <a:solidFill>
                  <a:srgbClr val="0000FF"/>
                </a:solidFill>
              </a:rPr>
              <a:t> through</a:t>
            </a:r>
          </a:p>
          <a:p>
            <a:r>
              <a:rPr lang="en-US" sz="2800" dirty="0">
                <a:solidFill>
                  <a:srgbClr val="0000FF"/>
                </a:solidFill>
              </a:rPr>
              <a:t>	  	       </a:t>
            </a:r>
            <a:r>
              <a:rPr lang="en-US" sz="3200" i="1" dirty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r>
              <a:rPr lang="en-US" sz="2800" dirty="0">
                <a:solidFill>
                  <a:srgbClr val="0000FF"/>
                </a:solidFill>
              </a:rPr>
              <a:t> = </a:t>
            </a:r>
            <a:r>
              <a:rPr lang="en-US" sz="3200" i="1" dirty="0" err="1">
                <a:solidFill>
                  <a:srgbClr val="0000FF"/>
                </a:solidFill>
                <a:latin typeface="Times New Roman"/>
                <a:cs typeface="Times New Roman"/>
              </a:rPr>
              <a:t>xx</a:t>
            </a:r>
            <a:r>
              <a:rPr lang="en-US" sz="2800" baseline="30000" dirty="0" err="1">
                <a:solidFill>
                  <a:srgbClr val="0000FF"/>
                </a:solidFill>
              </a:rPr>
              <a:t>H</a:t>
            </a:r>
            <a:endParaRPr lang="en-US" sz="2800" baseline="30000" dirty="0">
              <a:solidFill>
                <a:srgbClr val="0000FF"/>
              </a:solidFill>
            </a:endParaRPr>
          </a:p>
          <a:p>
            <a:endParaRPr lang="en-US" sz="2800" baseline="30000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Feasible sets are </a:t>
            </a:r>
            <a:r>
              <a:rPr lang="en-US" sz="2800" i="1" dirty="0">
                <a:solidFill>
                  <a:srgbClr val="0000FF"/>
                </a:solidFill>
              </a:rPr>
              <a:t>equivalent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17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err="1">
                <a:ea typeface="宋体" pitchFamily="2" charset="-122"/>
              </a:rPr>
              <a:t>Semidefinite</a:t>
            </a:r>
            <a:r>
              <a:rPr lang="en-US" altLang="zh-CN" sz="3600" dirty="0">
                <a:ea typeface="宋体" pitchFamily="2" charset="-122"/>
              </a:rPr>
              <a:t> program (SDP)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336367"/>
              </p:ext>
            </p:extLst>
          </p:nvPr>
        </p:nvGraphicFramePr>
        <p:xfrm>
          <a:off x="914400" y="1371600"/>
          <a:ext cx="4743450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57400" imgH="647700" progId="Equation.3">
                  <p:embed/>
                </p:oleObj>
              </mc:Choice>
              <mc:Fallback>
                <p:oleObj name="Equation" r:id="rId3" imgW="2057400" imgH="647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371600"/>
                        <a:ext cx="4743450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3822918"/>
            <a:ext cx="723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Feasible set of QCQP is an </a:t>
            </a:r>
            <a:r>
              <a:rPr lang="en-US" sz="2800" i="1" dirty="0">
                <a:solidFill>
                  <a:srgbClr val="0000FF"/>
                </a:solidFill>
              </a:rPr>
              <a:t>effective subset</a:t>
            </a:r>
            <a:r>
              <a:rPr lang="en-US" sz="2800" dirty="0">
                <a:solidFill>
                  <a:srgbClr val="0000FF"/>
                </a:solidFill>
              </a:rPr>
              <a:t> of feasible set of SDP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SDP is a </a:t>
            </a:r>
            <a:r>
              <a:rPr lang="en-US" sz="2800" i="1" dirty="0">
                <a:solidFill>
                  <a:srgbClr val="0000FF"/>
                </a:solidFill>
              </a:rPr>
              <a:t>relaxation</a:t>
            </a:r>
            <a:r>
              <a:rPr lang="en-US" sz="2800" dirty="0">
                <a:solidFill>
                  <a:srgbClr val="0000FF"/>
                </a:solidFill>
              </a:rPr>
              <a:t> of QCQP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0189481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solution strategy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76434" y="1447800"/>
            <a:ext cx="3352800" cy="990600"/>
            <a:chOff x="1752600" y="1676400"/>
            <a:chExt cx="3352800" cy="9906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1752600" y="1676400"/>
              <a:ext cx="33528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37538" y="1676400"/>
              <a:ext cx="265965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FF"/>
                  </a:solidFill>
                </a:rPr>
                <a:t>OPF</a:t>
              </a:r>
            </a:p>
            <a:p>
              <a:pPr algn="ctr"/>
              <a:r>
                <a:rPr lang="en-US" sz="2400" dirty="0" err="1">
                  <a:solidFill>
                    <a:srgbClr val="0000FF"/>
                  </a:solidFill>
                </a:rPr>
                <a:t>nonconvex</a:t>
              </a:r>
              <a:r>
                <a:rPr lang="en-US" sz="2400" dirty="0">
                  <a:solidFill>
                    <a:srgbClr val="0000FF"/>
                  </a:solidFill>
                </a:rPr>
                <a:t> QCQP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5034" y="1447800"/>
            <a:ext cx="3352800" cy="990600"/>
            <a:chOff x="1752600" y="1676400"/>
            <a:chExt cx="3352800" cy="9906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1752600" y="1676400"/>
              <a:ext cx="33528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80933" y="1676400"/>
              <a:ext cx="317286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FF"/>
                  </a:solidFill>
                </a:rPr>
                <a:t>OPF</a:t>
              </a:r>
            </a:p>
            <a:p>
              <a:pPr algn="ctr"/>
              <a:r>
                <a:rPr lang="en-US" sz="2400" dirty="0">
                  <a:solidFill>
                    <a:srgbClr val="0000FF"/>
                  </a:solidFill>
                </a:rPr>
                <a:t>rank constrained SDP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320034" y="3131403"/>
            <a:ext cx="1519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SDP</a:t>
            </a:r>
          </a:p>
          <a:p>
            <a:pPr algn="ctr"/>
            <a:r>
              <a:rPr lang="en-US" sz="2400" dirty="0"/>
              <a:t>relaxation</a:t>
            </a:r>
          </a:p>
        </p:txBody>
      </p:sp>
      <p:sp>
        <p:nvSpPr>
          <p:cNvPr id="2" name="Left-Right Arrow 1"/>
          <p:cNvSpPr/>
          <p:nvPr/>
        </p:nvSpPr>
        <p:spPr bwMode="auto">
          <a:xfrm>
            <a:off x="4729234" y="1752600"/>
            <a:ext cx="685800" cy="304800"/>
          </a:xfrm>
          <a:prstGeom prst="leftRightArrow">
            <a:avLst/>
          </a:prstGeom>
          <a:solidFill>
            <a:srgbClr val="BFBF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own Arrow 2"/>
          <p:cNvSpPr/>
          <p:nvPr/>
        </p:nvSpPr>
        <p:spPr bwMode="auto">
          <a:xfrm>
            <a:off x="6939034" y="2438400"/>
            <a:ext cx="304800" cy="2209800"/>
          </a:xfrm>
          <a:prstGeom prst="downArrow">
            <a:avLst/>
          </a:prstGeom>
          <a:solidFill>
            <a:srgbClr val="BFBF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380249" y="3352800"/>
            <a:ext cx="3577038" cy="561704"/>
            <a:chOff x="1994415" y="3352800"/>
            <a:chExt cx="3577038" cy="561704"/>
          </a:xfrm>
        </p:grpSpPr>
        <p:sp>
          <p:nvSpPr>
            <p:cNvPr id="29" name="Down Arrow 28"/>
            <p:cNvSpPr/>
            <p:nvPr/>
          </p:nvSpPr>
          <p:spPr bwMode="auto">
            <a:xfrm rot="18840000" flipV="1">
              <a:off x="3647012" y="1990064"/>
              <a:ext cx="271843" cy="3577038"/>
            </a:xfrm>
            <a:prstGeom prst="downArrow">
              <a:avLst/>
            </a:prstGeom>
            <a:solidFill>
              <a:srgbClr val="BFBFB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4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48687182"/>
                </p:ext>
              </p:extLst>
            </p:nvPr>
          </p:nvGraphicFramePr>
          <p:xfrm>
            <a:off x="3733800" y="3352800"/>
            <a:ext cx="1676400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876300" imgH="203200" progId="Equation.3">
                    <p:embed/>
                  </p:oleObj>
                </mc:Choice>
                <mc:Fallback>
                  <p:oleObj name="Equation" r:id="rId2" imgW="876300" imgH="2032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3352800"/>
                          <a:ext cx="1676400" cy="412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6200" y="3124200"/>
            <a:ext cx="8458200" cy="3657600"/>
            <a:chOff x="228600" y="3505200"/>
            <a:chExt cx="8458200" cy="3657600"/>
          </a:xfrm>
        </p:grpSpPr>
        <p:sp>
          <p:nvSpPr>
            <p:cNvPr id="35" name="TextBox 34"/>
            <p:cNvSpPr txBox="1"/>
            <p:nvPr/>
          </p:nvSpPr>
          <p:spPr>
            <a:xfrm>
              <a:off x="228600" y="3505200"/>
              <a:ext cx="3948079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00FF"/>
                  </a:solidFill>
                </a:rPr>
                <a:t>Radial network: sufficient</a:t>
              </a:r>
            </a:p>
            <a:p>
              <a:r>
                <a:rPr lang="en-US" sz="2200" dirty="0">
                  <a:solidFill>
                    <a:srgbClr val="0000FF"/>
                  </a:solidFill>
                </a:rPr>
                <a:t>conditions for exact relaxation</a:t>
              </a:r>
            </a:p>
            <a:p>
              <a:endParaRPr lang="en-US" sz="1200" dirty="0">
                <a:solidFill>
                  <a:srgbClr val="0000FF"/>
                </a:solidFill>
              </a:endParaRPr>
            </a:p>
            <a:p>
              <a:r>
                <a:rPr lang="en-US" sz="2200" dirty="0">
                  <a:solidFill>
                    <a:srgbClr val="0000FF"/>
                  </a:solidFill>
                </a:rPr>
                <a:t>Mesh network: </a:t>
              </a:r>
              <a:r>
                <a:rPr lang="en-US" sz="2200" dirty="0" err="1">
                  <a:solidFill>
                    <a:srgbClr val="0000FF"/>
                  </a:solidFill>
                </a:rPr>
                <a:t>convexification</a:t>
              </a:r>
              <a:endParaRPr lang="en-US" sz="2200" dirty="0">
                <a:solidFill>
                  <a:srgbClr val="0000FF"/>
                </a:solidFill>
              </a:endParaRPr>
            </a:p>
            <a:p>
              <a:r>
                <a:rPr lang="en-US" sz="2200" dirty="0">
                  <a:solidFill>
                    <a:srgbClr val="0000FF"/>
                  </a:solidFill>
                </a:rPr>
                <a:t>through phase shifters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24968" y="6731913"/>
              <a:ext cx="26618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00FF"/>
                  </a:solidFill>
                </a:rPr>
                <a:t>Heuristic algorithms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15034" y="4724400"/>
            <a:ext cx="3352800" cy="990600"/>
            <a:chOff x="1752600" y="1676400"/>
            <a:chExt cx="3352800" cy="990600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1752600" y="1676400"/>
              <a:ext cx="33528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56710" y="1676400"/>
              <a:ext cx="162130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FF"/>
                  </a:solidFill>
                </a:rPr>
                <a:t>OPF-</a:t>
              </a:r>
              <a:r>
                <a:rPr lang="en-US" sz="2800" dirty="0" err="1">
                  <a:solidFill>
                    <a:srgbClr val="0000FF"/>
                  </a:solidFill>
                </a:rPr>
                <a:t>sdp</a:t>
              </a:r>
              <a:endParaRPr lang="en-US" sz="2800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00FF"/>
                  </a:solidFill>
                </a:rPr>
                <a:t>convex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8000" y="5410200"/>
            <a:ext cx="2671834" cy="1447800"/>
            <a:chOff x="2662166" y="5410200"/>
            <a:chExt cx="2671834" cy="1447800"/>
          </a:xfrm>
        </p:grpSpPr>
        <p:grpSp>
          <p:nvGrpSpPr>
            <p:cNvPr id="13" name="Group 12"/>
            <p:cNvGrpSpPr/>
            <p:nvPr/>
          </p:nvGrpSpPr>
          <p:grpSpPr>
            <a:xfrm>
              <a:off x="2662166" y="5410200"/>
              <a:ext cx="2367034" cy="609600"/>
              <a:chOff x="2662166" y="5410200"/>
              <a:chExt cx="2367034" cy="609600"/>
            </a:xfrm>
          </p:grpSpPr>
          <p:sp>
            <p:nvSpPr>
              <p:cNvPr id="10" name="Bent Arrow 9"/>
              <p:cNvSpPr/>
              <p:nvPr/>
            </p:nvSpPr>
            <p:spPr bwMode="auto">
              <a:xfrm rot="5400000" flipV="1">
                <a:off x="4381500" y="5372100"/>
                <a:ext cx="609600" cy="685800"/>
              </a:xfrm>
              <a:prstGeom prst="bentArrow">
                <a:avLst/>
              </a:prstGeom>
              <a:solidFill>
                <a:srgbClr val="BFBF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33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675028932"/>
                  </p:ext>
                </p:extLst>
              </p:nvPr>
            </p:nvGraphicFramePr>
            <p:xfrm>
              <a:off x="2662166" y="5607050"/>
              <a:ext cx="1676400" cy="412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876300" imgH="203200" progId="Equation.3">
                      <p:embed/>
                    </p:oleObj>
                  </mc:Choice>
                  <mc:Fallback>
                    <p:oleObj name="Equation" r:id="rId4" imgW="876300" imgH="203200" progId="Equation.3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2166" y="5607050"/>
                            <a:ext cx="1676400" cy="4127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3" name="TextBox 42"/>
            <p:cNvSpPr txBox="1"/>
            <p:nvPr/>
          </p:nvSpPr>
          <p:spPr>
            <a:xfrm>
              <a:off x="3571979" y="6027003"/>
              <a:ext cx="17620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solution not </a:t>
              </a:r>
            </a:p>
            <a:p>
              <a:pPr algn="ctr"/>
              <a:r>
                <a:rPr lang="en-US" sz="2400" dirty="0"/>
                <a:t>meaningful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3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宋体" pitchFamily="2" charset="-122"/>
              </a:rPr>
              <a:t>SOCP in rotated form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891319"/>
              </p:ext>
            </p:extLst>
          </p:nvPr>
        </p:nvGraphicFramePr>
        <p:xfrm>
          <a:off x="914400" y="1390650"/>
          <a:ext cx="6529387" cy="127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32100" imgH="558800" progId="Equation.3">
                  <p:embed/>
                </p:oleObj>
              </mc:Choice>
              <mc:Fallback>
                <p:oleObj name="Equation" r:id="rId3" imgW="2832100" imgH="558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390650"/>
                        <a:ext cx="6529387" cy="127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838200" y="3124200"/>
            <a:ext cx="7467600" cy="3717925"/>
            <a:chOff x="838200" y="3124200"/>
            <a:chExt cx="7467600" cy="3717925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3124200"/>
              <a:ext cx="7467600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Useful for OPF:</a:t>
              </a: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28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endParaRPr lang="en-US" sz="1600" dirty="0">
                <a:solidFill>
                  <a:srgbClr val="0000FF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FF"/>
                  </a:solidFill>
                </a:rPr>
                <a:t>Transformation:</a:t>
              </a:r>
            </a:p>
          </p:txBody>
        </p:sp>
        <p:graphicFrame>
          <p:nvGraphicFramePr>
            <p:cNvPr id="8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15916052"/>
                </p:ext>
              </p:extLst>
            </p:nvPr>
          </p:nvGraphicFramePr>
          <p:xfrm>
            <a:off x="2163763" y="3644900"/>
            <a:ext cx="4802187" cy="170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82800" imgH="749300" progId="Equation.3">
                    <p:embed/>
                  </p:oleObj>
                </mc:Choice>
                <mc:Fallback>
                  <p:oleObj name="Equation" r:id="rId5" imgW="2082800" imgH="7493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3763" y="3644900"/>
                          <a:ext cx="4802187" cy="170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07774354"/>
                </p:ext>
              </p:extLst>
            </p:nvPr>
          </p:nvGraphicFramePr>
          <p:xfrm>
            <a:off x="2092325" y="5715000"/>
            <a:ext cx="6061075" cy="1127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628900" imgH="495300" progId="Equation.3">
                    <p:embed/>
                  </p:oleObj>
                </mc:Choice>
                <mc:Fallback>
                  <p:oleObj name="Equation" r:id="rId7" imgW="2628900" imgH="4953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2325" y="5715000"/>
                          <a:ext cx="6061075" cy="1127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49096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ea typeface="宋体" pitchFamily="2" charset="-122"/>
              </a:rPr>
              <a:t>Recap: QCQP, SDP, SOCP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470316"/>
              </p:ext>
            </p:extLst>
          </p:nvPr>
        </p:nvGraphicFramePr>
        <p:xfrm>
          <a:off x="2754312" y="1219200"/>
          <a:ext cx="5094288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09800" imgH="482600" progId="Equation.3">
                  <p:embed/>
                </p:oleObj>
              </mc:Choice>
              <mc:Fallback>
                <p:oleObj name="Equation" r:id="rId3" imgW="2209800" imgH="482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312" y="1219200"/>
                        <a:ext cx="5094288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138503"/>
              </p:ext>
            </p:extLst>
          </p:nvPr>
        </p:nvGraphicFramePr>
        <p:xfrm>
          <a:off x="2800350" y="3021012"/>
          <a:ext cx="4743450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57400" imgH="647700" progId="Equation.3">
                  <p:embed/>
                </p:oleObj>
              </mc:Choice>
              <mc:Fallback>
                <p:oleObj name="Equation" r:id="rId5" imgW="2057400" imgH="647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3021012"/>
                        <a:ext cx="4743450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1219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QCQP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29819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SDP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51155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SOCP </a:t>
            </a:r>
          </a:p>
        </p:txBody>
      </p:sp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539918"/>
              </p:ext>
            </p:extLst>
          </p:nvPr>
        </p:nvGraphicFramePr>
        <p:xfrm>
          <a:off x="2862263" y="5105400"/>
          <a:ext cx="4802187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82800" imgH="749300" progId="Equation.3">
                  <p:embed/>
                </p:oleObj>
              </mc:Choice>
              <mc:Fallback>
                <p:oleObj name="Equation" r:id="rId7" imgW="2082800" imgH="749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263" y="5105400"/>
                        <a:ext cx="4802187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02221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Mathematical preliminaries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95400"/>
            <a:ext cx="8153400" cy="4419600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err="1">
                <a:solidFill>
                  <a:srgbClr val="BFBFBF"/>
                </a:solidFill>
              </a:rPr>
              <a:t>Semidefinite</a:t>
            </a:r>
            <a:r>
              <a:rPr lang="en-US" dirty="0">
                <a:solidFill>
                  <a:srgbClr val="BFBFBF"/>
                </a:solidFill>
              </a:rPr>
              <a:t> programs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QCQP and </a:t>
            </a:r>
            <a:r>
              <a:rPr lang="en-US" dirty="0" err="1">
                <a:solidFill>
                  <a:srgbClr val="BFBFBF"/>
                </a:solidFill>
              </a:rPr>
              <a:t>semidefinite</a:t>
            </a:r>
            <a:r>
              <a:rPr lang="en-US" dirty="0">
                <a:solidFill>
                  <a:srgbClr val="BFBFBF"/>
                </a:solidFill>
              </a:rPr>
              <a:t> relaxations</a:t>
            </a:r>
          </a:p>
          <a:p>
            <a:pPr lvl="1"/>
            <a:r>
              <a:rPr lang="en-US" dirty="0"/>
              <a:t>Partial matrices and completions</a:t>
            </a:r>
          </a:p>
          <a:p>
            <a:pPr lvl="1"/>
            <a:r>
              <a:rPr lang="en-US" dirty="0" err="1"/>
              <a:t>Chordal</a:t>
            </a:r>
            <a:r>
              <a:rPr lang="en-US" dirty="0"/>
              <a:t> relaxation</a:t>
            </a:r>
            <a:endParaRPr lang="en-US" dirty="0">
              <a:solidFill>
                <a:srgbClr val="000000"/>
              </a:solidFill>
            </a:endParaRPr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>
              <a:solidFill>
                <a:srgbClr val="BFBFB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BFBFBF"/>
              </a:solidFill>
            </a:endParaRPr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  <a:p>
            <a:pPr marL="471439" lvl="1" indent="0">
              <a:buNone/>
            </a:pP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548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7406" y="5951645"/>
            <a:ext cx="8175594" cy="982555"/>
            <a:chOff x="381000" y="5791200"/>
            <a:chExt cx="8175594" cy="9825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5791200"/>
              <a:ext cx="1563273" cy="982555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7000" y="6003446"/>
              <a:ext cx="166222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5984271"/>
              <a:ext cx="552575" cy="55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600" y="6023777"/>
              <a:ext cx="936853" cy="5068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800" y="6003446"/>
              <a:ext cx="631794" cy="533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2175" y="6075454"/>
              <a:ext cx="1295400" cy="4613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5800" y="6079646"/>
              <a:ext cx="457200" cy="431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643320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Graphs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19200"/>
            <a:ext cx="7924800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Graph </a:t>
            </a:r>
            <a:r>
              <a:rPr lang="en-US" sz="3200" i="1" dirty="0">
                <a:latin typeface="Times New Roman"/>
                <a:cs typeface="Times New Roman"/>
              </a:rPr>
              <a:t>G = (V, E)</a:t>
            </a:r>
            <a:endParaRPr lang="en-US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/>
              <a:t>Complete</a:t>
            </a:r>
            <a:r>
              <a:rPr lang="en-US" dirty="0"/>
              <a:t> graph: all node pairs adjacent</a:t>
            </a:r>
          </a:p>
          <a:p>
            <a:pPr marL="0" indent="0">
              <a:buNone/>
            </a:pPr>
            <a:r>
              <a:rPr lang="en-US" i="1" dirty="0"/>
              <a:t>Clique</a:t>
            </a:r>
            <a:r>
              <a:rPr lang="en-US" dirty="0"/>
              <a:t>: complete </a:t>
            </a:r>
            <a:r>
              <a:rPr lang="en-US" dirty="0" err="1"/>
              <a:t>subgraph</a:t>
            </a:r>
            <a:r>
              <a:rPr lang="en-US" dirty="0"/>
              <a:t> of </a:t>
            </a:r>
            <a:r>
              <a:rPr lang="en-US" sz="3200" i="1" dirty="0">
                <a:latin typeface="Times New Roman"/>
                <a:cs typeface="Times New Roman"/>
              </a:rPr>
              <a:t>G</a:t>
            </a:r>
            <a:endParaRPr lang="en-US" i="1" dirty="0">
              <a:latin typeface="Times New Roman"/>
              <a:cs typeface="Times New Roman"/>
            </a:endParaRPr>
          </a:p>
          <a:p>
            <a:pPr lvl="1"/>
            <a:r>
              <a:rPr lang="en-US" sz="2000" dirty="0"/>
              <a:t>An edge is a clique</a:t>
            </a:r>
          </a:p>
          <a:p>
            <a:pPr lvl="1"/>
            <a:r>
              <a:rPr lang="en-US" sz="2000" i="1" dirty="0"/>
              <a:t>Maximal</a:t>
            </a:r>
            <a:r>
              <a:rPr lang="en-US" sz="2000" dirty="0"/>
              <a:t> clique: a clique that is not a </a:t>
            </a:r>
            <a:r>
              <a:rPr lang="en-US" sz="2000" dirty="0" err="1"/>
              <a:t>subgraph</a:t>
            </a:r>
            <a:r>
              <a:rPr lang="en-US" sz="2000" dirty="0"/>
              <a:t> of another clique</a:t>
            </a:r>
          </a:p>
          <a:p>
            <a:pPr marL="0" indent="0">
              <a:buNone/>
            </a:pPr>
            <a:r>
              <a:rPr lang="en-US" i="1" dirty="0" err="1"/>
              <a:t>Chordal</a:t>
            </a:r>
            <a:r>
              <a:rPr lang="en-US" dirty="0"/>
              <a:t> graph: all minimal cycles have length 3 </a:t>
            </a:r>
          </a:p>
          <a:p>
            <a:pPr lvl="1"/>
            <a:r>
              <a:rPr lang="en-US" sz="2000" i="1" dirty="0"/>
              <a:t>Minimal</a:t>
            </a:r>
            <a:r>
              <a:rPr lang="en-US" sz="2000" dirty="0"/>
              <a:t> cycle: cycle without chord</a:t>
            </a:r>
          </a:p>
          <a:p>
            <a:pPr marL="0" indent="0">
              <a:buNone/>
            </a:pPr>
            <a:r>
              <a:rPr lang="en-US" i="1" dirty="0" err="1"/>
              <a:t>Chordal</a:t>
            </a:r>
            <a:r>
              <a:rPr lang="en-US" i="1" dirty="0"/>
              <a:t> </a:t>
            </a:r>
            <a:r>
              <a:rPr lang="en-US" i="1" dirty="0" err="1"/>
              <a:t>ext</a:t>
            </a:r>
            <a:r>
              <a:rPr lang="en-US" dirty="0"/>
              <a:t>: </a:t>
            </a:r>
            <a:r>
              <a:rPr lang="en-US" dirty="0" err="1"/>
              <a:t>chordal</a:t>
            </a:r>
            <a:r>
              <a:rPr lang="en-US" dirty="0"/>
              <a:t> graph containing </a:t>
            </a:r>
            <a:r>
              <a:rPr lang="en-US" i="1" dirty="0">
                <a:latin typeface="Times New Roman"/>
                <a:cs typeface="Times New Roman"/>
              </a:rPr>
              <a:t>G</a:t>
            </a:r>
          </a:p>
          <a:p>
            <a:pPr lvl="1">
              <a:buClr>
                <a:srgbClr val="CC0000"/>
              </a:buClr>
            </a:pPr>
            <a:r>
              <a:rPr lang="en-US" sz="2000" dirty="0">
                <a:solidFill>
                  <a:srgbClr val="000000"/>
                </a:solidFill>
              </a:rPr>
              <a:t>Every graph has a </a:t>
            </a:r>
            <a:r>
              <a:rPr lang="en-US" sz="2000" dirty="0" err="1">
                <a:solidFill>
                  <a:srgbClr val="000000"/>
                </a:solidFill>
              </a:rPr>
              <a:t>chordal</a:t>
            </a:r>
            <a:r>
              <a:rPr lang="en-US" sz="2000" dirty="0">
                <a:solidFill>
                  <a:srgbClr val="000000"/>
                </a:solidFill>
              </a:rPr>
              <a:t> extension</a:t>
            </a:r>
          </a:p>
          <a:p>
            <a:pPr lvl="1">
              <a:buClr>
                <a:srgbClr val="CC0000"/>
              </a:buClr>
            </a:pPr>
            <a:r>
              <a:rPr lang="en-US" sz="2000" dirty="0" err="1">
                <a:solidFill>
                  <a:srgbClr val="000000"/>
                </a:solidFill>
              </a:rPr>
              <a:t>Chordal</a:t>
            </a:r>
            <a:r>
              <a:rPr lang="en-US" sz="2000" dirty="0">
                <a:solidFill>
                  <a:srgbClr val="000000"/>
                </a:solidFill>
              </a:rPr>
              <a:t> extensions are not unique</a:t>
            </a:r>
            <a:endParaRPr lang="en-US" sz="2000" i="1" dirty="0">
              <a:latin typeface="Times New Roman"/>
              <a:cs typeface="Times New Roman"/>
            </a:endParaRPr>
          </a:p>
          <a:p>
            <a:pPr lvl="1"/>
            <a:endParaRPr lang="en-US" sz="2000" dirty="0"/>
          </a:p>
          <a:p>
            <a:pPr lvl="1"/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95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52600" y="1676400"/>
            <a:ext cx="67056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</a:rPr>
              <a:t>Convex optimization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Convex set</a:t>
            </a:r>
          </a:p>
          <a:p>
            <a:pPr lvl="1"/>
            <a:r>
              <a:rPr lang="en-US" sz="2800" dirty="0"/>
              <a:t>Convex function</a:t>
            </a:r>
          </a:p>
          <a:p>
            <a:pPr lvl="1"/>
            <a:r>
              <a:rPr lang="en-US" sz="2800" dirty="0"/>
              <a:t>Duality and KKT condition</a:t>
            </a:r>
          </a:p>
          <a:p>
            <a:pPr lvl="1"/>
            <a:r>
              <a:rPr lang="en-US" sz="2800" dirty="0"/>
              <a:t>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715000"/>
            <a:ext cx="7536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References:</a:t>
            </a:r>
          </a:p>
          <a:p>
            <a:r>
              <a:rPr lang="en-US" dirty="0"/>
              <a:t>Boyd and </a:t>
            </a:r>
            <a:r>
              <a:rPr lang="en-US" dirty="0" err="1"/>
              <a:t>Vandenberghe</a:t>
            </a:r>
            <a:r>
              <a:rPr lang="en-US" dirty="0"/>
              <a:t>, Convex optimization, 2004</a:t>
            </a:r>
          </a:p>
          <a:p>
            <a:r>
              <a:rPr lang="en-US" dirty="0"/>
              <a:t>Ben-Tal and </a:t>
            </a:r>
            <a:r>
              <a:rPr lang="en-US" dirty="0" err="1"/>
              <a:t>Nemirovski</a:t>
            </a:r>
            <a:r>
              <a:rPr lang="en-US" dirty="0"/>
              <a:t>, Lectures on modern convex optimization, 2013</a:t>
            </a:r>
          </a:p>
        </p:txBody>
      </p:sp>
    </p:spTree>
    <p:extLst>
      <p:ext uri="{BB962C8B-B14F-4D97-AF65-F5344CB8AC3E}">
        <p14:creationId xmlns:p14="http://schemas.microsoft.com/office/powerpoint/2010/main" val="3380935313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838200" y="1752600"/>
            <a:ext cx="784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i="1" dirty="0"/>
              <a:t>Partial matrix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Verdana"/>
                <a:cs typeface="Verdana"/>
              </a:rPr>
              <a:t> :</a:t>
            </a:r>
            <a:endParaRPr lang="en-US" sz="2400" dirty="0">
              <a:latin typeface="Verdana"/>
              <a:cs typeface="Verdana"/>
            </a:endParaRPr>
          </a:p>
          <a:p>
            <a:pPr lvl="1"/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Partial matrices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Fix an undirected graph </a:t>
            </a:r>
            <a:r>
              <a:rPr lang="en-US" sz="3200" i="1" dirty="0">
                <a:latin typeface="Times New Roman"/>
                <a:cs typeface="Times New Roman"/>
              </a:rPr>
              <a:t>G = (V, E)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721947"/>
              </p:ext>
            </p:extLst>
          </p:nvPr>
        </p:nvGraphicFramePr>
        <p:xfrm>
          <a:off x="1676400" y="2286000"/>
          <a:ext cx="5791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25700" imgH="317500" progId="Equation.3">
                  <p:embed/>
                </p:oleObj>
              </mc:Choice>
              <mc:Fallback>
                <p:oleObj name="Equation" r:id="rId3" imgW="2425700" imgH="3175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286000"/>
                        <a:ext cx="5791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914400" y="3276600"/>
            <a:ext cx="7848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i="1" dirty="0"/>
              <a:t>Completion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i="1" dirty="0"/>
              <a:t> </a:t>
            </a:r>
            <a:r>
              <a:rPr lang="en-US" dirty="0"/>
              <a:t>of a partial matrix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i="1" baseline="-25000" dirty="0">
                <a:latin typeface="Times New Roman"/>
                <a:cs typeface="Times New Roman"/>
              </a:rPr>
              <a:t>G </a:t>
            </a:r>
            <a:r>
              <a:rPr lang="en-US" dirty="0"/>
              <a:t>:</a:t>
            </a:r>
            <a:endParaRPr lang="en-US" sz="2400" dirty="0"/>
          </a:p>
          <a:p>
            <a:pPr lvl="1"/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1100" dirty="0"/>
          </a:p>
        </p:txBody>
      </p:sp>
      <p:graphicFrame>
        <p:nvGraphicFramePr>
          <p:cNvPr id="8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209409"/>
              </p:ext>
            </p:extLst>
          </p:nvPr>
        </p:nvGraphicFramePr>
        <p:xfrm>
          <a:off x="1752600" y="3962400"/>
          <a:ext cx="231140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7100" imgH="215900" progId="Equation.3">
                  <p:embed/>
                </p:oleObj>
              </mc:Choice>
              <mc:Fallback>
                <p:oleObj name="Equation" r:id="rId5" imgW="927100" imgH="215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962400"/>
                        <a:ext cx="2311400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3767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16835" y="2133600"/>
            <a:ext cx="8246165" cy="4572000"/>
            <a:chOff x="516835" y="2133600"/>
            <a:chExt cx="8246165" cy="4572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835" y="2362200"/>
              <a:ext cx="8246165" cy="4343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093145" y="5638800"/>
              <a:ext cx="7168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W</a:t>
              </a:r>
              <a:r>
                <a:rPr lang="en-US" i="1" baseline="-25000" dirty="0" err="1">
                  <a:latin typeface="Times New Roman"/>
                  <a:cs typeface="Times New Roman"/>
                </a:rPr>
                <a:t>c</a:t>
              </a:r>
              <a:r>
                <a:rPr lang="en-US" i="1" baseline="-25000" dirty="0">
                  <a:latin typeface="Times New Roman"/>
                  <a:cs typeface="Times New Roman"/>
                </a:rPr>
                <a:t>(G)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12545" y="5638800"/>
              <a:ext cx="7168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W</a:t>
              </a:r>
              <a:r>
                <a:rPr lang="en-US" i="1" baseline="-25000" dirty="0" err="1">
                  <a:latin typeface="Times New Roman"/>
                  <a:cs typeface="Times New Roman"/>
                </a:rPr>
                <a:t>c</a:t>
              </a:r>
              <a:r>
                <a:rPr lang="en-US" i="1" baseline="-25000" dirty="0">
                  <a:latin typeface="Times New Roman"/>
                  <a:cs typeface="Times New Roman"/>
                </a:rPr>
                <a:t>(G)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76800" y="21336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00295" y="4126468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0000" y="4114800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04695" y="4114800"/>
              <a:ext cx="42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G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077200" cy="8382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422695"/>
              </p:ext>
            </p:extLst>
          </p:nvPr>
        </p:nvGraphicFramePr>
        <p:xfrm>
          <a:off x="927100" y="1219200"/>
          <a:ext cx="637381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08300" imgH="215900" progId="Equation.3">
                  <p:embed/>
                </p:oleObj>
              </mc:Choice>
              <mc:Fallback>
                <p:oleObj name="Equation" r:id="rId4" imgW="2908300" imgH="215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1219200"/>
                        <a:ext cx="6373813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3124200" y="2286000"/>
            <a:ext cx="5867400" cy="441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514" y="5334000"/>
            <a:ext cx="502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completion:  full matrix 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400" dirty="0"/>
              <a:t>  that </a:t>
            </a:r>
          </a:p>
          <a:p>
            <a:r>
              <a:rPr lang="en-US" sz="2400" dirty="0"/>
              <a:t>	          agrees with 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G</a:t>
            </a:r>
            <a:r>
              <a:rPr lang="en-US" sz="2400" dirty="0"/>
              <a:t> on 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00" y="30435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n-vertex complete graph</a:t>
            </a:r>
          </a:p>
        </p:txBody>
      </p:sp>
    </p:spTree>
    <p:extLst>
      <p:ext uri="{BB962C8B-B14F-4D97-AF65-F5344CB8AC3E}">
        <p14:creationId xmlns:p14="http://schemas.microsoft.com/office/powerpoint/2010/main" val="1702291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077200" cy="8382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212572"/>
              </p:ext>
            </p:extLst>
          </p:nvPr>
        </p:nvGraphicFramePr>
        <p:xfrm>
          <a:off x="912813" y="1219200"/>
          <a:ext cx="66786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8000" imgH="228600" progId="Equation.3">
                  <p:embed/>
                </p:oleObj>
              </mc:Choice>
              <mc:Fallback>
                <p:oleObj name="Equation" r:id="rId3" imgW="30480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1219200"/>
                        <a:ext cx="6678612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16835" y="2133600"/>
            <a:ext cx="8246165" cy="4572000"/>
            <a:chOff x="516835" y="2133600"/>
            <a:chExt cx="8246165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35" y="2362200"/>
              <a:ext cx="8246165" cy="4343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12545" y="5638800"/>
              <a:ext cx="7168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W</a:t>
              </a:r>
              <a:r>
                <a:rPr lang="en-US" i="1" baseline="-25000" dirty="0" err="1">
                  <a:latin typeface="Times New Roman"/>
                  <a:cs typeface="Times New Roman"/>
                </a:rPr>
                <a:t>c</a:t>
              </a:r>
              <a:r>
                <a:rPr lang="en-US" i="1" baseline="-25000" dirty="0">
                  <a:latin typeface="Times New Roman"/>
                  <a:cs typeface="Times New Roman"/>
                </a:rPr>
                <a:t>(G)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76800" y="21336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0295" y="4126468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00" y="4114800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4695" y="4114800"/>
              <a:ext cx="42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G</a:t>
              </a: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6019800" y="2286000"/>
            <a:ext cx="2971800" cy="441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3145" y="5638800"/>
            <a:ext cx="6655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/>
                <a:cs typeface="Times New Roman"/>
              </a:rPr>
              <a:t>X</a:t>
            </a:r>
            <a:r>
              <a:rPr lang="en-US" i="1" baseline="-25000" dirty="0" err="1">
                <a:latin typeface="Times New Roman"/>
                <a:cs typeface="Times New Roman"/>
              </a:rPr>
              <a:t>c</a:t>
            </a:r>
            <a:r>
              <a:rPr lang="en-US" i="1" baseline="-25000" dirty="0">
                <a:latin typeface="Times New Roman"/>
                <a:cs typeface="Times New Roman"/>
              </a:rPr>
              <a:t>(G)</a:t>
            </a:r>
          </a:p>
        </p:txBody>
      </p:sp>
    </p:spTree>
    <p:extLst>
      <p:ext uri="{BB962C8B-B14F-4D97-AF65-F5344CB8AC3E}">
        <p14:creationId xmlns:p14="http://schemas.microsoft.com/office/powerpoint/2010/main" val="62625665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077200" cy="8382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499620"/>
              </p:ext>
            </p:extLst>
          </p:nvPr>
        </p:nvGraphicFramePr>
        <p:xfrm>
          <a:off x="912813" y="1219200"/>
          <a:ext cx="66786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8000" imgH="228600" progId="Equation.3">
                  <p:embed/>
                </p:oleObj>
              </mc:Choice>
              <mc:Fallback>
                <p:oleObj name="Equation" r:id="rId3" imgW="30480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1219200"/>
                        <a:ext cx="6678612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16835" y="2133600"/>
            <a:ext cx="8246165" cy="4572000"/>
            <a:chOff x="516835" y="2133600"/>
            <a:chExt cx="8246165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35" y="2362200"/>
              <a:ext cx="8246165" cy="4343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93145" y="5638800"/>
              <a:ext cx="66557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X</a:t>
              </a:r>
              <a:r>
                <a:rPr lang="en-US" i="1" baseline="-25000" dirty="0" err="1">
                  <a:latin typeface="Times New Roman"/>
                  <a:cs typeface="Times New Roman"/>
                </a:rPr>
                <a:t>c</a:t>
              </a:r>
              <a:r>
                <a:rPr lang="en-US" i="1" baseline="-25000" dirty="0">
                  <a:latin typeface="Times New Roman"/>
                  <a:cs typeface="Times New Roman"/>
                </a:rPr>
                <a:t>(G)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3600" y="5638800"/>
              <a:ext cx="66557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X</a:t>
              </a:r>
              <a:r>
                <a:rPr lang="en-US" i="1" baseline="-25000" dirty="0" err="1">
                  <a:latin typeface="Times New Roman"/>
                  <a:cs typeface="Times New Roman"/>
                </a:rPr>
                <a:t>c</a:t>
              </a:r>
              <a:r>
                <a:rPr lang="en-US" i="1" baseline="-25000" dirty="0">
                  <a:latin typeface="Times New Roman"/>
                  <a:cs typeface="Times New Roman"/>
                </a:rPr>
                <a:t>(G)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76800" y="21336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0295" y="4126468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00" y="4114800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4695" y="4114800"/>
              <a:ext cx="42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54981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838200" y="1752600"/>
            <a:ext cx="784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A partial matrix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Verdana"/>
                <a:cs typeface="Verdana"/>
              </a:rPr>
              <a:t> is </a:t>
            </a:r>
            <a:r>
              <a:rPr lang="en-US" i="1" dirty="0" err="1">
                <a:latin typeface="Verdana"/>
                <a:cs typeface="Verdana"/>
              </a:rPr>
              <a:t>psd</a:t>
            </a:r>
            <a:r>
              <a:rPr lang="en-US" dirty="0">
                <a:latin typeface="Verdana"/>
                <a:cs typeface="Verdana"/>
              </a:rPr>
              <a:t> if </a:t>
            </a:r>
            <a:endParaRPr lang="en-US" sz="2400" dirty="0">
              <a:latin typeface="Verdana"/>
              <a:cs typeface="Verdana"/>
            </a:endParaRPr>
          </a:p>
          <a:p>
            <a:pPr lvl="1"/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Partial matrices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Fix an undirected graph </a:t>
            </a:r>
            <a:r>
              <a:rPr lang="en-US" sz="3200" i="1" dirty="0">
                <a:latin typeface="Times New Roman"/>
                <a:cs typeface="Times New Roman"/>
              </a:rPr>
              <a:t>G = (V, E)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4141"/>
              </p:ext>
            </p:extLst>
          </p:nvPr>
        </p:nvGraphicFramePr>
        <p:xfrm>
          <a:off x="1752600" y="2386013"/>
          <a:ext cx="53689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900" imgH="241300" progId="Equation.3">
                  <p:embed/>
                </p:oleObj>
              </mc:Choice>
              <mc:Fallback>
                <p:oleObj name="Equation" r:id="rId3" imgW="2247900" imgH="241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386013"/>
                        <a:ext cx="5368925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914400" y="3276600"/>
            <a:ext cx="784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A partial matrix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Verdana"/>
                <a:cs typeface="Verdana"/>
              </a:rPr>
              <a:t> is </a:t>
            </a:r>
            <a:r>
              <a:rPr lang="en-US" i="1" dirty="0">
                <a:latin typeface="Verdana"/>
                <a:cs typeface="Verdana"/>
              </a:rPr>
              <a:t>rank-1 </a:t>
            </a:r>
            <a:r>
              <a:rPr lang="en-US" dirty="0">
                <a:latin typeface="Verdana"/>
                <a:cs typeface="Verdana"/>
              </a:rPr>
              <a:t>if </a:t>
            </a:r>
            <a:endParaRPr lang="en-US" sz="2400" dirty="0">
              <a:latin typeface="Verdana"/>
              <a:cs typeface="Verdana"/>
            </a:endParaRPr>
          </a:p>
          <a:p>
            <a:pPr lvl="1"/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1100" dirty="0"/>
          </a:p>
        </p:txBody>
      </p:sp>
      <p:graphicFrame>
        <p:nvGraphicFramePr>
          <p:cNvPr id="11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221383"/>
              </p:ext>
            </p:extLst>
          </p:nvPr>
        </p:nvGraphicFramePr>
        <p:xfrm>
          <a:off x="1735138" y="3910013"/>
          <a:ext cx="603726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27300" imgH="241300" progId="Equation.3">
                  <p:embed/>
                </p:oleObj>
              </mc:Choice>
              <mc:Fallback>
                <p:oleObj name="Equation" r:id="rId5" imgW="2527300" imgH="2413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3910013"/>
                        <a:ext cx="6037262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8312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Matrix completion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104" y="5350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1"/>
            <a:ext cx="8077200" cy="205739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Theorem</a:t>
            </a:r>
            <a:r>
              <a:rPr lang="en-US" dirty="0"/>
              <a:t> [</a:t>
            </a:r>
            <a:r>
              <a:rPr lang="en-US" dirty="0" err="1"/>
              <a:t>Grone</a:t>
            </a:r>
            <a:r>
              <a:rPr lang="en-US" dirty="0"/>
              <a:t> et al 1984]</a:t>
            </a:r>
            <a:r>
              <a:rPr lang="en-US" b="1" u="sng" dirty="0"/>
              <a:t>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Every </a:t>
            </a:r>
            <a:r>
              <a:rPr lang="en-US" dirty="0" err="1"/>
              <a:t>psd</a:t>
            </a:r>
            <a:r>
              <a:rPr lang="en-US" dirty="0"/>
              <a:t> partial matrix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/>
              <a:t> has a </a:t>
            </a:r>
            <a:r>
              <a:rPr lang="en-US" dirty="0" err="1"/>
              <a:t>psd</a:t>
            </a:r>
            <a:r>
              <a:rPr lang="en-US" dirty="0"/>
              <a:t> completion if and only if </a:t>
            </a:r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dirty="0"/>
              <a:t> is </a:t>
            </a:r>
            <a:r>
              <a:rPr lang="en-US" dirty="0" err="1"/>
              <a:t>chordal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38200" y="41910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469852" indent="-469852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957" indent="-43651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791" indent="-39524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690" indent="-38731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93699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50852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3008004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65158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922311" indent="-39842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Motivates </a:t>
            </a:r>
            <a:r>
              <a:rPr lang="en-US" dirty="0" err="1">
                <a:solidFill>
                  <a:srgbClr val="0000FF"/>
                </a:solidFill>
              </a:rPr>
              <a:t>chordal</a:t>
            </a:r>
            <a:r>
              <a:rPr lang="en-US" dirty="0">
                <a:solidFill>
                  <a:srgbClr val="0000FF"/>
                </a:solidFill>
              </a:rPr>
              <a:t> relaxation</a:t>
            </a:r>
          </a:p>
        </p:txBody>
      </p:sp>
    </p:spTree>
    <p:extLst>
      <p:ext uri="{BB962C8B-B14F-4D97-AF65-F5344CB8AC3E}">
        <p14:creationId xmlns:p14="http://schemas.microsoft.com/office/powerpoint/2010/main" val="4163148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err="1">
                <a:ea typeface="宋体" pitchFamily="2" charset="-122"/>
              </a:rPr>
              <a:t>Chordal</a:t>
            </a:r>
            <a:r>
              <a:rPr lang="en-US" altLang="zh-CN" sz="3600" dirty="0">
                <a:ea typeface="宋体" pitchFamily="2" charset="-122"/>
              </a:rPr>
              <a:t> relaxation</a:t>
            </a:r>
            <a:endParaRPr lang="en-US" sz="3600" dirty="0"/>
          </a:p>
        </p:txBody>
      </p:sp>
      <p:graphicFrame>
        <p:nvGraphicFramePr>
          <p:cNvPr id="1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972436"/>
              </p:ext>
            </p:extLst>
          </p:nvPr>
        </p:nvGraphicFramePr>
        <p:xfrm>
          <a:off x="2754312" y="1219200"/>
          <a:ext cx="5094288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09800" imgH="482600" progId="Equation.3">
                  <p:embed/>
                </p:oleObj>
              </mc:Choice>
              <mc:Fallback>
                <p:oleObj name="Equation" r:id="rId3" imgW="2209800" imgH="482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312" y="1219200"/>
                        <a:ext cx="5094288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41935"/>
              </p:ext>
            </p:extLst>
          </p:nvPr>
        </p:nvGraphicFramePr>
        <p:xfrm>
          <a:off x="2743200" y="3021012"/>
          <a:ext cx="4743450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57400" imgH="647700" progId="Equation.3">
                  <p:embed/>
                </p:oleObj>
              </mc:Choice>
              <mc:Fallback>
                <p:oleObj name="Equation" r:id="rId5" imgW="2057400" imgH="647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021012"/>
                        <a:ext cx="4743450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1219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QCQP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29819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SDP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5029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Chordal</a:t>
            </a:r>
            <a:endParaRPr 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230050"/>
              </p:ext>
            </p:extLst>
          </p:nvPr>
        </p:nvGraphicFramePr>
        <p:xfrm>
          <a:off x="2743200" y="5084763"/>
          <a:ext cx="4803775" cy="17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82800" imgH="774700" progId="Equation.3">
                  <p:embed/>
                </p:oleObj>
              </mc:Choice>
              <mc:Fallback>
                <p:oleObj name="Equation" r:id="rId7" imgW="2082800" imgH="774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084763"/>
                        <a:ext cx="4803775" cy="176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774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077200" cy="8382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1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736168"/>
              </p:ext>
            </p:extLst>
          </p:nvPr>
        </p:nvGraphicFramePr>
        <p:xfrm>
          <a:off x="912813" y="1219200"/>
          <a:ext cx="66786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8000" imgH="228600" progId="Equation.3">
                  <p:embed/>
                </p:oleObj>
              </mc:Choice>
              <mc:Fallback>
                <p:oleObj name="Equation" r:id="rId3" imgW="30480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1219200"/>
                        <a:ext cx="6678612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16835" y="2133600"/>
            <a:ext cx="8246165" cy="4572000"/>
            <a:chOff x="516835" y="2133600"/>
            <a:chExt cx="8246165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35" y="2362200"/>
              <a:ext cx="8246165" cy="4343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12545" y="5638800"/>
              <a:ext cx="7168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W</a:t>
              </a:r>
              <a:r>
                <a:rPr lang="en-US" i="1" baseline="-25000" dirty="0" err="1">
                  <a:latin typeface="Times New Roman"/>
                  <a:cs typeface="Times New Roman"/>
                </a:rPr>
                <a:t>c</a:t>
              </a:r>
              <a:r>
                <a:rPr lang="en-US" i="1" baseline="-25000" dirty="0">
                  <a:latin typeface="Times New Roman"/>
                  <a:cs typeface="Times New Roman"/>
                </a:rPr>
                <a:t>(G)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76800" y="21336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0295" y="4126468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00" y="4114800"/>
              <a:ext cx="68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c(G)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4695" y="4114800"/>
              <a:ext cx="42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G</a:t>
              </a: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6019800" y="2286000"/>
            <a:ext cx="2971800" cy="441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3145" y="5638800"/>
            <a:ext cx="6655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/>
                <a:cs typeface="Times New Roman"/>
              </a:rPr>
              <a:t>X</a:t>
            </a:r>
            <a:r>
              <a:rPr lang="en-US" i="1" baseline="-25000" dirty="0" err="1">
                <a:latin typeface="Times New Roman"/>
                <a:cs typeface="Times New Roman"/>
              </a:rPr>
              <a:t>c</a:t>
            </a:r>
            <a:r>
              <a:rPr lang="en-US" i="1" baseline="-25000" dirty="0">
                <a:latin typeface="Times New Roman"/>
                <a:cs typeface="Times New Roman"/>
              </a:rPr>
              <a:t>(G)</a:t>
            </a:r>
          </a:p>
        </p:txBody>
      </p:sp>
    </p:spTree>
    <p:extLst>
      <p:ext uri="{BB962C8B-B14F-4D97-AF65-F5344CB8AC3E}">
        <p14:creationId xmlns:p14="http://schemas.microsoft.com/office/powerpoint/2010/main" val="2402496404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err="1">
                <a:ea typeface="宋体" pitchFamily="2" charset="-122"/>
              </a:rPr>
              <a:t>Chordal</a:t>
            </a:r>
            <a:r>
              <a:rPr lang="en-US" altLang="zh-CN" sz="3600" dirty="0">
                <a:ea typeface="宋体" pitchFamily="2" charset="-122"/>
              </a:rPr>
              <a:t> relaxation</a:t>
            </a:r>
            <a:endParaRPr lang="en-US" sz="3600" dirty="0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215961"/>
              </p:ext>
            </p:extLst>
          </p:nvPr>
        </p:nvGraphicFramePr>
        <p:xfrm>
          <a:off x="914400" y="1336675"/>
          <a:ext cx="5097463" cy="17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09800" imgH="787400" progId="Equation.3">
                  <p:embed/>
                </p:oleObj>
              </mc:Choice>
              <mc:Fallback>
                <p:oleObj name="Equation" r:id="rId3" imgW="2209800" imgH="787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336675"/>
                        <a:ext cx="5097463" cy="17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 bwMode="auto">
          <a:xfrm>
            <a:off x="6019800" y="4572000"/>
            <a:ext cx="1066800" cy="914400"/>
          </a:xfrm>
          <a:prstGeom prst="roundRect">
            <a:avLst/>
          </a:prstGeom>
          <a:solidFill>
            <a:srgbClr val="80D57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667000" y="5334000"/>
            <a:ext cx="1066800" cy="914400"/>
          </a:xfrm>
          <a:prstGeom prst="roundRect">
            <a:avLst/>
          </a:prstGeom>
          <a:solidFill>
            <a:srgbClr val="80D57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2470294"/>
              </p:ext>
            </p:extLst>
          </p:nvPr>
        </p:nvGraphicFramePr>
        <p:xfrm>
          <a:off x="811212" y="4443413"/>
          <a:ext cx="7646988" cy="210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14700" imgH="927100" progId="Equation.3">
                  <p:embed/>
                </p:oleObj>
              </mc:Choice>
              <mc:Fallback>
                <p:oleObj name="Equation" r:id="rId5" imgW="3314700" imgH="927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2" y="4443413"/>
                        <a:ext cx="7646988" cy="210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5201438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6096000" y="4572000"/>
            <a:ext cx="1066800" cy="914400"/>
          </a:xfrm>
          <a:prstGeom prst="roundRect">
            <a:avLst/>
          </a:prstGeom>
          <a:solidFill>
            <a:srgbClr val="80D57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09800" y="3276600"/>
            <a:ext cx="3124200" cy="609600"/>
          </a:xfrm>
          <a:prstGeom prst="roundRect">
            <a:avLst/>
          </a:prstGeom>
          <a:solidFill>
            <a:srgbClr val="80D57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err="1">
                <a:ea typeface="宋体" pitchFamily="2" charset="-122"/>
              </a:rPr>
              <a:t>Chordal</a:t>
            </a:r>
            <a:r>
              <a:rPr lang="en-US" altLang="zh-CN" sz="3600" dirty="0">
                <a:ea typeface="宋体" pitchFamily="2" charset="-122"/>
              </a:rPr>
              <a:t> relaxation</a:t>
            </a:r>
            <a:endParaRPr lang="en-US" sz="3600" dirty="0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146263"/>
              </p:ext>
            </p:extLst>
          </p:nvPr>
        </p:nvGraphicFramePr>
        <p:xfrm>
          <a:off x="911225" y="1336675"/>
          <a:ext cx="5184775" cy="17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900" imgH="787400" progId="Equation.3">
                  <p:embed/>
                </p:oleObj>
              </mc:Choice>
              <mc:Fallback>
                <p:oleObj name="Equation" r:id="rId3" imgW="2247900" imgH="787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1336675"/>
                        <a:ext cx="5184775" cy="17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 bwMode="auto">
          <a:xfrm>
            <a:off x="2743200" y="5334000"/>
            <a:ext cx="1066800" cy="914400"/>
          </a:xfrm>
          <a:prstGeom prst="roundRect">
            <a:avLst/>
          </a:prstGeom>
          <a:solidFill>
            <a:srgbClr val="80D57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518929"/>
              </p:ext>
            </p:extLst>
          </p:nvPr>
        </p:nvGraphicFramePr>
        <p:xfrm>
          <a:off x="800100" y="4443413"/>
          <a:ext cx="7734300" cy="210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52800" imgH="927100" progId="Equation.3">
                  <p:embed/>
                </p:oleObj>
              </mc:Choice>
              <mc:Fallback>
                <p:oleObj name="Equation" r:id="rId5" imgW="3352800" imgH="927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4443413"/>
                        <a:ext cx="7734300" cy="210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012601"/>
              </p:ext>
            </p:extLst>
          </p:nvPr>
        </p:nvGraphicFramePr>
        <p:xfrm>
          <a:off x="2286000" y="3290887"/>
          <a:ext cx="2947987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44600" imgH="228600" progId="Equation.3">
                  <p:embed/>
                </p:oleObj>
              </mc:Choice>
              <mc:Fallback>
                <p:oleObj name="Equation" r:id="rId7" imgW="124460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290887"/>
                        <a:ext cx="2947987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29864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1_Profile">
  <a:themeElements>
    <a:clrScheme name="5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5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128466</TotalTime>
  <Words>2130</Words>
  <Application>Microsoft Macintosh PowerPoint</Application>
  <PresentationFormat>On-screen Show (4:3)</PresentationFormat>
  <Paragraphs>799</Paragraphs>
  <Slides>101</Slides>
  <Notes>100</Notes>
  <HiddenSlides>12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Arial</vt:lpstr>
      <vt:lpstr>Times New Roman</vt:lpstr>
      <vt:lpstr>Verdana</vt:lpstr>
      <vt:lpstr>Wingdings</vt:lpstr>
      <vt:lpstr>11_Profile</vt:lpstr>
      <vt:lpstr>Equation</vt:lpstr>
      <vt:lpstr>PowerPoint Presentation</vt:lpstr>
      <vt:lpstr>Unconstrained optimization</vt:lpstr>
      <vt:lpstr>Constrained optimization</vt:lpstr>
      <vt:lpstr>Constrained optimization</vt:lpstr>
      <vt:lpstr>Constrained optimization</vt:lpstr>
      <vt:lpstr>Convex optimization</vt:lpstr>
      <vt:lpstr>Convex optimization</vt:lpstr>
      <vt:lpstr>Convex optimization</vt:lpstr>
      <vt:lpstr>PowerPoint Presentation</vt:lpstr>
      <vt:lpstr>Convex set</vt:lpstr>
      <vt:lpstr>Convex set</vt:lpstr>
      <vt:lpstr>Convex set</vt:lpstr>
      <vt:lpstr>Convex set</vt:lpstr>
      <vt:lpstr>Convex set</vt:lpstr>
      <vt:lpstr>Convex set</vt:lpstr>
      <vt:lpstr>Convex set</vt:lpstr>
      <vt:lpstr>Convex set</vt:lpstr>
      <vt:lpstr>Convex set</vt:lpstr>
      <vt:lpstr>Convex set</vt:lpstr>
      <vt:lpstr>Convex set</vt:lpstr>
      <vt:lpstr>Convex set</vt:lpstr>
      <vt:lpstr>Convex set</vt:lpstr>
      <vt:lpstr>PowerPoint Presentation</vt:lpstr>
      <vt:lpstr>Convex function</vt:lpstr>
      <vt:lpstr>Convex function </vt:lpstr>
      <vt:lpstr>Convex function</vt:lpstr>
      <vt:lpstr>Convex function</vt:lpstr>
      <vt:lpstr>Convex function</vt:lpstr>
      <vt:lpstr>Common mistake</vt:lpstr>
      <vt:lpstr>Common mistake</vt:lpstr>
      <vt:lpstr>Convex function</vt:lpstr>
      <vt:lpstr>Convex function</vt:lpstr>
      <vt:lpstr>Convex function</vt:lpstr>
      <vt:lpstr>Convex function</vt:lpstr>
      <vt:lpstr>Convex function</vt:lpstr>
      <vt:lpstr>Convex function</vt:lpstr>
      <vt:lpstr>Convex function</vt:lpstr>
      <vt:lpstr>Convex function</vt:lpstr>
      <vt:lpstr>Convex function</vt:lpstr>
      <vt:lpstr>Convex function</vt:lpstr>
      <vt:lpstr>PowerPoint Presentation</vt:lpstr>
      <vt:lpstr>Convex optimization</vt:lpstr>
      <vt:lpstr>Convex optimization</vt:lpstr>
      <vt:lpstr>Duality theory</vt:lpstr>
      <vt:lpstr>Dual problem</vt:lpstr>
      <vt:lpstr>Dual problem</vt:lpstr>
      <vt:lpstr>Dual problem</vt:lpstr>
      <vt:lpstr>Dual problem</vt:lpstr>
      <vt:lpstr>Weak duality</vt:lpstr>
      <vt:lpstr>Weak duality</vt:lpstr>
      <vt:lpstr>Strong duality</vt:lpstr>
      <vt:lpstr>Strong duality</vt:lpstr>
      <vt:lpstr>Optimality condition</vt:lpstr>
      <vt:lpstr>PowerPoint Presentation</vt:lpstr>
      <vt:lpstr>Algorithms</vt:lpstr>
      <vt:lpstr>Primal algorithm</vt:lpstr>
      <vt:lpstr>Dual algorithm</vt:lpstr>
      <vt:lpstr>Primal-dual algorithm</vt:lpstr>
      <vt:lpstr>Newton-Raphson method</vt:lpstr>
      <vt:lpstr>More preliminaries</vt:lpstr>
      <vt:lpstr>Convex optimization</vt:lpstr>
      <vt:lpstr>Convex optimization</vt:lpstr>
      <vt:lpstr>Convex optimization</vt:lpstr>
      <vt:lpstr>2nd order cone program (SOCP)</vt:lpstr>
      <vt:lpstr>2nd order cone program (SOCP)</vt:lpstr>
      <vt:lpstr>SOCP in rotated form</vt:lpstr>
      <vt:lpstr>Semidefinite program (SDP)</vt:lpstr>
      <vt:lpstr>Linear program</vt:lpstr>
      <vt:lpstr>Linear program</vt:lpstr>
      <vt:lpstr>Linear program</vt:lpstr>
      <vt:lpstr>Linear program</vt:lpstr>
      <vt:lpstr>Linear program</vt:lpstr>
      <vt:lpstr>Semidefinite program (SDP)</vt:lpstr>
      <vt:lpstr>Semidefinite program (SDP)</vt:lpstr>
      <vt:lpstr>PSD cones are convex</vt:lpstr>
      <vt:lpstr>Semidefinite program (SDP)</vt:lpstr>
      <vt:lpstr>Semidefinite program (SDP)</vt:lpstr>
      <vt:lpstr>Mathematical preliminaries</vt:lpstr>
      <vt:lpstr>QCQP</vt:lpstr>
      <vt:lpstr>QCQP</vt:lpstr>
      <vt:lpstr>QCQP</vt:lpstr>
      <vt:lpstr>QCQP</vt:lpstr>
      <vt:lpstr>QCQP</vt:lpstr>
      <vt:lpstr>Semidefinite program (SDP)</vt:lpstr>
      <vt:lpstr>Preview: solution strategy</vt:lpstr>
      <vt:lpstr>SOCP in rotated form</vt:lpstr>
      <vt:lpstr>Recap: QCQP, SDP, SOCP</vt:lpstr>
      <vt:lpstr>Mathematical preliminaries</vt:lpstr>
      <vt:lpstr>Graphs</vt:lpstr>
      <vt:lpstr>Partial matrices</vt:lpstr>
      <vt:lpstr>Example</vt:lpstr>
      <vt:lpstr>Example</vt:lpstr>
      <vt:lpstr>Example</vt:lpstr>
      <vt:lpstr>Partial matrices</vt:lpstr>
      <vt:lpstr>Matrix completion</vt:lpstr>
      <vt:lpstr>Chordal relaxation</vt:lpstr>
      <vt:lpstr>Example</vt:lpstr>
      <vt:lpstr>Chordal relaxation</vt:lpstr>
      <vt:lpstr>Chordal relaxation</vt:lpstr>
      <vt:lpstr>Chordal relaxation</vt:lpstr>
      <vt:lpstr>Chordal relaxation</vt:lpstr>
    </vt:vector>
  </TitlesOfParts>
  <Company>Caltech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v3</dc:title>
  <dc:creator>Steven Low</dc:creator>
  <cp:lastModifiedBy>Low, Steven H.</cp:lastModifiedBy>
  <cp:revision>1985</cp:revision>
  <dcterms:created xsi:type="dcterms:W3CDTF">2002-02-06T01:55:12Z</dcterms:created>
  <dcterms:modified xsi:type="dcterms:W3CDTF">2023-01-03T11:56:47Z</dcterms:modified>
</cp:coreProperties>
</file>