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  <p:sldMasterId id="2147483737" r:id="rId3"/>
    <p:sldMasterId id="2147483762" r:id="rId4"/>
    <p:sldMasterId id="2147483781" r:id="rId5"/>
  </p:sldMasterIdLst>
  <p:notesMasterIdLst>
    <p:notesMasterId r:id="rId67"/>
  </p:notesMasterIdLst>
  <p:handoutMasterIdLst>
    <p:handoutMasterId r:id="rId68"/>
  </p:handoutMasterIdLst>
  <p:sldIdLst>
    <p:sldId id="1128" r:id="rId6"/>
    <p:sldId id="1392" r:id="rId7"/>
    <p:sldId id="1314" r:id="rId8"/>
    <p:sldId id="1329" r:id="rId9"/>
    <p:sldId id="1331" r:id="rId10"/>
    <p:sldId id="1332" r:id="rId11"/>
    <p:sldId id="1325" r:id="rId12"/>
    <p:sldId id="1326" r:id="rId13"/>
    <p:sldId id="1327" r:id="rId14"/>
    <p:sldId id="1299" r:id="rId15"/>
    <p:sldId id="1379" r:id="rId16"/>
    <p:sldId id="1378" r:id="rId17"/>
    <p:sldId id="1381" r:id="rId18"/>
    <p:sldId id="1382" r:id="rId19"/>
    <p:sldId id="1380" r:id="rId20"/>
    <p:sldId id="1344" r:id="rId21"/>
    <p:sldId id="1369" r:id="rId22"/>
    <p:sldId id="1371" r:id="rId23"/>
    <p:sldId id="1372" r:id="rId24"/>
    <p:sldId id="1375" r:id="rId25"/>
    <p:sldId id="1373" r:id="rId26"/>
    <p:sldId id="1376" r:id="rId27"/>
    <p:sldId id="1345" r:id="rId28"/>
    <p:sldId id="1348" r:id="rId29"/>
    <p:sldId id="1377" r:id="rId30"/>
    <p:sldId id="1374" r:id="rId31"/>
    <p:sldId id="1349" r:id="rId32"/>
    <p:sldId id="1415" r:id="rId33"/>
    <p:sldId id="1342" r:id="rId34"/>
    <p:sldId id="1353" r:id="rId35"/>
    <p:sldId id="1350" r:id="rId36"/>
    <p:sldId id="1352" r:id="rId37"/>
    <p:sldId id="1351" r:id="rId38"/>
    <p:sldId id="1354" r:id="rId39"/>
    <p:sldId id="1355" r:id="rId40"/>
    <p:sldId id="1356" r:id="rId41"/>
    <p:sldId id="1357" r:id="rId42"/>
    <p:sldId id="1398" r:id="rId43"/>
    <p:sldId id="1397" r:id="rId44"/>
    <p:sldId id="1367" r:id="rId45"/>
    <p:sldId id="1365" r:id="rId46"/>
    <p:sldId id="1358" r:id="rId47"/>
    <p:sldId id="1359" r:id="rId48"/>
    <p:sldId id="1360" r:id="rId49"/>
    <p:sldId id="1361" r:id="rId50"/>
    <p:sldId id="1416" r:id="rId51"/>
    <p:sldId id="1395" r:id="rId52"/>
    <p:sldId id="1412" r:id="rId53"/>
    <p:sldId id="1394" r:id="rId54"/>
    <p:sldId id="1399" r:id="rId55"/>
    <p:sldId id="1400" r:id="rId56"/>
    <p:sldId id="1396" r:id="rId57"/>
    <p:sldId id="1401" r:id="rId58"/>
    <p:sldId id="1402" r:id="rId59"/>
    <p:sldId id="1403" r:id="rId60"/>
    <p:sldId id="1404" r:id="rId61"/>
    <p:sldId id="1405" r:id="rId62"/>
    <p:sldId id="1406" r:id="rId63"/>
    <p:sldId id="1407" r:id="rId64"/>
    <p:sldId id="1408" r:id="rId65"/>
    <p:sldId id="1409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5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0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5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6" algn="l" defTabSz="91430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9" algn="l" defTabSz="91430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73" algn="l" defTabSz="91430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5" algn="l" defTabSz="91430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2A0AD"/>
    <a:srgbClr val="FFFFFF"/>
    <a:srgbClr val="84F371"/>
    <a:srgbClr val="FFFF99"/>
    <a:srgbClr val="E0E4E9"/>
    <a:srgbClr val="84E87C"/>
    <a:srgbClr val="87DD87"/>
    <a:srgbClr val="FFFF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638" autoAdjust="0"/>
    <p:restoredTop sz="96041" autoAdjust="0"/>
  </p:normalViewPr>
  <p:slideViewPr>
    <p:cSldViewPr>
      <p:cViewPr>
        <p:scale>
          <a:sx n="120" d="100"/>
          <a:sy n="120" d="100"/>
        </p:scale>
        <p:origin x="1632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esProps" Target="presProps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60.emf"/><Relationship Id="rId5" Type="http://schemas.openxmlformats.org/officeDocument/2006/relationships/image" Target="../media/image56.emf"/><Relationship Id="rId6" Type="http://schemas.openxmlformats.org/officeDocument/2006/relationships/image" Target="../media/image53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Relationship Id="rId9" Type="http://schemas.openxmlformats.org/officeDocument/2006/relationships/image" Target="../media/image59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emf"/><Relationship Id="rId12" Type="http://schemas.openxmlformats.org/officeDocument/2006/relationships/image" Target="../media/image63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Relationship Id="rId3" Type="http://schemas.openxmlformats.org/officeDocument/2006/relationships/image" Target="../media/image50.emf"/><Relationship Id="rId4" Type="http://schemas.openxmlformats.org/officeDocument/2006/relationships/image" Target="../media/image60.emf"/><Relationship Id="rId5" Type="http://schemas.openxmlformats.org/officeDocument/2006/relationships/image" Target="../media/image56.emf"/><Relationship Id="rId6" Type="http://schemas.openxmlformats.org/officeDocument/2006/relationships/image" Target="../media/image53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Relationship Id="rId9" Type="http://schemas.openxmlformats.org/officeDocument/2006/relationships/image" Target="../media/image59.emf"/><Relationship Id="rId10" Type="http://schemas.openxmlformats.org/officeDocument/2006/relationships/image" Target="../media/image61.e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emf"/><Relationship Id="rId12" Type="http://schemas.openxmlformats.org/officeDocument/2006/relationships/image" Target="../media/image66.emf"/><Relationship Id="rId13" Type="http://schemas.openxmlformats.org/officeDocument/2006/relationships/image" Target="../media/image67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Relationship Id="rId3" Type="http://schemas.openxmlformats.org/officeDocument/2006/relationships/image" Target="../media/image50.emf"/><Relationship Id="rId4" Type="http://schemas.openxmlformats.org/officeDocument/2006/relationships/image" Target="../media/image64.emf"/><Relationship Id="rId5" Type="http://schemas.openxmlformats.org/officeDocument/2006/relationships/image" Target="../media/image53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65.emf"/><Relationship Id="rId9" Type="http://schemas.openxmlformats.org/officeDocument/2006/relationships/image" Target="../media/image61.emf"/><Relationship Id="rId10" Type="http://schemas.openxmlformats.org/officeDocument/2006/relationships/image" Target="../media/image6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1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1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7" Type="http://schemas.openxmlformats.org/officeDocument/2006/relationships/image" Target="../media/image35.wmf"/><Relationship Id="rId8" Type="http://schemas.openxmlformats.org/officeDocument/2006/relationships/image" Target="../media/image36.wmf"/><Relationship Id="rId9" Type="http://schemas.openxmlformats.org/officeDocument/2006/relationships/image" Target="../media/image37.wmf"/><Relationship Id="rId10" Type="http://schemas.openxmlformats.org/officeDocument/2006/relationships/image" Target="../media/image38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40.wmf"/><Relationship Id="rId6" Type="http://schemas.openxmlformats.org/officeDocument/2006/relationships/image" Target="../media/image41.wmf"/><Relationship Id="rId1" Type="http://schemas.openxmlformats.org/officeDocument/2006/relationships/image" Target="../media/image39.wmf"/><Relationship Id="rId2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image" Target="../media/image31.wmf"/><Relationship Id="rId2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6.emf"/><Relationship Id="rId5" Type="http://schemas.openxmlformats.org/officeDocument/2006/relationships/image" Target="../media/image53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6.emf"/><Relationship Id="rId5" Type="http://schemas.openxmlformats.org/officeDocument/2006/relationships/image" Target="../media/image53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59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073263D8-E228-40A5-A05A-FEF74F0BCE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98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3FFAA3D1-B508-498A-B26A-830D65424A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77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0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5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1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66" algn="l" defTabSz="914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3" algn="l" defTabSz="914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5" algn="l" defTabSz="914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16FBC03-73FB-48DA-842F-43DF57ED62D4}" type="slidenum">
              <a:rPr lang="en-US" sz="1100">
                <a:solidFill>
                  <a:prstClr val="black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1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>
                <a:latin typeface="Arial" pitchFamily="34" charset="0"/>
              </a:rPr>
              <a:t>Economic Dispatch in Power Networks with Storage</a:t>
            </a:r>
          </a:p>
          <a:p>
            <a:r>
              <a:rPr lang="en-US" dirty="0" smtClean="0">
                <a:latin typeface="Arial" pitchFamily="34" charset="0"/>
              </a:rPr>
              <a:t>March 10-12, 2010: </a:t>
            </a:r>
            <a:r>
              <a:rPr lang="en-US" b="0" dirty="0" smtClean="0"/>
              <a:t>Workshop on Distributed Decisions via Games and Price Mechanisms, Lund</a:t>
            </a:r>
            <a:r>
              <a:rPr lang="en-US" b="0" baseline="0" dirty="0" smtClean="0"/>
              <a:t> University, Sweden (Anders </a:t>
            </a:r>
            <a:r>
              <a:rPr lang="en-US" b="0" baseline="0" dirty="0" err="1" smtClean="0"/>
              <a:t>Rantzer</a:t>
            </a:r>
            <a:r>
              <a:rPr lang="en-US" b="0" baseline="0" dirty="0" smtClean="0"/>
              <a:t>)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73971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80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3129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2289970-189D-4693-B246-CD5CFADE5CE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5208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2289970-189D-4693-B246-CD5CFADE5CE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3814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2289970-189D-4693-B246-CD5CFADE5CE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4342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2289970-189D-4693-B246-CD5CFADE5CE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4639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2289970-189D-4693-B246-CD5CFADE5CE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1792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2289970-189D-4693-B246-CD5CFADE5CE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4825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2289970-189D-4693-B246-CD5CFADE5CE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9499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2289970-189D-4693-B246-CD5CFADE5CE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370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162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2289970-189D-4693-B246-CD5CFADE5CE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573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2289970-189D-4693-B246-CD5CFADE5CE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6257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2289970-189D-4693-B246-CD5CFADE5CE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452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2289970-189D-4693-B246-CD5CFADE5CE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6709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48363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16FBC03-73FB-48DA-842F-43DF57ED62D4}" type="slidenum">
              <a:rPr lang="en-US" sz="1100">
                <a:solidFill>
                  <a:prstClr val="black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1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>
                <a:latin typeface="Arial" pitchFamily="34" charset="0"/>
              </a:rPr>
              <a:t>Economic Dispatch in Power Networks with Storage</a:t>
            </a:r>
          </a:p>
          <a:p>
            <a:r>
              <a:rPr lang="en-US" dirty="0" smtClean="0">
                <a:latin typeface="Arial" pitchFamily="34" charset="0"/>
              </a:rPr>
              <a:t>March 10-12, 2010: </a:t>
            </a:r>
            <a:r>
              <a:rPr lang="en-US" b="0" dirty="0" smtClean="0"/>
              <a:t>Workshop on Distributed Decisions via Games and Price Mechanisms, Lund</a:t>
            </a:r>
            <a:r>
              <a:rPr lang="en-US" b="0" baseline="0" dirty="0" smtClean="0"/>
              <a:t> University, Sweden (Anders </a:t>
            </a:r>
            <a:r>
              <a:rPr lang="en-US" b="0" baseline="0" dirty="0" err="1" smtClean="0"/>
              <a:t>Rantzer</a:t>
            </a:r>
            <a:r>
              <a:rPr lang="en-US" b="0" baseline="0" dirty="0" smtClean="0"/>
              <a:t>)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53629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1240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0835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0945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130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8216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54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343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39944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048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30969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092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741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08242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39493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148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5AF11D-B27E-4D65-991E-3AF5E0DB72D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302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6791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69602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36834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8293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1523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77866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58797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4846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9430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932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5AF11D-B27E-4D65-991E-3AF5E0DB72D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982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74298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1549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429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2071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16FBC03-73FB-48DA-842F-43DF57ED62D4}" type="slidenum">
              <a:rPr lang="en-US" sz="1100">
                <a:solidFill>
                  <a:prstClr val="black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1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>
                <a:latin typeface="Arial" pitchFamily="34" charset="0"/>
              </a:rPr>
              <a:t>Economic Dispatch in Power Networks with Storage</a:t>
            </a:r>
          </a:p>
          <a:p>
            <a:r>
              <a:rPr lang="en-US" dirty="0" smtClean="0">
                <a:latin typeface="Arial" pitchFamily="34" charset="0"/>
              </a:rPr>
              <a:t>March 10-12, 2010: </a:t>
            </a:r>
            <a:r>
              <a:rPr lang="en-US" b="0" dirty="0" smtClean="0"/>
              <a:t>Workshop on Distributed Decisions via Games and Price Mechanisms, Lund</a:t>
            </a:r>
            <a:r>
              <a:rPr lang="en-US" b="0" baseline="0" dirty="0" smtClean="0"/>
              <a:t> University, Sweden (Anders </a:t>
            </a:r>
            <a:r>
              <a:rPr lang="en-US" b="0" baseline="0" dirty="0" err="1" smtClean="0"/>
              <a:t>Rantzer</a:t>
            </a:r>
            <a:r>
              <a:rPr lang="en-US" b="0" baseline="0" dirty="0" smtClean="0"/>
              <a:t>)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727891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8225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89970-189D-4693-B246-CD5CFADE5CE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330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hyperlink" Target="http://www.cs.caltech.edu/~cs141/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hyperlink" Target="http://www.cs.caltech.edu/~cs141/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hyperlink" Target="http://www.cs.caltech.edu/~cs141/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hyperlink" Target="http://www.cs.caltech.edu/~cs141/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hyperlink" Target="http://www.cs.caltech.edu/~cs141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hyperlink" Target="http://www.cs.caltech.edu/~cs141/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hyperlink" Target="http://www.cs.caltech.edu/~cs141/" TargetMode="Externa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hyperlink" Target="http://www.cs.caltech.edu/~cs141/" TargetMode="Externa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hyperlink" Target="http://www.cs.caltech.edu/~cs141/" TargetMode="Externa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hyperlink" Target="http://www.cs.caltech.edu/~cs141/" TargetMode="Externa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hyperlink" Target="http://www.cs.caltech.edu/~cs141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7772400" cy="1371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57601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49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1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49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1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49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1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fld id="{5B58FB5A-09EE-46C3-9E5E-8EC06AB667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1" y="228600"/>
            <a:ext cx="20193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28600"/>
            <a:ext cx="59055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7772400" cy="1371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57601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1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1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1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01C69B3-9661-4405-830F-AC3FECC84123}" type="slidenum">
              <a:rPr lang="en-US" kern="1200">
                <a:solidFill>
                  <a:srgbClr val="000000"/>
                </a:solidFill>
                <a:latin typeface="Verdana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7" indent="0">
              <a:buNone/>
              <a:defRPr sz="1600"/>
            </a:lvl3pPr>
            <a:lvl4pPr marL="1371459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19" indent="0">
              <a:buNone/>
              <a:defRPr sz="1400"/>
            </a:lvl7pPr>
            <a:lvl8pPr marL="3200073" indent="0">
              <a:buNone/>
              <a:defRPr sz="1400"/>
            </a:lvl8pPr>
            <a:lvl9pPr marL="365722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95401"/>
            <a:ext cx="3962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1"/>
            <a:ext cx="3962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59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3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7" indent="0">
              <a:buNone/>
              <a:defRPr sz="2400"/>
            </a:lvl3pPr>
            <a:lvl4pPr marL="1371459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3" indent="0">
              <a:buNone/>
              <a:defRPr sz="2000"/>
            </a:lvl8pPr>
            <a:lvl9pPr marL="365722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59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3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1" y="228600"/>
            <a:ext cx="20193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28600"/>
            <a:ext cx="59055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7772400" cy="1371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57601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1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1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1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01C69B3-9661-4405-830F-AC3FECC84123}" type="slidenum">
              <a:rPr lang="en-US" kern="1200">
                <a:solidFill>
                  <a:srgbClr val="000000"/>
                </a:solidFill>
                <a:latin typeface="Verdana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7" indent="0">
              <a:buNone/>
              <a:defRPr sz="1600"/>
            </a:lvl3pPr>
            <a:lvl4pPr marL="1371459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19" indent="0">
              <a:buNone/>
              <a:defRPr sz="1400"/>
            </a:lvl7pPr>
            <a:lvl8pPr marL="3200073" indent="0">
              <a:buNone/>
              <a:defRPr sz="1400"/>
            </a:lvl8pPr>
            <a:lvl9pPr marL="365722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95401"/>
            <a:ext cx="3962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1"/>
            <a:ext cx="3962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7" indent="0">
              <a:buNone/>
              <a:defRPr sz="1600"/>
            </a:lvl3pPr>
            <a:lvl4pPr marL="1371459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19" indent="0">
              <a:buNone/>
              <a:defRPr sz="1400"/>
            </a:lvl7pPr>
            <a:lvl8pPr marL="3200073" indent="0">
              <a:buNone/>
              <a:defRPr sz="1400"/>
            </a:lvl8pPr>
            <a:lvl9pPr marL="365722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59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3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7" indent="0">
              <a:buNone/>
              <a:defRPr sz="2400"/>
            </a:lvl3pPr>
            <a:lvl4pPr marL="1371459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3" indent="0">
              <a:buNone/>
              <a:defRPr sz="2000"/>
            </a:lvl8pPr>
            <a:lvl9pPr marL="365722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59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3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1" y="228600"/>
            <a:ext cx="20193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28600"/>
            <a:ext cx="59055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7772400" cy="1371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57600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01C69B3-9661-4405-830F-AC3FECC84123}" type="slidenum">
              <a:rPr lang="en-US" kern="1200">
                <a:solidFill>
                  <a:srgbClr val="000000"/>
                </a:solidFill>
                <a:latin typeface="Verdana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3962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962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95401"/>
            <a:ext cx="3962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1"/>
            <a:ext cx="3962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228600"/>
            <a:ext cx="20193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28600"/>
            <a:ext cx="59055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 anchor="ctr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tabLst/>
              <a:defRPr smtClean="0">
                <a:ea typeface="ＭＳ Ｐゴシック" charset="-128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Arial" charset="0"/>
              <a:cs typeface="+mn-cs"/>
              <a:hlinkClick r:id="rId2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>
            <a:lvl1pPr>
              <a:defRPr sz="1200">
                <a:latin typeface="Arial Black" charset="0"/>
              </a:defRPr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628B2E4-9412-4E6B-A765-E4302D731EC3}" type="slidenum">
              <a:rPr lang="en-US" kern="1200">
                <a:solidFill>
                  <a:srgbClr val="000000"/>
                </a:solidFill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CS 141a - Distributed Computation Laboratory	Course Introduction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http://www.cs.caltech.edu/~cs141/	2 October 2007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A6C732A-9A0C-4B70-9B19-E727191B5739}" type="slidenum">
              <a:rPr lang="en-US" sz="14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CS 141a - Distributed Computation Laboratory	Course Introduction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http://www.cs.caltech.edu/~cs141/	2 October 2007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8A6666D-0ECE-44FD-89B8-FA0F22A22A1C}" type="slidenum">
              <a:rPr lang="en-US" sz="14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CS 141a - Distributed Computation Laboratory	Course Introduction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http://www.cs.caltech.edu/~cs141/	2 October 2007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5B60D00-9E76-4083-9FBF-AC35C608DAC5}" type="slidenum">
              <a:rPr lang="en-US" sz="14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CS 141a - Distributed Computation Laboratory	Course Introduction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http://www.cs.caltech.edu/~cs141/	2 October 2007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82854C-4FFB-4B5A-A348-4B1C15E490FB}" type="slidenum">
              <a:rPr lang="en-US" sz="14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CS 141a - Distributed Computation Laboratory	Course Introduction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http://www.cs.caltech.edu/~cs141/	2 October 2007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EF889C6-367B-470C-A84F-E76291D10C17}" type="slidenum">
              <a:rPr lang="en-US" sz="14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CS 141a - Distributed Computation Laboratory	Course Introduction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http://www.cs.caltech.edu/~cs141/	2 October 2007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6AABBAA-7E8C-4DA0-9490-F690CEF9E5BC}" type="slidenum">
              <a:rPr lang="en-US" sz="14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CS 141a - Distributed Computation Laboratory	Course Introduction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http://www.cs.caltech.edu/~cs141/	2 October 2007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93632F9-83DE-453A-8B67-262A2D037A81}" type="slidenum">
              <a:rPr lang="en-US" sz="14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CS 141a - Distributed Computation Laboratory	Course Introduction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http://www.cs.caltech.edu/~cs141/	2 October 2007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068905F-8A2B-4FCB-9FCE-E3235329B64E}" type="slidenum">
              <a:rPr lang="en-US" sz="14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CS 141a - Distributed Computation Laboratory	Course Introduction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http://www.cs.caltech.edu/~cs141/	2 October 2007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84475CA-52B7-479E-BD38-AA87C9D1211F}" type="slidenum">
              <a:rPr lang="en-US" sz="14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CS 141a - Distributed Computation Laboratory	Course Introduction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  <a:defRPr/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http://www.cs.caltech.edu/~cs141/	2 October 2007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A7FB93-22FD-4B6C-9BA3-1608F4B6FCC6}" type="slidenum">
              <a:rPr lang="en-US" sz="14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59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3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7" indent="0">
              <a:buNone/>
              <a:defRPr sz="2400"/>
            </a:lvl3pPr>
            <a:lvl4pPr marL="1371459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3" indent="0">
              <a:buNone/>
              <a:defRPr sz="2000"/>
            </a:lvl8pPr>
            <a:lvl9pPr marL="36572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59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3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hyperlink" Target="http://www.cs.caltech.edu/~cs141/" TargetMode="Externa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286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95401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148932" name="Picture 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1" y="152400"/>
            <a:ext cx="628650" cy="6032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6pPr>
      <a:lvl7pPr marL="914307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7pPr>
      <a:lvl8pPr marL="1371459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8pPr>
      <a:lvl9pPr marL="1828613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9pPr>
    </p:titleStyle>
    <p:bodyStyle>
      <a:lvl1pPr marL="469852" indent="-469852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7957" indent="-43651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304791" indent="-39524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693690" indent="-38731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93699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50852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008004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65158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922311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5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286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95401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1" y="152400"/>
            <a:ext cx="6286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6pPr>
      <a:lvl7pPr marL="914307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7pPr>
      <a:lvl8pPr marL="1371459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8pPr>
      <a:lvl9pPr marL="1828613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9pPr>
    </p:titleStyle>
    <p:bodyStyle>
      <a:lvl1pPr marL="469852" indent="-46985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7957" indent="-43651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304791" indent="-39524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693690" indent="-38731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93699" indent="-39842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50852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008004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65158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922311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5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286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95401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1" y="152400"/>
            <a:ext cx="6286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6pPr>
      <a:lvl7pPr marL="914307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7pPr>
      <a:lvl8pPr marL="1371459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8pPr>
      <a:lvl9pPr marL="1828613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9pPr>
    </p:titleStyle>
    <p:bodyStyle>
      <a:lvl1pPr marL="469852" indent="-46985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7957" indent="-43651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304791" indent="-39524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693690" indent="-38731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93699" indent="-39842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50852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008004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65158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922311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5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286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95400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152400"/>
            <a:ext cx="6286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096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tabLst>
                <a:tab pos="6577013" algn="r"/>
              </a:tabLst>
              <a:defRPr sz="1200">
                <a:ea typeface="+mn-ea"/>
                <a:hlinkClick r:id="rId13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solidFill>
                  <a:srgbClr val="000000"/>
                </a:solidFill>
                <a:latin typeface="Arial" charset="0"/>
                <a:cs typeface="+mn-cs"/>
              </a:rPr>
              <a:t>CS 141a - Distributed Computation Laboratory	Course Introduction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solidFill>
                  <a:srgbClr val="000000"/>
                </a:solidFill>
                <a:latin typeface="Arial" charset="0"/>
                <a:cs typeface="+mn-cs"/>
              </a:rPr>
              <a:t>http://www.cs.caltech.edu/~cs141/	2 October 2007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096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0150368A-94A4-4E82-AFBA-85B44391A5BA}" type="slidenum">
              <a:rPr lang="en-US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5943600"/>
            <a:ext cx="776288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30.wmf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29.wmf"/><Relationship Id="rId10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wmf"/><Relationship Id="rId12" Type="http://schemas.openxmlformats.org/officeDocument/2006/relationships/image" Target="../media/image3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29.wmf"/><Relationship Id="rId10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20" Type="http://schemas.openxmlformats.org/officeDocument/2006/relationships/oleObject" Target="../embeddings/oleObject18.bin"/><Relationship Id="rId21" Type="http://schemas.openxmlformats.org/officeDocument/2006/relationships/image" Target="../media/image37.wmf"/><Relationship Id="rId22" Type="http://schemas.openxmlformats.org/officeDocument/2006/relationships/oleObject" Target="../embeddings/oleObject19.bin"/><Relationship Id="rId23" Type="http://schemas.openxmlformats.org/officeDocument/2006/relationships/image" Target="../media/image38.wmf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32.w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33.wmf"/><Relationship Id="rId14" Type="http://schemas.openxmlformats.org/officeDocument/2006/relationships/oleObject" Target="../embeddings/oleObject15.bin"/><Relationship Id="rId15" Type="http://schemas.openxmlformats.org/officeDocument/2006/relationships/image" Target="../media/image34.wmf"/><Relationship Id="rId16" Type="http://schemas.openxmlformats.org/officeDocument/2006/relationships/oleObject" Target="../embeddings/oleObject16.bin"/><Relationship Id="rId17" Type="http://schemas.openxmlformats.org/officeDocument/2006/relationships/image" Target="../media/image35.wmf"/><Relationship Id="rId18" Type="http://schemas.openxmlformats.org/officeDocument/2006/relationships/oleObject" Target="../embeddings/oleObject17.bin"/><Relationship Id="rId19" Type="http://schemas.openxmlformats.org/officeDocument/2006/relationships/image" Target="../media/image3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12.bin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w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40.wmf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4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9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7.w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8.wmf"/><Relationship Id="rId10" Type="http://schemas.openxmlformats.org/officeDocument/2006/relationships/oleObject" Target="../embeddings/oleObject23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3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3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45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46.emf"/><Relationship Id="rId10" Type="http://schemas.openxmlformats.org/officeDocument/2006/relationships/oleObject" Target="../embeddings/oleObject29.bin"/><Relationship Id="rId11" Type="http://schemas.openxmlformats.org/officeDocument/2006/relationships/image" Target="../media/image4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emf"/><Relationship Id="rId12" Type="http://schemas.openxmlformats.org/officeDocument/2006/relationships/oleObject" Target="../embeddings/oleObject34.bin"/><Relationship Id="rId13" Type="http://schemas.openxmlformats.org/officeDocument/2006/relationships/image" Target="../media/image52.emf"/><Relationship Id="rId14" Type="http://schemas.openxmlformats.org/officeDocument/2006/relationships/oleObject" Target="../embeddings/oleObject35.bin"/><Relationship Id="rId15" Type="http://schemas.openxmlformats.org/officeDocument/2006/relationships/image" Target="../media/image53.emf"/><Relationship Id="rId16" Type="http://schemas.openxmlformats.org/officeDocument/2006/relationships/oleObject" Target="../embeddings/oleObject36.bin"/><Relationship Id="rId17" Type="http://schemas.openxmlformats.org/officeDocument/2006/relationships/image" Target="../media/image54.emf"/><Relationship Id="rId18" Type="http://schemas.openxmlformats.org/officeDocument/2006/relationships/oleObject" Target="../embeddings/oleObject37.bin"/><Relationship Id="rId19" Type="http://schemas.openxmlformats.org/officeDocument/2006/relationships/image" Target="../media/image5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49.e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50.emf"/><Relationship Id="rId10" Type="http://schemas.openxmlformats.org/officeDocument/2006/relationships/oleObject" Target="../embeddings/oleObject33.bin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emf"/><Relationship Id="rId12" Type="http://schemas.openxmlformats.org/officeDocument/2006/relationships/oleObject" Target="../embeddings/oleObject42.bin"/><Relationship Id="rId13" Type="http://schemas.openxmlformats.org/officeDocument/2006/relationships/image" Target="../media/image53.emf"/><Relationship Id="rId14" Type="http://schemas.openxmlformats.org/officeDocument/2006/relationships/oleObject" Target="../embeddings/oleObject43.bin"/><Relationship Id="rId15" Type="http://schemas.openxmlformats.org/officeDocument/2006/relationships/image" Target="../media/image57.emf"/><Relationship Id="rId16" Type="http://schemas.openxmlformats.org/officeDocument/2006/relationships/oleObject" Target="../embeddings/oleObject44.bin"/><Relationship Id="rId17" Type="http://schemas.openxmlformats.org/officeDocument/2006/relationships/image" Target="../media/image5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49.emf"/><Relationship Id="rId8" Type="http://schemas.openxmlformats.org/officeDocument/2006/relationships/oleObject" Target="../embeddings/oleObject40.bin"/><Relationship Id="rId9" Type="http://schemas.openxmlformats.org/officeDocument/2006/relationships/image" Target="../media/image50.emf"/><Relationship Id="rId10" Type="http://schemas.openxmlformats.org/officeDocument/2006/relationships/oleObject" Target="../embeddings/oleObject41.bin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emf"/><Relationship Id="rId12" Type="http://schemas.openxmlformats.org/officeDocument/2006/relationships/oleObject" Target="../embeddings/oleObject49.bin"/><Relationship Id="rId13" Type="http://schemas.openxmlformats.org/officeDocument/2006/relationships/image" Target="../media/image53.emf"/><Relationship Id="rId14" Type="http://schemas.openxmlformats.org/officeDocument/2006/relationships/oleObject" Target="../embeddings/oleObject50.bin"/><Relationship Id="rId15" Type="http://schemas.openxmlformats.org/officeDocument/2006/relationships/image" Target="../media/image57.emf"/><Relationship Id="rId16" Type="http://schemas.openxmlformats.org/officeDocument/2006/relationships/oleObject" Target="../embeddings/oleObject51.bin"/><Relationship Id="rId17" Type="http://schemas.openxmlformats.org/officeDocument/2006/relationships/image" Target="../media/image58.emf"/><Relationship Id="rId18" Type="http://schemas.openxmlformats.org/officeDocument/2006/relationships/oleObject" Target="../embeddings/oleObject52.bin"/><Relationship Id="rId19" Type="http://schemas.openxmlformats.org/officeDocument/2006/relationships/image" Target="../media/image5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49.emf"/><Relationship Id="rId8" Type="http://schemas.openxmlformats.org/officeDocument/2006/relationships/oleObject" Target="../embeddings/oleObject47.bin"/><Relationship Id="rId9" Type="http://schemas.openxmlformats.org/officeDocument/2006/relationships/image" Target="../media/image50.emf"/><Relationship Id="rId10" Type="http://schemas.openxmlformats.org/officeDocument/2006/relationships/oleObject" Target="../embeddings/oleObject48.bin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emf"/><Relationship Id="rId20" Type="http://schemas.openxmlformats.org/officeDocument/2006/relationships/oleObject" Target="../embeddings/oleObject61.bin"/><Relationship Id="rId21" Type="http://schemas.openxmlformats.org/officeDocument/2006/relationships/image" Target="../media/image59.emf"/><Relationship Id="rId10" Type="http://schemas.openxmlformats.org/officeDocument/2006/relationships/oleObject" Target="../embeddings/oleObject56.bin"/><Relationship Id="rId11" Type="http://schemas.openxmlformats.org/officeDocument/2006/relationships/image" Target="../media/image60.emf"/><Relationship Id="rId12" Type="http://schemas.openxmlformats.org/officeDocument/2006/relationships/oleObject" Target="../embeddings/oleObject57.bin"/><Relationship Id="rId13" Type="http://schemas.openxmlformats.org/officeDocument/2006/relationships/image" Target="../media/image56.emf"/><Relationship Id="rId14" Type="http://schemas.openxmlformats.org/officeDocument/2006/relationships/oleObject" Target="../embeddings/oleObject58.bin"/><Relationship Id="rId15" Type="http://schemas.openxmlformats.org/officeDocument/2006/relationships/image" Target="../media/image53.emf"/><Relationship Id="rId16" Type="http://schemas.openxmlformats.org/officeDocument/2006/relationships/oleObject" Target="../embeddings/oleObject59.bin"/><Relationship Id="rId17" Type="http://schemas.openxmlformats.org/officeDocument/2006/relationships/image" Target="../media/image57.emf"/><Relationship Id="rId18" Type="http://schemas.openxmlformats.org/officeDocument/2006/relationships/oleObject" Target="../embeddings/oleObject60.bin"/><Relationship Id="rId19" Type="http://schemas.openxmlformats.org/officeDocument/2006/relationships/image" Target="../media/image5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49.emf"/><Relationship Id="rId8" Type="http://schemas.openxmlformats.org/officeDocument/2006/relationships/oleObject" Target="../embeddings/oleObject55.bin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emf"/><Relationship Id="rId20" Type="http://schemas.openxmlformats.org/officeDocument/2006/relationships/oleObject" Target="../embeddings/oleObject70.bin"/><Relationship Id="rId21" Type="http://schemas.openxmlformats.org/officeDocument/2006/relationships/image" Target="../media/image59.emf"/><Relationship Id="rId22" Type="http://schemas.openxmlformats.org/officeDocument/2006/relationships/oleObject" Target="../embeddings/oleObject71.bin"/><Relationship Id="rId23" Type="http://schemas.openxmlformats.org/officeDocument/2006/relationships/image" Target="../media/image61.emf"/><Relationship Id="rId24" Type="http://schemas.openxmlformats.org/officeDocument/2006/relationships/oleObject" Target="../embeddings/oleObject72.bin"/><Relationship Id="rId25" Type="http://schemas.openxmlformats.org/officeDocument/2006/relationships/image" Target="../media/image62.emf"/><Relationship Id="rId26" Type="http://schemas.openxmlformats.org/officeDocument/2006/relationships/oleObject" Target="../embeddings/oleObject73.bin"/><Relationship Id="rId27" Type="http://schemas.openxmlformats.org/officeDocument/2006/relationships/image" Target="../media/image63.emf"/><Relationship Id="rId10" Type="http://schemas.openxmlformats.org/officeDocument/2006/relationships/oleObject" Target="../embeddings/oleObject65.bin"/><Relationship Id="rId11" Type="http://schemas.openxmlformats.org/officeDocument/2006/relationships/image" Target="../media/image60.emf"/><Relationship Id="rId12" Type="http://schemas.openxmlformats.org/officeDocument/2006/relationships/oleObject" Target="../embeddings/oleObject66.bin"/><Relationship Id="rId13" Type="http://schemas.openxmlformats.org/officeDocument/2006/relationships/image" Target="../media/image56.emf"/><Relationship Id="rId14" Type="http://schemas.openxmlformats.org/officeDocument/2006/relationships/oleObject" Target="../embeddings/oleObject67.bin"/><Relationship Id="rId15" Type="http://schemas.openxmlformats.org/officeDocument/2006/relationships/image" Target="../media/image53.emf"/><Relationship Id="rId16" Type="http://schemas.openxmlformats.org/officeDocument/2006/relationships/oleObject" Target="../embeddings/oleObject68.bin"/><Relationship Id="rId17" Type="http://schemas.openxmlformats.org/officeDocument/2006/relationships/image" Target="../media/image57.emf"/><Relationship Id="rId18" Type="http://schemas.openxmlformats.org/officeDocument/2006/relationships/oleObject" Target="../embeddings/oleObject69.bin"/><Relationship Id="rId19" Type="http://schemas.openxmlformats.org/officeDocument/2006/relationships/image" Target="../media/image5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62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63.bin"/><Relationship Id="rId7" Type="http://schemas.openxmlformats.org/officeDocument/2006/relationships/image" Target="../media/image49.emf"/><Relationship Id="rId8" Type="http://schemas.openxmlformats.org/officeDocument/2006/relationships/oleObject" Target="../embeddings/oleObject6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emf"/><Relationship Id="rId20" Type="http://schemas.openxmlformats.org/officeDocument/2006/relationships/oleObject" Target="../embeddings/oleObject82.bin"/><Relationship Id="rId21" Type="http://schemas.openxmlformats.org/officeDocument/2006/relationships/image" Target="../media/image61.emf"/><Relationship Id="rId22" Type="http://schemas.openxmlformats.org/officeDocument/2006/relationships/oleObject" Target="../embeddings/oleObject83.bin"/><Relationship Id="rId23" Type="http://schemas.openxmlformats.org/officeDocument/2006/relationships/image" Target="../media/image62.emf"/><Relationship Id="rId24" Type="http://schemas.openxmlformats.org/officeDocument/2006/relationships/oleObject" Target="../embeddings/oleObject84.bin"/><Relationship Id="rId25" Type="http://schemas.openxmlformats.org/officeDocument/2006/relationships/image" Target="../media/image63.emf"/><Relationship Id="rId26" Type="http://schemas.openxmlformats.org/officeDocument/2006/relationships/oleObject" Target="../embeddings/oleObject85.bin"/><Relationship Id="rId27" Type="http://schemas.openxmlformats.org/officeDocument/2006/relationships/image" Target="../media/image66.emf"/><Relationship Id="rId28" Type="http://schemas.openxmlformats.org/officeDocument/2006/relationships/oleObject" Target="../embeddings/oleObject86.bin"/><Relationship Id="rId29" Type="http://schemas.openxmlformats.org/officeDocument/2006/relationships/image" Target="../media/image67.emf"/><Relationship Id="rId10" Type="http://schemas.openxmlformats.org/officeDocument/2006/relationships/oleObject" Target="../embeddings/oleObject77.bin"/><Relationship Id="rId11" Type="http://schemas.openxmlformats.org/officeDocument/2006/relationships/image" Target="../media/image64.emf"/><Relationship Id="rId12" Type="http://schemas.openxmlformats.org/officeDocument/2006/relationships/oleObject" Target="../embeddings/oleObject78.bin"/><Relationship Id="rId13" Type="http://schemas.openxmlformats.org/officeDocument/2006/relationships/image" Target="../media/image53.emf"/><Relationship Id="rId14" Type="http://schemas.openxmlformats.org/officeDocument/2006/relationships/oleObject" Target="../embeddings/oleObject79.bin"/><Relationship Id="rId15" Type="http://schemas.openxmlformats.org/officeDocument/2006/relationships/image" Target="../media/image57.emf"/><Relationship Id="rId16" Type="http://schemas.openxmlformats.org/officeDocument/2006/relationships/oleObject" Target="../embeddings/oleObject80.bin"/><Relationship Id="rId17" Type="http://schemas.openxmlformats.org/officeDocument/2006/relationships/image" Target="../media/image58.emf"/><Relationship Id="rId18" Type="http://schemas.openxmlformats.org/officeDocument/2006/relationships/oleObject" Target="../embeddings/oleObject81.bin"/><Relationship Id="rId19" Type="http://schemas.openxmlformats.org/officeDocument/2006/relationships/image" Target="../media/image6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74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75.bin"/><Relationship Id="rId7" Type="http://schemas.openxmlformats.org/officeDocument/2006/relationships/image" Target="../media/image49.emf"/><Relationship Id="rId8" Type="http://schemas.openxmlformats.org/officeDocument/2006/relationships/oleObject" Target="../embeddings/oleObject76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87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88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89.bin"/><Relationship Id="rId9" Type="http://schemas.openxmlformats.org/officeDocument/2006/relationships/image" Target="../media/image29.wmf"/><Relationship Id="rId10" Type="http://schemas.openxmlformats.org/officeDocument/2006/relationships/oleObject" Target="../embeddings/oleObject90.bin"/><Relationship Id="rId11" Type="http://schemas.openxmlformats.org/officeDocument/2006/relationships/image" Target="../media/image3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hyperlink" Target="http://www.cs.caltech.edu/~cs141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3000" y="2667000"/>
            <a:ext cx="693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endParaRPr lang="en-US" altLang="zh-CN" sz="500" kern="0" dirty="0" smtClean="0">
              <a:latin typeface="+mn-lt"/>
              <a:ea typeface="宋体" pitchFamily="2" charset="-122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2800" kern="0" dirty="0" smtClean="0">
                <a:latin typeface="Trebuchet MS" pitchFamily="34" charset="0"/>
              </a:rPr>
              <a:t>Steven Low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2800" kern="0" dirty="0" smtClean="0">
                <a:latin typeface="Trebuchet MS" pitchFamily="34" charset="0"/>
              </a:rPr>
              <a:t>Richard Murray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2800" kern="0" dirty="0" smtClean="0">
                <a:latin typeface="Trebuchet MS" pitchFamily="34" charset="0"/>
              </a:rPr>
              <a:t>Claire Ralph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endParaRPr lang="en-US" sz="3600" kern="0" dirty="0" smtClean="0">
              <a:latin typeface="Trebuchet MS" pitchFamily="34" charset="0"/>
            </a:endParaRPr>
          </a:p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2000" kern="0" dirty="0" smtClean="0">
                <a:latin typeface="Trebuchet MS" pitchFamily="34" charset="0"/>
              </a:rPr>
              <a:t>CDS, CMS, EE, Caltech</a:t>
            </a:r>
          </a:p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2000" kern="0" dirty="0" smtClean="0">
                <a:latin typeface="Trebuchet MS" pitchFamily="34" charset="0"/>
              </a:rPr>
              <a:t>Fall 2018</a:t>
            </a:r>
          </a:p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endParaRPr lang="en-US" sz="2000" kern="0" dirty="0" smtClean="0">
              <a:latin typeface="Trebuchet MS" pitchFamily="34" charset="0"/>
            </a:endParaRPr>
          </a:p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endParaRPr lang="en-US" sz="1200" kern="0" dirty="0" smtClean="0">
              <a:latin typeface="+mn-lt"/>
            </a:endParaRPr>
          </a:p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endParaRPr lang="en-US" sz="1200" kern="0" dirty="0" smtClean="0">
              <a:latin typeface="+mn-lt"/>
            </a:endParaRPr>
          </a:p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endParaRPr lang="en-US" sz="1200" kern="0" dirty="0" smtClean="0">
              <a:latin typeface="+mn-lt"/>
            </a:endParaRPr>
          </a:p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endParaRPr lang="en-US" sz="1600" kern="0" dirty="0" smtClean="0"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457200"/>
            <a:ext cx="7772400" cy="1524000"/>
          </a:xfrm>
        </p:spPr>
        <p:txBody>
          <a:bodyPr/>
          <a:lstStyle/>
          <a:p>
            <a:pPr algn="ctr" eaLnBrk="1" hangingPunct="1"/>
            <a:r>
              <a:rPr lang="en-US" altLang="zh-CN" sz="3600" dirty="0" err="1" smtClean="0">
                <a:ea typeface="宋体" pitchFamily="2" charset="-122"/>
              </a:rPr>
              <a:t>cs</a:t>
            </a:r>
            <a:r>
              <a:rPr lang="en-US" altLang="zh-CN" sz="3600" dirty="0" smtClean="0">
                <a:ea typeface="宋体" pitchFamily="2" charset="-122"/>
              </a:rPr>
              <a:t>/</a:t>
            </a:r>
            <a:r>
              <a:rPr lang="en-US" altLang="zh-CN" sz="3600" dirty="0" err="1" smtClean="0">
                <a:ea typeface="宋体" pitchFamily="2" charset="-122"/>
              </a:rPr>
              <a:t>ee</a:t>
            </a:r>
            <a:r>
              <a:rPr lang="en-US" altLang="zh-CN" sz="3600" dirty="0" smtClean="0">
                <a:ea typeface="宋体" pitchFamily="2" charset="-122"/>
              </a:rPr>
              <a:t>/ids 143 </a:t>
            </a:r>
            <a:br>
              <a:rPr lang="en-US" altLang="zh-CN" sz="3600" dirty="0" smtClean="0">
                <a:ea typeface="宋体" pitchFamily="2" charset="-122"/>
              </a:rPr>
            </a:br>
            <a:r>
              <a:rPr lang="en-US" altLang="zh-CN" sz="3600" dirty="0" smtClean="0">
                <a:ea typeface="宋体" pitchFamily="2" charset="-122"/>
              </a:rPr>
              <a:t>Communication Networks</a:t>
            </a:r>
            <a:endParaRPr lang="en-US" sz="3600" dirty="0" smtClean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914400" y="2057400"/>
            <a:ext cx="7315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2900" y="5867400"/>
            <a:ext cx="8382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website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2071" y="1371600"/>
            <a:ext cx="7904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/>
              <a:t>http://</a:t>
            </a:r>
            <a:r>
              <a:rPr lang="en-US" sz="3600" dirty="0" err="1"/>
              <a:t>courses.cms.caltech.edu</a:t>
            </a:r>
            <a:r>
              <a:rPr lang="en-US" sz="3600" dirty="0"/>
              <a:t>/cs143</a:t>
            </a:r>
            <a:r>
              <a:rPr lang="en-US" sz="3600" dirty="0" smtClean="0"/>
              <a:t>/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371600" y="44196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zh-CN" sz="2400" kern="0" dirty="0" smtClean="0">
                <a:solidFill>
                  <a:srgbClr val="0000FF"/>
                </a:solidFill>
                <a:ea typeface="宋体" pitchFamily="2" charset="-122"/>
              </a:rPr>
              <a:t>All relevant information will be posted on website</a:t>
            </a:r>
          </a:p>
          <a:p>
            <a:pPr marL="469900" lvl="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zh-CN" sz="2400" kern="0" dirty="0" smtClean="0">
                <a:solidFill>
                  <a:srgbClr val="0000FF"/>
                </a:solidFill>
                <a:ea typeface="宋体" pitchFamily="2" charset="-122"/>
              </a:rPr>
              <a:t>Updated through the term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457200"/>
            <a:ext cx="7772400" cy="1524000"/>
          </a:xfrm>
        </p:spPr>
        <p:txBody>
          <a:bodyPr/>
          <a:lstStyle/>
          <a:p>
            <a:pPr eaLnBrk="1" hangingPunct="1"/>
            <a:r>
              <a:rPr lang="en-US" altLang="zh-CN" sz="2800" dirty="0" err="1" smtClean="0">
                <a:ea typeface="宋体" pitchFamily="2" charset="-122"/>
              </a:rPr>
              <a:t>cs</a:t>
            </a:r>
            <a:r>
              <a:rPr lang="en-US" altLang="zh-CN" sz="2800" dirty="0" smtClean="0">
                <a:ea typeface="宋体" pitchFamily="2" charset="-122"/>
              </a:rPr>
              <a:t>/</a:t>
            </a:r>
            <a:r>
              <a:rPr lang="en-US" altLang="zh-CN" sz="2800" dirty="0" err="1" smtClean="0">
                <a:ea typeface="宋体" pitchFamily="2" charset="-122"/>
              </a:rPr>
              <a:t>ee</a:t>
            </a:r>
            <a:r>
              <a:rPr lang="en-US" altLang="zh-CN" sz="2800" dirty="0" smtClean="0">
                <a:ea typeface="宋体" pitchFamily="2" charset="-122"/>
              </a:rPr>
              <a:t>/ids 143  Communication Networks</a:t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en-US" altLang="zh-CN" sz="2800" dirty="0" smtClean="0">
                <a:ea typeface="宋体" pitchFamily="2" charset="-122"/>
              </a:rPr>
              <a:t/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en-US" altLang="zh-CN" sz="2800" dirty="0" smtClean="0">
                <a:ea typeface="宋体" pitchFamily="2" charset="-122"/>
              </a:rPr>
              <a:t>Chapter 1  The Internet</a:t>
            </a:r>
            <a:endParaRPr lang="en-US" sz="2800" dirty="0" smtClean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914400" y="2057400"/>
            <a:ext cx="7315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5014912"/>
            <a:ext cx="8382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3000" y="2667000"/>
            <a:ext cx="693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endParaRPr lang="en-US" altLang="zh-CN" sz="400" kern="0" dirty="0" smtClean="0">
              <a:latin typeface="+mn-lt"/>
              <a:ea typeface="宋体" pitchFamily="2" charset="-122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 smtClean="0">
                <a:latin typeface="Trebuchet MS" pitchFamily="34" charset="0"/>
              </a:rPr>
              <a:t>Text: </a:t>
            </a:r>
            <a:r>
              <a:rPr lang="en-US" sz="2400" kern="0" dirty="0" err="1" smtClean="0">
                <a:latin typeface="Trebuchet MS" pitchFamily="34" charset="0"/>
              </a:rPr>
              <a:t>Walrand</a:t>
            </a:r>
            <a:r>
              <a:rPr lang="en-US" sz="2400" kern="0" dirty="0" smtClean="0">
                <a:latin typeface="Trebuchet MS" pitchFamily="34" charset="0"/>
              </a:rPr>
              <a:t> &amp; </a:t>
            </a:r>
            <a:r>
              <a:rPr lang="en-US" sz="2400" kern="0" dirty="0" err="1" smtClean="0">
                <a:latin typeface="Trebuchet MS" pitchFamily="34" charset="0"/>
              </a:rPr>
              <a:t>Parakh</a:t>
            </a:r>
            <a:r>
              <a:rPr lang="en-US" sz="2400" kern="0" dirty="0" smtClean="0">
                <a:latin typeface="Trebuchet MS" pitchFamily="34" charset="0"/>
              </a:rPr>
              <a:t>, 2010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endParaRPr lang="en-US" sz="2400" kern="0" dirty="0" smtClean="0">
              <a:latin typeface="Trebuchet MS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 smtClean="0">
                <a:latin typeface="Trebuchet MS" pitchFamily="34" charset="0"/>
              </a:rPr>
              <a:t>Steven Low</a:t>
            </a:r>
          </a:p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 smtClean="0">
                <a:latin typeface="Trebuchet MS" pitchFamily="34" charset="0"/>
              </a:rPr>
              <a:t>CMS, EE, Caltech</a:t>
            </a:r>
          </a:p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endParaRPr lang="en-US" kern="0" dirty="0" smtClean="0">
              <a:latin typeface="Trebuchet MS" pitchFamily="34" charset="0"/>
            </a:endParaRPr>
          </a:p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endParaRPr lang="en-US" sz="1100" kern="0" dirty="0" smtClean="0">
              <a:latin typeface="+mn-lt"/>
            </a:endParaRPr>
          </a:p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endParaRPr lang="en-US" sz="1100" kern="0" dirty="0" smtClean="0">
              <a:latin typeface="+mn-lt"/>
            </a:endParaRPr>
          </a:p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endParaRPr lang="en-US" sz="1100" kern="0" dirty="0" smtClean="0">
              <a:latin typeface="+mn-lt"/>
            </a:endParaRPr>
          </a:p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endParaRPr lang="en-US" sz="14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0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199"/>
            <a:ext cx="8305800" cy="48909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41047" y="5486400"/>
            <a:ext cx="428835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Hosts, routers, links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IP addresses, domain name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Packet, header/trailer</a:t>
            </a:r>
          </a:p>
        </p:txBody>
      </p:sp>
    </p:spTree>
    <p:extLst>
      <p:ext uri="{BB962C8B-B14F-4D97-AF65-F5344CB8AC3E}">
        <p14:creationId xmlns:p14="http://schemas.microsoft.com/office/powerpoint/2010/main" val="3074626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mechanisms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Packet switching</a:t>
            </a:r>
          </a:p>
          <a:p>
            <a:pPr lvl="1"/>
            <a:r>
              <a:rPr lang="en-US" sz="2800" dirty="0" smtClean="0"/>
              <a:t>No dedicated resources</a:t>
            </a:r>
          </a:p>
          <a:p>
            <a:pPr lvl="1"/>
            <a:r>
              <a:rPr lang="en-US" sz="2800" dirty="0" smtClean="0"/>
              <a:t>Packets may follow different paths</a:t>
            </a:r>
          </a:p>
          <a:p>
            <a:pPr lvl="1"/>
            <a:r>
              <a:rPr lang="en-US" sz="2800" dirty="0" smtClean="0"/>
              <a:t>Packets may be lost, error, out-of-order</a:t>
            </a:r>
          </a:p>
          <a:p>
            <a:pPr marL="0" indent="0">
              <a:buNone/>
            </a:pPr>
            <a:r>
              <a:rPr lang="en-US" sz="3200" dirty="0" smtClean="0"/>
              <a:t>Addressing</a:t>
            </a:r>
          </a:p>
          <a:p>
            <a:pPr lvl="1"/>
            <a:r>
              <a:rPr lang="en-US" sz="2800" dirty="0" smtClean="0"/>
              <a:t>Globally unique IP address</a:t>
            </a:r>
          </a:p>
          <a:p>
            <a:pPr lvl="1"/>
            <a:r>
              <a:rPr lang="en-US" sz="2800" dirty="0" smtClean="0"/>
              <a:t>Domain name</a:t>
            </a:r>
          </a:p>
          <a:p>
            <a:pPr lvl="1"/>
            <a:r>
              <a:rPr lang="en-US" sz="2800" dirty="0" smtClean="0"/>
              <a:t>Mapping from DN to IP may change dynamically (DNS)</a:t>
            </a:r>
          </a:p>
          <a:p>
            <a:pPr lvl="1"/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72606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mechanisms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Routing </a:t>
            </a:r>
          </a:p>
          <a:p>
            <a:pPr lvl="1"/>
            <a:r>
              <a:rPr lang="en-US" sz="2800" dirty="0" smtClean="0"/>
              <a:t>Destination based</a:t>
            </a:r>
          </a:p>
          <a:p>
            <a:pPr lvl="1"/>
            <a:r>
              <a:rPr lang="en-US" sz="2800" dirty="0" smtClean="0"/>
              <a:t>Routing decision may adapt to network condition, e.g., failure</a:t>
            </a:r>
          </a:p>
          <a:p>
            <a:pPr marL="0" indent="0">
              <a:buNone/>
            </a:pPr>
            <a:r>
              <a:rPr lang="en-US" sz="3200" dirty="0" smtClean="0"/>
              <a:t>Error &amp; loss recovery</a:t>
            </a:r>
          </a:p>
          <a:p>
            <a:pPr lvl="1"/>
            <a:r>
              <a:rPr lang="en-US" sz="2800" dirty="0"/>
              <a:t>Retransmission of lost or erroneous </a:t>
            </a:r>
            <a:r>
              <a:rPr lang="en-US" sz="2800" dirty="0" err="1"/>
              <a:t>pkt</a:t>
            </a:r>
            <a:endParaRPr lang="en-US" sz="2800" dirty="0"/>
          </a:p>
          <a:p>
            <a:pPr lvl="1"/>
            <a:r>
              <a:rPr lang="en-US" sz="2800" dirty="0" smtClean="0"/>
              <a:t>Typically done end-to-end</a:t>
            </a:r>
          </a:p>
          <a:p>
            <a:pPr marL="0" indent="0">
              <a:buNone/>
            </a:pPr>
            <a:r>
              <a:rPr lang="en-US" sz="3200" dirty="0" smtClean="0"/>
              <a:t>Flow &amp; congestion control</a:t>
            </a:r>
            <a:endParaRPr lang="en-US" sz="3200" dirty="0"/>
          </a:p>
          <a:p>
            <a:pPr lvl="1"/>
            <a:r>
              <a:rPr lang="en-US" sz="2800" dirty="0" smtClean="0"/>
              <a:t>End-to-end</a:t>
            </a:r>
          </a:p>
          <a:p>
            <a:pPr lvl="1"/>
            <a:r>
              <a:rPr lang="en-US" sz="2800" dirty="0" smtClean="0"/>
              <a:t>Implicit feedback</a:t>
            </a:r>
            <a:endParaRPr lang="en-US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248400" y="5867400"/>
            <a:ext cx="271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lass project focus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5943600" y="2895600"/>
            <a:ext cx="1447800" cy="2971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4800600" y="5562600"/>
            <a:ext cx="1447800" cy="457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05028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31089"/>
            <a:ext cx="7086600" cy="49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CIDR notation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8006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 smtClean="0"/>
              <a:t>Example (IPv4)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18.128.33.0/24 = { 18.128.33.0 – 18.128.33.255 }</a:t>
            </a:r>
          </a:p>
          <a:p>
            <a:pPr marL="514350" indent="-514350">
              <a:buNone/>
            </a:pPr>
            <a:r>
              <a:rPr lang="en-US" sz="2400" dirty="0" smtClean="0"/>
              <a:t>			      =  subnet mask 255.255.255.0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18.128.0.0/22  =  { 18.128.</a:t>
            </a:r>
            <a:r>
              <a:rPr lang="en-US" sz="2400" dirty="0" smtClean="0">
                <a:solidFill>
                  <a:srgbClr val="000000"/>
                </a:solidFill>
              </a:rPr>
              <a:t>0000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00</a:t>
            </a:r>
            <a:r>
              <a:rPr lang="en-US" sz="2400" dirty="0" smtClean="0">
                <a:solidFill>
                  <a:srgbClr val="0000FF"/>
                </a:solidFill>
              </a:rPr>
              <a:t>00</a:t>
            </a:r>
            <a:r>
              <a:rPr lang="en-US" sz="2400" dirty="0" smtClean="0"/>
              <a:t>. </a:t>
            </a:r>
            <a:r>
              <a:rPr lang="en-US" sz="2400" dirty="0" smtClean="0">
                <a:solidFill>
                  <a:srgbClr val="0000FF"/>
                </a:solidFill>
              </a:rPr>
              <a:t>0000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0000</a:t>
            </a:r>
            <a:r>
              <a:rPr lang="en-US" sz="2400" dirty="0" smtClean="0"/>
              <a:t> – </a:t>
            </a:r>
          </a:p>
          <a:p>
            <a:pPr marL="514350" indent="-514350">
              <a:buNone/>
            </a:pPr>
            <a:r>
              <a:rPr lang="en-US" sz="2400" dirty="0" smtClean="0"/>
              <a:t>				    </a:t>
            </a:r>
            <a:r>
              <a:rPr lang="en-US" sz="2400" dirty="0" smtClean="0">
                <a:solidFill>
                  <a:srgbClr val="000000"/>
                </a:solidFill>
              </a:rPr>
              <a:t>18.128.0000 00</a:t>
            </a:r>
            <a:r>
              <a:rPr lang="en-US" sz="2400" dirty="0" smtClean="0">
                <a:solidFill>
                  <a:srgbClr val="0000FF"/>
                </a:solidFill>
              </a:rPr>
              <a:t>11</a:t>
            </a:r>
            <a:r>
              <a:rPr lang="en-US" sz="2400" dirty="0" smtClean="0"/>
              <a:t>. </a:t>
            </a:r>
            <a:r>
              <a:rPr lang="en-US" sz="2400" dirty="0" smtClean="0">
                <a:solidFill>
                  <a:srgbClr val="0000FF"/>
                </a:solidFill>
              </a:rPr>
              <a:t>1111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1111 }</a:t>
            </a:r>
          </a:p>
          <a:p>
            <a:pPr marL="514350" indent="-51435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		</a:t>
            </a:r>
            <a:r>
              <a:rPr lang="en-US" sz="2400" dirty="0" smtClean="0"/>
              <a:t>      =  { 18.128.0.0 – 18.128.3.255 }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33800" y="1524000"/>
            <a:ext cx="394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subnet mask: prefix = first 24 bits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 flipV="1">
            <a:off x="2743200" y="1905000"/>
            <a:ext cx="10668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287910" y="3505200"/>
            <a:ext cx="2960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#addresses = 2</a:t>
            </a:r>
            <a:r>
              <a:rPr lang="en-US" sz="2000" baseline="30000" dirty="0" smtClean="0">
                <a:solidFill>
                  <a:srgbClr val="0000FF"/>
                </a:solidFill>
              </a:rPr>
              <a:t>32-24</a:t>
            </a:r>
            <a:r>
              <a:rPr lang="en-US" sz="2000" dirty="0" smtClean="0">
                <a:solidFill>
                  <a:srgbClr val="0000FF"/>
                </a:solidFill>
              </a:rPr>
              <a:t> = 2</a:t>
            </a:r>
            <a:r>
              <a:rPr lang="en-US" sz="2000" baseline="30000" dirty="0" smtClean="0">
                <a:solidFill>
                  <a:srgbClr val="0000FF"/>
                </a:solidFill>
              </a:rPr>
              <a:t>8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5772090"/>
            <a:ext cx="300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#addresses = 2</a:t>
            </a:r>
            <a:r>
              <a:rPr lang="en-US" sz="2000" baseline="30000" dirty="0" smtClean="0">
                <a:solidFill>
                  <a:srgbClr val="0000FF"/>
                </a:solidFill>
              </a:rPr>
              <a:t>32-22</a:t>
            </a:r>
            <a:r>
              <a:rPr lang="en-US" sz="2000" dirty="0" smtClean="0">
                <a:solidFill>
                  <a:srgbClr val="0000FF"/>
                </a:solidFill>
              </a:rPr>
              <a:t> = 2</a:t>
            </a:r>
            <a:r>
              <a:rPr lang="en-US" sz="2000" baseline="30000" dirty="0" smtClean="0">
                <a:solidFill>
                  <a:srgbClr val="0000FF"/>
                </a:solidFill>
              </a:rPr>
              <a:t>10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400800"/>
            <a:ext cx="406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CIDR = classless inter-domain routing</a:t>
            </a:r>
            <a:endParaRPr lang="en-US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CIDR notation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4267200"/>
            <a:ext cx="755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0101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6155" name="Group 6154"/>
          <p:cNvGrpSpPr/>
          <p:nvPr/>
        </p:nvGrpSpPr>
        <p:grpSpPr>
          <a:xfrm>
            <a:off x="76200" y="1752600"/>
            <a:ext cx="8991600" cy="2438400"/>
            <a:chOff x="762000" y="1828800"/>
            <a:chExt cx="8991600" cy="243840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2971800" y="1828800"/>
              <a:ext cx="2362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352800" y="2362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grpSp>
          <p:nvGrpSpPr>
            <p:cNvPr id="6154" name="Group 6153"/>
            <p:cNvGrpSpPr/>
            <p:nvPr/>
          </p:nvGrpSpPr>
          <p:grpSpPr>
            <a:xfrm>
              <a:off x="762000" y="2438400"/>
              <a:ext cx="4343400" cy="1828800"/>
              <a:chOff x="762000" y="2438400"/>
              <a:chExt cx="4343400" cy="18288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057400" y="2450068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grpSp>
            <p:nvGrpSpPr>
              <p:cNvPr id="6152" name="Group 6151"/>
              <p:cNvGrpSpPr/>
              <p:nvPr/>
            </p:nvGrpSpPr>
            <p:grpSpPr>
              <a:xfrm>
                <a:off x="762000" y="3048000"/>
                <a:ext cx="2057400" cy="1219200"/>
                <a:chOff x="2590800" y="3048000"/>
                <a:chExt cx="2057400" cy="1219200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590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9" name="Straight Connector 18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cxnSp>
              <p:nvCxnSpPr>
                <p:cNvPr id="24" name="Straight Connector 23"/>
                <p:cNvCxnSpPr/>
                <p:nvPr/>
              </p:nvCxnSpPr>
              <p:spPr bwMode="auto">
                <a:xfrm flipH="1">
                  <a:off x="3048000" y="3048000"/>
                  <a:ext cx="6096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3048000" y="3135868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886200" y="3124200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36" name="Straight Connector 35"/>
                <p:cNvCxnSpPr/>
                <p:nvPr/>
              </p:nvCxnSpPr>
              <p:spPr bwMode="auto">
                <a:xfrm>
                  <a:off x="3657600" y="3048000"/>
                  <a:ext cx="5334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37" name="Group 36"/>
                <p:cNvGrpSpPr/>
                <p:nvPr/>
              </p:nvGrpSpPr>
              <p:grpSpPr>
                <a:xfrm>
                  <a:off x="3733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38" name="Straight Connector 37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9" name="Straight Connector 38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</p:grpSp>
          <p:cxnSp>
            <p:nvCxnSpPr>
              <p:cNvPr id="42" name="Straight Connector 41"/>
              <p:cNvCxnSpPr/>
              <p:nvPr/>
            </p:nvCxnSpPr>
            <p:spPr bwMode="auto">
              <a:xfrm flipH="1">
                <a:off x="1828800" y="2438400"/>
                <a:ext cx="1143000" cy="6096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48" name="Group 47"/>
              <p:cNvGrpSpPr/>
              <p:nvPr/>
            </p:nvGrpSpPr>
            <p:grpSpPr>
              <a:xfrm>
                <a:off x="3048000" y="3048000"/>
                <a:ext cx="2057400" cy="1219200"/>
                <a:chOff x="2590800" y="3048000"/>
                <a:chExt cx="2057400" cy="1219200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2590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59" name="Straight Connector 58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0" name="Straight Connector 59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cxnSp>
              <p:nvCxnSpPr>
                <p:cNvPr id="50" name="Straight Connector 49"/>
                <p:cNvCxnSpPr/>
                <p:nvPr/>
              </p:nvCxnSpPr>
              <p:spPr bwMode="auto">
                <a:xfrm flipH="1">
                  <a:off x="3048000" y="3048000"/>
                  <a:ext cx="6096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3048000" y="3135868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3886200" y="3124200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 bwMode="auto">
                <a:xfrm>
                  <a:off x="3657600" y="3048000"/>
                  <a:ext cx="5334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54" name="Group 53"/>
                <p:cNvGrpSpPr/>
                <p:nvPr/>
              </p:nvGrpSpPr>
              <p:grpSpPr>
                <a:xfrm>
                  <a:off x="3733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55" name="Straight Connector 54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6" name="Straight Connector 55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</p:grpSp>
          <p:cxnSp>
            <p:nvCxnSpPr>
              <p:cNvPr id="63" name="Straight Connector 62"/>
              <p:cNvCxnSpPr/>
              <p:nvPr/>
            </p:nvCxnSpPr>
            <p:spPr bwMode="auto">
              <a:xfrm>
                <a:off x="2971800" y="2438400"/>
                <a:ext cx="1143000" cy="6096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5" name="Straight Connector 64"/>
            <p:cNvCxnSpPr/>
            <p:nvPr/>
          </p:nvCxnSpPr>
          <p:spPr bwMode="auto">
            <a:xfrm>
              <a:off x="5257800" y="1828800"/>
              <a:ext cx="2362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7" name="Group 66"/>
            <p:cNvGrpSpPr/>
            <p:nvPr/>
          </p:nvGrpSpPr>
          <p:grpSpPr>
            <a:xfrm>
              <a:off x="5410200" y="2438400"/>
              <a:ext cx="4343400" cy="1828800"/>
              <a:chOff x="762000" y="2438400"/>
              <a:chExt cx="4343400" cy="1828800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2057400" y="2450068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762000" y="3048000"/>
                <a:ext cx="2057400" cy="1219200"/>
                <a:chOff x="2590800" y="3048000"/>
                <a:chExt cx="2057400" cy="1219200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2590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97" name="Straight Connector 96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8" name="Straight Connector 97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cxnSp>
              <p:nvCxnSpPr>
                <p:cNvPr id="88" name="Straight Connector 87"/>
                <p:cNvCxnSpPr/>
                <p:nvPr/>
              </p:nvCxnSpPr>
              <p:spPr bwMode="auto">
                <a:xfrm flipH="1">
                  <a:off x="3048000" y="3048000"/>
                  <a:ext cx="6096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3048000" y="3135868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3886200" y="3124200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1" name="Straight Connector 90"/>
                <p:cNvCxnSpPr/>
                <p:nvPr/>
              </p:nvCxnSpPr>
              <p:spPr bwMode="auto">
                <a:xfrm>
                  <a:off x="3657600" y="3048000"/>
                  <a:ext cx="5334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92" name="Group 91"/>
                <p:cNvGrpSpPr/>
                <p:nvPr/>
              </p:nvGrpSpPr>
              <p:grpSpPr>
                <a:xfrm>
                  <a:off x="3733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4" name="Straight Connector 93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</p:grpSp>
          <p:cxnSp>
            <p:nvCxnSpPr>
              <p:cNvPr id="70" name="Straight Connector 69"/>
              <p:cNvCxnSpPr/>
              <p:nvPr/>
            </p:nvCxnSpPr>
            <p:spPr bwMode="auto">
              <a:xfrm flipH="1">
                <a:off x="1828800" y="2438400"/>
                <a:ext cx="1143000" cy="6096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71" name="Group 70"/>
              <p:cNvGrpSpPr/>
              <p:nvPr/>
            </p:nvGrpSpPr>
            <p:grpSpPr>
              <a:xfrm>
                <a:off x="3048000" y="3048000"/>
                <a:ext cx="2057400" cy="1219200"/>
                <a:chOff x="2590800" y="3048000"/>
                <a:chExt cx="2057400" cy="1219200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2590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4" name="Straight Connector 83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cxnSp>
              <p:nvCxnSpPr>
                <p:cNvPr id="74" name="Straight Connector 73"/>
                <p:cNvCxnSpPr/>
                <p:nvPr/>
              </p:nvCxnSpPr>
              <p:spPr bwMode="auto">
                <a:xfrm flipH="1">
                  <a:off x="3048000" y="3048000"/>
                  <a:ext cx="6096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5" name="TextBox 74"/>
                <p:cNvSpPr txBox="1"/>
                <p:nvPr/>
              </p:nvSpPr>
              <p:spPr>
                <a:xfrm>
                  <a:off x="3048000" y="3135868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886200" y="3124200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 bwMode="auto">
                <a:xfrm>
                  <a:off x="3657600" y="3048000"/>
                  <a:ext cx="5334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78" name="Group 77"/>
                <p:cNvGrpSpPr/>
                <p:nvPr/>
              </p:nvGrpSpPr>
              <p:grpSpPr>
                <a:xfrm>
                  <a:off x="3733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</p:grpSp>
          <p:cxnSp>
            <p:nvCxnSpPr>
              <p:cNvPr id="72" name="Straight Connector 71"/>
              <p:cNvCxnSpPr/>
              <p:nvPr/>
            </p:nvCxnSpPr>
            <p:spPr bwMode="auto">
              <a:xfrm>
                <a:off x="2971800" y="2438400"/>
                <a:ext cx="1143000" cy="6096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02" name="TextBox 101"/>
          <p:cNvSpPr txBox="1"/>
          <p:nvPr/>
        </p:nvSpPr>
        <p:spPr>
          <a:xfrm>
            <a:off x="3352800" y="1676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7459356" y="2373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5486400" y="1676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5638800" y="4267200"/>
            <a:ext cx="755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1010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 bwMode="auto">
          <a:xfrm flipH="1">
            <a:off x="2286000" y="1752600"/>
            <a:ext cx="2362200" cy="609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2286000" y="2362200"/>
            <a:ext cx="1143000" cy="609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>
            <a:off x="2819400" y="3581400"/>
            <a:ext cx="304800" cy="609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flipH="1">
            <a:off x="2819400" y="2971800"/>
            <a:ext cx="609600" cy="609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4572000" y="1752600"/>
            <a:ext cx="2362200" cy="2438400"/>
            <a:chOff x="4724400" y="1905000"/>
            <a:chExt cx="2362200" cy="2438400"/>
          </a:xfrm>
        </p:grpSpPr>
        <p:cxnSp>
          <p:nvCxnSpPr>
            <p:cNvPr id="109" name="Straight Connector 108"/>
            <p:cNvCxnSpPr/>
            <p:nvPr/>
          </p:nvCxnSpPr>
          <p:spPr bwMode="auto">
            <a:xfrm>
              <a:off x="4724400" y="1905000"/>
              <a:ext cx="2362200" cy="609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5943600" y="3124200"/>
              <a:ext cx="533400" cy="609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flipH="1">
              <a:off x="6172200" y="3733800"/>
              <a:ext cx="304800" cy="609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H="1">
              <a:off x="5943600" y="2514600"/>
              <a:ext cx="1143000" cy="609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84159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CIDR notation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4267200"/>
            <a:ext cx="755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0101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6155" name="Group 6154"/>
          <p:cNvGrpSpPr/>
          <p:nvPr/>
        </p:nvGrpSpPr>
        <p:grpSpPr>
          <a:xfrm>
            <a:off x="76200" y="1752600"/>
            <a:ext cx="8991600" cy="2438400"/>
            <a:chOff x="762000" y="1828800"/>
            <a:chExt cx="8991600" cy="243840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2971800" y="1828800"/>
              <a:ext cx="2362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352800" y="2362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grpSp>
          <p:nvGrpSpPr>
            <p:cNvPr id="6154" name="Group 6153"/>
            <p:cNvGrpSpPr/>
            <p:nvPr/>
          </p:nvGrpSpPr>
          <p:grpSpPr>
            <a:xfrm>
              <a:off x="762000" y="2438400"/>
              <a:ext cx="4343400" cy="1828800"/>
              <a:chOff x="762000" y="2438400"/>
              <a:chExt cx="4343400" cy="18288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057400" y="2450068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grpSp>
            <p:nvGrpSpPr>
              <p:cNvPr id="6152" name="Group 6151"/>
              <p:cNvGrpSpPr/>
              <p:nvPr/>
            </p:nvGrpSpPr>
            <p:grpSpPr>
              <a:xfrm>
                <a:off x="762000" y="3048000"/>
                <a:ext cx="2057400" cy="1219200"/>
                <a:chOff x="2590800" y="3048000"/>
                <a:chExt cx="2057400" cy="1219200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590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9" name="Straight Connector 18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cxnSp>
              <p:nvCxnSpPr>
                <p:cNvPr id="24" name="Straight Connector 23"/>
                <p:cNvCxnSpPr/>
                <p:nvPr/>
              </p:nvCxnSpPr>
              <p:spPr bwMode="auto">
                <a:xfrm flipH="1">
                  <a:off x="3048000" y="3048000"/>
                  <a:ext cx="6096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3048000" y="3135868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886200" y="3124200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36" name="Straight Connector 35"/>
                <p:cNvCxnSpPr/>
                <p:nvPr/>
              </p:nvCxnSpPr>
              <p:spPr bwMode="auto">
                <a:xfrm>
                  <a:off x="3657600" y="3048000"/>
                  <a:ext cx="5334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37" name="Group 36"/>
                <p:cNvGrpSpPr/>
                <p:nvPr/>
              </p:nvGrpSpPr>
              <p:grpSpPr>
                <a:xfrm>
                  <a:off x="3733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38" name="Straight Connector 37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9" name="Straight Connector 38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</p:grpSp>
          <p:cxnSp>
            <p:nvCxnSpPr>
              <p:cNvPr id="42" name="Straight Connector 41"/>
              <p:cNvCxnSpPr/>
              <p:nvPr/>
            </p:nvCxnSpPr>
            <p:spPr bwMode="auto">
              <a:xfrm flipH="1">
                <a:off x="1828800" y="2438400"/>
                <a:ext cx="1143000" cy="6096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48" name="Group 47"/>
              <p:cNvGrpSpPr/>
              <p:nvPr/>
            </p:nvGrpSpPr>
            <p:grpSpPr>
              <a:xfrm>
                <a:off x="3048000" y="3048000"/>
                <a:ext cx="2057400" cy="1219200"/>
                <a:chOff x="2590800" y="3048000"/>
                <a:chExt cx="2057400" cy="1219200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2590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59" name="Straight Connector 58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0" name="Straight Connector 59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cxnSp>
              <p:nvCxnSpPr>
                <p:cNvPr id="50" name="Straight Connector 49"/>
                <p:cNvCxnSpPr/>
                <p:nvPr/>
              </p:nvCxnSpPr>
              <p:spPr bwMode="auto">
                <a:xfrm flipH="1">
                  <a:off x="3048000" y="3048000"/>
                  <a:ext cx="6096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3048000" y="3135868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3886200" y="3124200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 bwMode="auto">
                <a:xfrm>
                  <a:off x="3657600" y="3048000"/>
                  <a:ext cx="5334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54" name="Group 53"/>
                <p:cNvGrpSpPr/>
                <p:nvPr/>
              </p:nvGrpSpPr>
              <p:grpSpPr>
                <a:xfrm>
                  <a:off x="3733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55" name="Straight Connector 54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6" name="Straight Connector 55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</p:grpSp>
          <p:cxnSp>
            <p:nvCxnSpPr>
              <p:cNvPr id="63" name="Straight Connector 62"/>
              <p:cNvCxnSpPr/>
              <p:nvPr/>
            </p:nvCxnSpPr>
            <p:spPr bwMode="auto">
              <a:xfrm>
                <a:off x="2971800" y="2438400"/>
                <a:ext cx="1143000" cy="6096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5" name="Straight Connector 64"/>
            <p:cNvCxnSpPr/>
            <p:nvPr/>
          </p:nvCxnSpPr>
          <p:spPr bwMode="auto">
            <a:xfrm>
              <a:off x="5257800" y="1828800"/>
              <a:ext cx="2362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7" name="Group 66"/>
            <p:cNvGrpSpPr/>
            <p:nvPr/>
          </p:nvGrpSpPr>
          <p:grpSpPr>
            <a:xfrm>
              <a:off x="5410200" y="2438400"/>
              <a:ext cx="4343400" cy="1828800"/>
              <a:chOff x="762000" y="2438400"/>
              <a:chExt cx="4343400" cy="1828800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2057400" y="2450068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762000" y="3048000"/>
                <a:ext cx="2057400" cy="1219200"/>
                <a:chOff x="2590800" y="3048000"/>
                <a:chExt cx="2057400" cy="1219200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2590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97" name="Straight Connector 96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8" name="Straight Connector 97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cxnSp>
              <p:nvCxnSpPr>
                <p:cNvPr id="88" name="Straight Connector 87"/>
                <p:cNvCxnSpPr/>
                <p:nvPr/>
              </p:nvCxnSpPr>
              <p:spPr bwMode="auto">
                <a:xfrm flipH="1">
                  <a:off x="3048000" y="3048000"/>
                  <a:ext cx="6096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3048000" y="3135868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3886200" y="3124200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1" name="Straight Connector 90"/>
                <p:cNvCxnSpPr/>
                <p:nvPr/>
              </p:nvCxnSpPr>
              <p:spPr bwMode="auto">
                <a:xfrm>
                  <a:off x="3657600" y="3048000"/>
                  <a:ext cx="5334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92" name="Group 91"/>
                <p:cNvGrpSpPr/>
                <p:nvPr/>
              </p:nvGrpSpPr>
              <p:grpSpPr>
                <a:xfrm>
                  <a:off x="3733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4" name="Straight Connector 93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</p:grpSp>
          <p:cxnSp>
            <p:nvCxnSpPr>
              <p:cNvPr id="70" name="Straight Connector 69"/>
              <p:cNvCxnSpPr/>
              <p:nvPr/>
            </p:nvCxnSpPr>
            <p:spPr bwMode="auto">
              <a:xfrm flipH="1">
                <a:off x="1828800" y="2438400"/>
                <a:ext cx="1143000" cy="6096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71" name="Group 70"/>
              <p:cNvGrpSpPr/>
              <p:nvPr/>
            </p:nvGrpSpPr>
            <p:grpSpPr>
              <a:xfrm>
                <a:off x="3048000" y="3048000"/>
                <a:ext cx="2057400" cy="1219200"/>
                <a:chOff x="2590800" y="3048000"/>
                <a:chExt cx="2057400" cy="1219200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2590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4" name="Straight Connector 83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cxnSp>
              <p:nvCxnSpPr>
                <p:cNvPr id="74" name="Straight Connector 73"/>
                <p:cNvCxnSpPr/>
                <p:nvPr/>
              </p:nvCxnSpPr>
              <p:spPr bwMode="auto">
                <a:xfrm flipH="1">
                  <a:off x="3048000" y="3048000"/>
                  <a:ext cx="6096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5" name="TextBox 74"/>
                <p:cNvSpPr txBox="1"/>
                <p:nvPr/>
              </p:nvSpPr>
              <p:spPr>
                <a:xfrm>
                  <a:off x="3048000" y="3135868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886200" y="3124200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 bwMode="auto">
                <a:xfrm>
                  <a:off x="3657600" y="3048000"/>
                  <a:ext cx="5334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78" name="Group 77"/>
                <p:cNvGrpSpPr/>
                <p:nvPr/>
              </p:nvGrpSpPr>
              <p:grpSpPr>
                <a:xfrm>
                  <a:off x="3733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</p:grpSp>
          <p:cxnSp>
            <p:nvCxnSpPr>
              <p:cNvPr id="72" name="Straight Connector 71"/>
              <p:cNvCxnSpPr/>
              <p:nvPr/>
            </p:nvCxnSpPr>
            <p:spPr bwMode="auto">
              <a:xfrm>
                <a:off x="2971800" y="2438400"/>
                <a:ext cx="1143000" cy="6096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02" name="TextBox 101"/>
          <p:cNvSpPr txBox="1"/>
          <p:nvPr/>
        </p:nvSpPr>
        <p:spPr>
          <a:xfrm>
            <a:off x="3352800" y="1676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7459356" y="2373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5486400" y="1676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5638800" y="4267200"/>
            <a:ext cx="755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1010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209800" y="2133600"/>
            <a:ext cx="304800" cy="3810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828800" y="1676400"/>
            <a:ext cx="118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0.0.0.0/1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6705600" y="2133600"/>
            <a:ext cx="304800" cy="3810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248400" y="1676400"/>
            <a:ext cx="118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1.0.0.0/1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Snip Same Side Corner Rectangle 4"/>
          <p:cNvSpPr/>
          <p:nvPr/>
        </p:nvSpPr>
        <p:spPr bwMode="auto">
          <a:xfrm>
            <a:off x="4724400" y="2438400"/>
            <a:ext cx="4343400" cy="18288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92A0AD">
              <a:alpha val="71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Snip Same Side Corner Rectangle 108"/>
          <p:cNvSpPr/>
          <p:nvPr/>
        </p:nvSpPr>
        <p:spPr bwMode="auto">
          <a:xfrm>
            <a:off x="76200" y="2438400"/>
            <a:ext cx="4343400" cy="18288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92A0AD">
              <a:alpha val="71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18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CIDR notation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4267200"/>
            <a:ext cx="755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0101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6155" name="Group 6154"/>
          <p:cNvGrpSpPr/>
          <p:nvPr/>
        </p:nvGrpSpPr>
        <p:grpSpPr>
          <a:xfrm>
            <a:off x="76200" y="1752600"/>
            <a:ext cx="8991600" cy="2438400"/>
            <a:chOff x="762000" y="1828800"/>
            <a:chExt cx="8991600" cy="243840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2971800" y="1828800"/>
              <a:ext cx="2362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200400" y="2286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grpSp>
          <p:nvGrpSpPr>
            <p:cNvPr id="6154" name="Group 6153"/>
            <p:cNvGrpSpPr/>
            <p:nvPr/>
          </p:nvGrpSpPr>
          <p:grpSpPr>
            <a:xfrm>
              <a:off x="762000" y="2286000"/>
              <a:ext cx="4343400" cy="1981200"/>
              <a:chOff x="762000" y="2286000"/>
              <a:chExt cx="4343400" cy="19812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430156" y="2286000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grpSp>
            <p:nvGrpSpPr>
              <p:cNvPr id="6152" name="Group 6151"/>
              <p:cNvGrpSpPr/>
              <p:nvPr/>
            </p:nvGrpSpPr>
            <p:grpSpPr>
              <a:xfrm>
                <a:off x="762000" y="3048000"/>
                <a:ext cx="2057400" cy="1219200"/>
                <a:chOff x="2590800" y="3048000"/>
                <a:chExt cx="2057400" cy="1219200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590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9" name="Straight Connector 18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cxnSp>
              <p:nvCxnSpPr>
                <p:cNvPr id="24" name="Straight Connector 23"/>
                <p:cNvCxnSpPr/>
                <p:nvPr/>
              </p:nvCxnSpPr>
              <p:spPr bwMode="auto">
                <a:xfrm flipH="1">
                  <a:off x="3048000" y="3048000"/>
                  <a:ext cx="6096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3048000" y="3135868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886200" y="3124200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36" name="Straight Connector 35"/>
                <p:cNvCxnSpPr/>
                <p:nvPr/>
              </p:nvCxnSpPr>
              <p:spPr bwMode="auto">
                <a:xfrm>
                  <a:off x="3657600" y="3048000"/>
                  <a:ext cx="5334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37" name="Group 36"/>
                <p:cNvGrpSpPr/>
                <p:nvPr/>
              </p:nvGrpSpPr>
              <p:grpSpPr>
                <a:xfrm>
                  <a:off x="3733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38" name="Straight Connector 37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9" name="Straight Connector 38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</p:grpSp>
          <p:cxnSp>
            <p:nvCxnSpPr>
              <p:cNvPr id="42" name="Straight Connector 41"/>
              <p:cNvCxnSpPr/>
              <p:nvPr/>
            </p:nvCxnSpPr>
            <p:spPr bwMode="auto">
              <a:xfrm flipH="1">
                <a:off x="1828800" y="2438400"/>
                <a:ext cx="1143000" cy="6096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48" name="Group 47"/>
              <p:cNvGrpSpPr/>
              <p:nvPr/>
            </p:nvGrpSpPr>
            <p:grpSpPr>
              <a:xfrm>
                <a:off x="3048000" y="3048000"/>
                <a:ext cx="2057400" cy="1219200"/>
                <a:chOff x="2590800" y="3048000"/>
                <a:chExt cx="2057400" cy="1219200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2590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59" name="Straight Connector 58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0" name="Straight Connector 59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cxnSp>
              <p:nvCxnSpPr>
                <p:cNvPr id="50" name="Straight Connector 49"/>
                <p:cNvCxnSpPr/>
                <p:nvPr/>
              </p:nvCxnSpPr>
              <p:spPr bwMode="auto">
                <a:xfrm flipH="1">
                  <a:off x="3048000" y="3048000"/>
                  <a:ext cx="6096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3048000" y="3135868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3886200" y="3124200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 bwMode="auto">
                <a:xfrm>
                  <a:off x="3657600" y="3048000"/>
                  <a:ext cx="5334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54" name="Group 53"/>
                <p:cNvGrpSpPr/>
                <p:nvPr/>
              </p:nvGrpSpPr>
              <p:grpSpPr>
                <a:xfrm>
                  <a:off x="3733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55" name="Straight Connector 54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6" name="Straight Connector 55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</p:grpSp>
          <p:cxnSp>
            <p:nvCxnSpPr>
              <p:cNvPr id="63" name="Straight Connector 62"/>
              <p:cNvCxnSpPr/>
              <p:nvPr/>
            </p:nvCxnSpPr>
            <p:spPr bwMode="auto">
              <a:xfrm>
                <a:off x="2971800" y="2438400"/>
                <a:ext cx="1143000" cy="6096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5" name="Straight Connector 64"/>
            <p:cNvCxnSpPr/>
            <p:nvPr/>
          </p:nvCxnSpPr>
          <p:spPr bwMode="auto">
            <a:xfrm>
              <a:off x="5257800" y="1828800"/>
              <a:ext cx="2362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7" name="Group 66"/>
            <p:cNvGrpSpPr/>
            <p:nvPr/>
          </p:nvGrpSpPr>
          <p:grpSpPr>
            <a:xfrm>
              <a:off x="5410200" y="2438400"/>
              <a:ext cx="4343400" cy="1828800"/>
              <a:chOff x="762000" y="2438400"/>
              <a:chExt cx="4343400" cy="1828800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2057400" y="2450068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762000" y="3048000"/>
                <a:ext cx="2057400" cy="1219200"/>
                <a:chOff x="2590800" y="3048000"/>
                <a:chExt cx="2057400" cy="1219200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2590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97" name="Straight Connector 96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8" name="Straight Connector 97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cxnSp>
              <p:nvCxnSpPr>
                <p:cNvPr id="88" name="Straight Connector 87"/>
                <p:cNvCxnSpPr/>
                <p:nvPr/>
              </p:nvCxnSpPr>
              <p:spPr bwMode="auto">
                <a:xfrm flipH="1">
                  <a:off x="3048000" y="3048000"/>
                  <a:ext cx="6096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3048000" y="3135868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3886200" y="3124200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1" name="Straight Connector 90"/>
                <p:cNvCxnSpPr/>
                <p:nvPr/>
              </p:nvCxnSpPr>
              <p:spPr bwMode="auto">
                <a:xfrm>
                  <a:off x="3657600" y="3048000"/>
                  <a:ext cx="5334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92" name="Group 91"/>
                <p:cNvGrpSpPr/>
                <p:nvPr/>
              </p:nvGrpSpPr>
              <p:grpSpPr>
                <a:xfrm>
                  <a:off x="3733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4" name="Straight Connector 93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</p:grpSp>
          <p:cxnSp>
            <p:nvCxnSpPr>
              <p:cNvPr id="70" name="Straight Connector 69"/>
              <p:cNvCxnSpPr/>
              <p:nvPr/>
            </p:nvCxnSpPr>
            <p:spPr bwMode="auto">
              <a:xfrm flipH="1">
                <a:off x="1828800" y="2438400"/>
                <a:ext cx="1143000" cy="6096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71" name="Group 70"/>
              <p:cNvGrpSpPr/>
              <p:nvPr/>
            </p:nvGrpSpPr>
            <p:grpSpPr>
              <a:xfrm>
                <a:off x="3048000" y="3048000"/>
                <a:ext cx="2057400" cy="1219200"/>
                <a:chOff x="2590800" y="3048000"/>
                <a:chExt cx="2057400" cy="1219200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2590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4" name="Straight Connector 83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  <p:cxnSp>
              <p:nvCxnSpPr>
                <p:cNvPr id="74" name="Straight Connector 73"/>
                <p:cNvCxnSpPr/>
                <p:nvPr/>
              </p:nvCxnSpPr>
              <p:spPr bwMode="auto">
                <a:xfrm flipH="1">
                  <a:off x="3048000" y="3048000"/>
                  <a:ext cx="6096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5" name="TextBox 74"/>
                <p:cNvSpPr txBox="1"/>
                <p:nvPr/>
              </p:nvSpPr>
              <p:spPr>
                <a:xfrm>
                  <a:off x="3048000" y="3135868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886200" y="3124200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 bwMode="auto">
                <a:xfrm>
                  <a:off x="3657600" y="3048000"/>
                  <a:ext cx="533400" cy="609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78" name="Group 77"/>
                <p:cNvGrpSpPr/>
                <p:nvPr/>
              </p:nvGrpSpPr>
              <p:grpSpPr>
                <a:xfrm>
                  <a:off x="3733800" y="3657600"/>
                  <a:ext cx="914400" cy="609600"/>
                  <a:chOff x="4038600" y="1524000"/>
                  <a:chExt cx="914400" cy="609600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 bwMode="auto">
                  <a:xfrm>
                    <a:off x="44958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/>
                  <p:nvPr/>
                </p:nvCxnSpPr>
                <p:spPr bwMode="auto">
                  <a:xfrm flipH="1">
                    <a:off x="4191000" y="1524000"/>
                    <a:ext cx="304800" cy="609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4038600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4639956" y="1600200"/>
                    <a:ext cx="3130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</p:grpSp>
          <p:cxnSp>
            <p:nvCxnSpPr>
              <p:cNvPr id="72" name="Straight Connector 71"/>
              <p:cNvCxnSpPr/>
              <p:nvPr/>
            </p:nvCxnSpPr>
            <p:spPr bwMode="auto">
              <a:xfrm>
                <a:off x="2971800" y="2438400"/>
                <a:ext cx="1143000" cy="6096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02" name="TextBox 101"/>
          <p:cNvSpPr txBox="1"/>
          <p:nvPr/>
        </p:nvSpPr>
        <p:spPr>
          <a:xfrm>
            <a:off x="3352800" y="1676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7459356" y="2373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5486400" y="1676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5638800" y="4267200"/>
            <a:ext cx="755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1010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990600" y="2819400"/>
            <a:ext cx="228600" cy="3048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41089" y="2419290"/>
            <a:ext cx="118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0.0.0.0/2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6705600" y="2133600"/>
            <a:ext cx="304800" cy="3810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248400" y="1676400"/>
            <a:ext cx="118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1.0.0.0/1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9" name="Snip Same Side Corner Rectangle 108"/>
          <p:cNvSpPr/>
          <p:nvPr/>
        </p:nvSpPr>
        <p:spPr bwMode="auto">
          <a:xfrm>
            <a:off x="76200" y="3048000"/>
            <a:ext cx="1981200" cy="12192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92A0AD">
              <a:alpha val="71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05"/>
          <p:cNvSpPr/>
          <p:nvPr/>
        </p:nvSpPr>
        <p:spPr bwMode="auto">
          <a:xfrm>
            <a:off x="3276600" y="2838510"/>
            <a:ext cx="228600" cy="3048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084289" y="2438400"/>
            <a:ext cx="118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0.1.0.0/2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1" name="Snip Same Side Corner Rectangle 110"/>
          <p:cNvSpPr/>
          <p:nvPr/>
        </p:nvSpPr>
        <p:spPr bwMode="auto">
          <a:xfrm>
            <a:off x="2362200" y="3067110"/>
            <a:ext cx="1981200" cy="12192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92A0AD">
              <a:alpha val="71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Isosceles Triangle 2"/>
          <p:cNvSpPr/>
          <p:nvPr/>
        </p:nvSpPr>
        <p:spPr bwMode="auto">
          <a:xfrm>
            <a:off x="6934200" y="3581400"/>
            <a:ext cx="1066800" cy="762000"/>
          </a:xfrm>
          <a:prstGeom prst="triangle">
            <a:avLst/>
          </a:prstGeom>
          <a:solidFill>
            <a:srgbClr val="92A0AD">
              <a:alpha val="71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111"/>
          <p:cNvSpPr/>
          <p:nvPr/>
        </p:nvSpPr>
        <p:spPr bwMode="auto">
          <a:xfrm>
            <a:off x="7391400" y="35052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808689" y="4572000"/>
            <a:ext cx="118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1.1.0.0/3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14" name="Straight Arrow Connector 113"/>
          <p:cNvCxnSpPr/>
          <p:nvPr/>
        </p:nvCxnSpPr>
        <p:spPr bwMode="auto">
          <a:xfrm>
            <a:off x="7620000" y="3657600"/>
            <a:ext cx="457200" cy="990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2209800" y="5646003"/>
            <a:ext cx="4680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Address blocks may be nested !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e.g. 1.0.0.0/1  contains  1.1.0.0/3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70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1. Basic protocols and projects</a:t>
            </a:r>
          </a:p>
          <a:p>
            <a:pPr lvl="1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three weeks of lectures </a:t>
            </a:r>
          </a:p>
          <a:p>
            <a:pPr lvl="1"/>
            <a:r>
              <a:rPr lang="en-US" sz="2000" dirty="0" smtClean="0"/>
              <a:t>Team of ~4 students</a:t>
            </a:r>
          </a:p>
          <a:p>
            <a:pPr lvl="1"/>
            <a:r>
              <a:rPr lang="en-US" sz="2000" dirty="0" smtClean="0"/>
              <a:t>Work closely with Project TAs (weekly project meetings)</a:t>
            </a:r>
          </a:p>
          <a:p>
            <a:pPr lvl="1"/>
            <a:endParaRPr lang="en-US" sz="1050" dirty="0" smtClean="0"/>
          </a:p>
          <a:p>
            <a:pPr marL="0" indent="0">
              <a:buNone/>
            </a:pPr>
            <a:r>
              <a:rPr lang="en-US" sz="2400" dirty="0" smtClean="0"/>
              <a:t>2. Analytical methods for CC</a:t>
            </a:r>
          </a:p>
          <a:p>
            <a:pPr lvl="1"/>
            <a:r>
              <a:rPr lang="en-US" sz="2000" dirty="0" smtClean="0"/>
              <a:t>Develop basic mathematical tools</a:t>
            </a:r>
          </a:p>
          <a:p>
            <a:pPr lvl="1"/>
            <a:r>
              <a:rPr lang="en-US" sz="2000" dirty="0" smtClean="0"/>
              <a:t>Build congestion control theory from scratch</a:t>
            </a:r>
          </a:p>
          <a:p>
            <a:pPr lvl="1"/>
            <a:r>
              <a:rPr lang="en-US" sz="2000" dirty="0" smtClean="0"/>
              <a:t>Illustrate process from systems </a:t>
            </a:r>
            <a:r>
              <a:rPr lang="en-US" sz="2000" dirty="0" smtClean="0">
                <a:sym typeface="Wingdings"/>
              </a:rPr>
              <a:t> models  analysis  insights &amp; designs</a:t>
            </a:r>
          </a:p>
          <a:p>
            <a:pPr lvl="1"/>
            <a:endParaRPr lang="en-US" sz="1050" dirty="0"/>
          </a:p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dirty="0" smtClean="0"/>
              <a:t>Overview of special topics</a:t>
            </a:r>
            <a:endParaRPr lang="en-US" sz="2400" dirty="0"/>
          </a:p>
          <a:p>
            <a:pPr lvl="1"/>
            <a:r>
              <a:rPr lang="en-US" sz="2000" dirty="0" smtClean="0"/>
              <a:t>Wireless networking</a:t>
            </a:r>
            <a:endParaRPr lang="en-US" sz="2000" dirty="0"/>
          </a:p>
          <a:p>
            <a:pPr lvl="1"/>
            <a:r>
              <a:rPr lang="en-US" sz="2000" dirty="0" smtClean="0"/>
              <a:t>Security and privacy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5395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Forwarding decision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88497" y="1295400"/>
          <a:ext cx="5638800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73180"/>
                <a:gridCol w="2865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Destination IP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Output link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18.128.33.0/24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18.128.0.0/22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3922931"/>
            <a:ext cx="1811714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18.128.33.5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100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Packet’s </a:t>
            </a:r>
          </a:p>
          <a:p>
            <a:r>
              <a:rPr lang="en-US" dirty="0" smtClean="0"/>
              <a:t>destination IP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114800" y="4151531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562600" y="3922931"/>
            <a:ext cx="1912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Output link 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5286" y="4953000"/>
            <a:ext cx="3265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18.128.0010 0001</a:t>
            </a:r>
            <a:r>
              <a:rPr lang="en-US" dirty="0" smtClean="0"/>
              <a:t>. </a:t>
            </a:r>
            <a:r>
              <a:rPr lang="en-US" dirty="0">
                <a:solidFill>
                  <a:srgbClr val="0000FF"/>
                </a:solidFill>
              </a:rPr>
              <a:t>0000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0000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5286" y="5345668"/>
            <a:ext cx="3265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18.128.0000 00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r>
              <a:rPr lang="en-US" dirty="0" smtClean="0"/>
              <a:t>. </a:t>
            </a:r>
            <a:r>
              <a:rPr lang="en-US" dirty="0">
                <a:solidFill>
                  <a:srgbClr val="0000FF"/>
                </a:solidFill>
              </a:rPr>
              <a:t>0000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0000</a:t>
            </a:r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5286" y="5726668"/>
            <a:ext cx="3265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18.128.0010 0001. </a:t>
            </a:r>
            <a:r>
              <a:rPr lang="en-US" dirty="0">
                <a:solidFill>
                  <a:srgbClr val="000000"/>
                </a:solidFill>
              </a:rPr>
              <a:t>0000 </a:t>
            </a:r>
            <a:r>
              <a:rPr lang="en-US" dirty="0" smtClean="0">
                <a:solidFill>
                  <a:srgbClr val="000000"/>
                </a:solidFill>
              </a:rPr>
              <a:t>0101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13150" y="4953000"/>
            <a:ext cx="9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ntry 1: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14686" y="5334000"/>
            <a:ext cx="9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ntry 2: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33686" y="5726668"/>
            <a:ext cx="136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estination: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44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Forwarding decision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2590800" y="1676400"/>
            <a:ext cx="1600200" cy="533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TextBox 101"/>
          <p:cNvSpPr txBox="1"/>
          <p:nvPr/>
        </p:nvSpPr>
        <p:spPr>
          <a:xfrm>
            <a:off x="2667000" y="1688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5334000" y="1688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 bwMode="auto">
          <a:xfrm>
            <a:off x="1981200" y="2838510"/>
            <a:ext cx="228600" cy="3048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Snip Same Side Corner Rectangle 108"/>
          <p:cNvSpPr/>
          <p:nvPr/>
        </p:nvSpPr>
        <p:spPr bwMode="auto">
          <a:xfrm>
            <a:off x="533400" y="3124200"/>
            <a:ext cx="3048000" cy="28956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92A0AD">
              <a:alpha val="71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Isosceles Triangle 2"/>
          <p:cNvSpPr/>
          <p:nvPr/>
        </p:nvSpPr>
        <p:spPr bwMode="auto">
          <a:xfrm>
            <a:off x="6629400" y="4495800"/>
            <a:ext cx="1066800" cy="1524000"/>
          </a:xfrm>
          <a:prstGeom prst="triangle">
            <a:avLst/>
          </a:prstGeom>
          <a:solidFill>
            <a:srgbClr val="92A0AD">
              <a:alpha val="71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5" name="Straight Connector 114"/>
          <p:cNvCxnSpPr/>
          <p:nvPr/>
        </p:nvCxnSpPr>
        <p:spPr bwMode="auto">
          <a:xfrm flipH="1">
            <a:off x="4038600" y="1143000"/>
            <a:ext cx="381000" cy="533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>
            <a:off x="2057400" y="2209800"/>
            <a:ext cx="533400" cy="685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2362200" y="1143000"/>
            <a:ext cx="175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18.128.0.0/18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3962400" y="1447800"/>
            <a:ext cx="304800" cy="3810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52400" y="2800290"/>
            <a:ext cx="175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18.128.0.0/22</a:t>
            </a:r>
            <a:endParaRPr lang="en-US" sz="2000" dirty="0"/>
          </a:p>
        </p:txBody>
      </p:sp>
      <p:cxnSp>
        <p:nvCxnSpPr>
          <p:cNvPr id="120" name="Straight Connector 119"/>
          <p:cNvCxnSpPr/>
          <p:nvPr/>
        </p:nvCxnSpPr>
        <p:spPr bwMode="auto">
          <a:xfrm>
            <a:off x="4191000" y="1676400"/>
            <a:ext cx="1600200" cy="533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endCxn id="3" idx="0"/>
          </p:cNvCxnSpPr>
          <p:nvPr/>
        </p:nvCxnSpPr>
        <p:spPr bwMode="auto">
          <a:xfrm>
            <a:off x="5791200" y="2209800"/>
            <a:ext cx="1371600" cy="228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TextBox 122"/>
          <p:cNvSpPr txBox="1"/>
          <p:nvPr/>
        </p:nvSpPr>
        <p:spPr>
          <a:xfrm>
            <a:off x="5181600" y="4343400"/>
            <a:ext cx="189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18.128.33.0/24</a:t>
            </a:r>
            <a:endParaRPr lang="en-US" sz="2000" dirty="0"/>
          </a:p>
        </p:txBody>
      </p:sp>
      <p:sp>
        <p:nvSpPr>
          <p:cNvPr id="124" name="Oval 123"/>
          <p:cNvSpPr/>
          <p:nvPr/>
        </p:nvSpPr>
        <p:spPr bwMode="auto">
          <a:xfrm>
            <a:off x="7086600" y="4495800"/>
            <a:ext cx="152400" cy="2286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5334000" y="5410200"/>
            <a:ext cx="3586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18.128.0010 0001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0000FF"/>
                </a:solidFill>
              </a:rPr>
              <a:t>0000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0000/24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304800" y="5029200"/>
            <a:ext cx="3586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18.128.</a:t>
            </a:r>
            <a:r>
              <a:rPr lang="en-US" dirty="0" smtClean="0">
                <a:solidFill>
                  <a:srgbClr val="000000"/>
                </a:solidFill>
              </a:rPr>
              <a:t>0000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00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0000FF"/>
                </a:solidFill>
              </a:rPr>
              <a:t>0000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0000/22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1295400" y="6019800"/>
            <a:ext cx="142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utput link 2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6477000" y="6019800"/>
            <a:ext cx="142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utput link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47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Forwarding decision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2590800" y="1676400"/>
            <a:ext cx="1600200" cy="533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TextBox 101"/>
          <p:cNvSpPr txBox="1"/>
          <p:nvPr/>
        </p:nvSpPr>
        <p:spPr>
          <a:xfrm>
            <a:off x="2667000" y="1688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5334000" y="1688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 bwMode="auto">
          <a:xfrm>
            <a:off x="1981200" y="2838510"/>
            <a:ext cx="228600" cy="3048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Snip Same Side Corner Rectangle 108"/>
          <p:cNvSpPr/>
          <p:nvPr/>
        </p:nvSpPr>
        <p:spPr bwMode="auto">
          <a:xfrm>
            <a:off x="533400" y="3124200"/>
            <a:ext cx="3048000" cy="28956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92A0AD">
              <a:alpha val="71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Isosceles Triangle 2"/>
          <p:cNvSpPr/>
          <p:nvPr/>
        </p:nvSpPr>
        <p:spPr bwMode="auto">
          <a:xfrm>
            <a:off x="6629400" y="4495800"/>
            <a:ext cx="1066800" cy="1524000"/>
          </a:xfrm>
          <a:prstGeom prst="triangle">
            <a:avLst/>
          </a:prstGeom>
          <a:solidFill>
            <a:srgbClr val="92A0AD">
              <a:alpha val="71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5" name="Straight Connector 114"/>
          <p:cNvCxnSpPr/>
          <p:nvPr/>
        </p:nvCxnSpPr>
        <p:spPr bwMode="auto">
          <a:xfrm flipH="1">
            <a:off x="4038600" y="1143000"/>
            <a:ext cx="381000" cy="533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>
            <a:off x="2057400" y="2209800"/>
            <a:ext cx="533400" cy="685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2362200" y="1143000"/>
            <a:ext cx="175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18.128.0.0/18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3962400" y="1447800"/>
            <a:ext cx="304800" cy="3810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52400" y="2800290"/>
            <a:ext cx="175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18.128.0.0/22</a:t>
            </a:r>
            <a:endParaRPr lang="en-US" sz="2000" dirty="0"/>
          </a:p>
        </p:txBody>
      </p:sp>
      <p:cxnSp>
        <p:nvCxnSpPr>
          <p:cNvPr id="120" name="Straight Connector 119"/>
          <p:cNvCxnSpPr/>
          <p:nvPr/>
        </p:nvCxnSpPr>
        <p:spPr bwMode="auto">
          <a:xfrm>
            <a:off x="4191000" y="1676400"/>
            <a:ext cx="1600200" cy="533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endCxn id="3" idx="0"/>
          </p:cNvCxnSpPr>
          <p:nvPr/>
        </p:nvCxnSpPr>
        <p:spPr bwMode="auto">
          <a:xfrm>
            <a:off x="5791200" y="2209800"/>
            <a:ext cx="1371600" cy="228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TextBox 122"/>
          <p:cNvSpPr txBox="1"/>
          <p:nvPr/>
        </p:nvSpPr>
        <p:spPr>
          <a:xfrm>
            <a:off x="5181600" y="4343400"/>
            <a:ext cx="189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18.128.33.0/24</a:t>
            </a:r>
            <a:endParaRPr lang="en-US" sz="2000" dirty="0"/>
          </a:p>
        </p:txBody>
      </p:sp>
      <p:sp>
        <p:nvSpPr>
          <p:cNvPr id="124" name="Oval 123"/>
          <p:cNvSpPr/>
          <p:nvPr/>
        </p:nvSpPr>
        <p:spPr bwMode="auto">
          <a:xfrm>
            <a:off x="7086600" y="4495800"/>
            <a:ext cx="152400" cy="2286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714795" y="4800600"/>
            <a:ext cx="1454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Packet </a:t>
            </a:r>
            <a:r>
              <a:rPr lang="en-US" dirty="0" err="1" smtClean="0">
                <a:solidFill>
                  <a:srgbClr val="0000FF"/>
                </a:solidFill>
              </a:rPr>
              <a:t>dest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18.128.33.5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295400" y="6019800"/>
            <a:ext cx="142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utput link 2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6477000" y="6019800"/>
            <a:ext cx="142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utput link 1</a:t>
            </a:r>
            <a:endParaRPr lang="en-US" dirty="0"/>
          </a:p>
        </p:txBody>
      </p:sp>
      <p:sp>
        <p:nvSpPr>
          <p:cNvPr id="4" name="Diamond 3"/>
          <p:cNvSpPr/>
          <p:nvPr/>
        </p:nvSpPr>
        <p:spPr bwMode="auto">
          <a:xfrm>
            <a:off x="7162800" y="5867400"/>
            <a:ext cx="152400" cy="152400"/>
          </a:xfrm>
          <a:prstGeom prst="diamond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7391400" y="5486400"/>
            <a:ext cx="685800" cy="381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29754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Longest prefix matching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88497" y="1295400"/>
          <a:ext cx="5638800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73180"/>
                <a:gridCol w="2865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Destination IP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Output link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18.128.33.0/24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18.128.0.0/22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3922931"/>
            <a:ext cx="1811714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18.128.33.5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100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Packet’s </a:t>
            </a:r>
          </a:p>
          <a:p>
            <a:r>
              <a:rPr lang="en-US" dirty="0" smtClean="0"/>
              <a:t>destination IP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114800" y="4151531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562600" y="3922931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Output link 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2486" y="6229290"/>
            <a:ext cx="454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 matches only the first address block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05286" y="4953000"/>
            <a:ext cx="3265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18.128.0010 0001</a:t>
            </a:r>
            <a:r>
              <a:rPr lang="en-US" dirty="0" smtClean="0"/>
              <a:t>. </a:t>
            </a:r>
            <a:r>
              <a:rPr lang="en-US" dirty="0">
                <a:solidFill>
                  <a:srgbClr val="0000FF"/>
                </a:solidFill>
              </a:rPr>
              <a:t>0000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0000</a:t>
            </a:r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05286" y="5345668"/>
            <a:ext cx="3265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18.128.0000 00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r>
              <a:rPr lang="en-US" dirty="0" smtClean="0"/>
              <a:t>. </a:t>
            </a:r>
            <a:r>
              <a:rPr lang="en-US" dirty="0">
                <a:solidFill>
                  <a:srgbClr val="0000FF"/>
                </a:solidFill>
              </a:rPr>
              <a:t>0000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0000</a:t>
            </a:r>
            <a:r>
              <a:rPr lang="en-US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5286" y="5726668"/>
            <a:ext cx="3265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18.128.0010 0001. </a:t>
            </a:r>
            <a:r>
              <a:rPr lang="en-US" dirty="0">
                <a:solidFill>
                  <a:srgbClr val="000000"/>
                </a:solidFill>
              </a:rPr>
              <a:t>0000 </a:t>
            </a:r>
            <a:r>
              <a:rPr lang="en-US" dirty="0" smtClean="0">
                <a:solidFill>
                  <a:srgbClr val="000000"/>
                </a:solidFill>
              </a:rPr>
              <a:t>0101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13150" y="4953000"/>
            <a:ext cx="9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ntry 1: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214686" y="5334000"/>
            <a:ext cx="9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ntry 2: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833686" y="5726668"/>
            <a:ext cx="136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estination: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Longest prefix matching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88497" y="1295400"/>
          <a:ext cx="5638800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73180"/>
                <a:gridCol w="2865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Destination IP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Output link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18.128.33.0/24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18.128.0.0/22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3886200"/>
            <a:ext cx="1639391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18.128.3.5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773269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Packet’s </a:t>
            </a:r>
          </a:p>
          <a:p>
            <a:r>
              <a:rPr lang="en-US" dirty="0" smtClean="0"/>
              <a:t>destination IP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114800" y="4114800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562600" y="3886200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Output link 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2486" y="6153090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 matches only the second address block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05286" y="4953000"/>
            <a:ext cx="3265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18.128.0010 0001. </a:t>
            </a:r>
            <a:r>
              <a:rPr lang="en-US" dirty="0">
                <a:solidFill>
                  <a:srgbClr val="0000FF"/>
                </a:solidFill>
              </a:rPr>
              <a:t>0000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0000</a:t>
            </a:r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5286" y="5345668"/>
            <a:ext cx="3265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18.128.0000 00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r>
              <a:rPr lang="en-US" dirty="0" smtClean="0"/>
              <a:t>. </a:t>
            </a:r>
            <a:r>
              <a:rPr lang="en-US" dirty="0">
                <a:solidFill>
                  <a:srgbClr val="0000FF"/>
                </a:solidFill>
              </a:rPr>
              <a:t>0000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0000</a:t>
            </a:r>
            <a:r>
              <a:rPr lang="en-US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5286" y="5726668"/>
            <a:ext cx="3248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18.128.0000 0011. </a:t>
            </a:r>
            <a:r>
              <a:rPr lang="en-US" dirty="0">
                <a:solidFill>
                  <a:srgbClr val="000000"/>
                </a:solidFill>
              </a:rPr>
              <a:t>0000 </a:t>
            </a:r>
            <a:r>
              <a:rPr lang="en-US" dirty="0" smtClean="0">
                <a:solidFill>
                  <a:srgbClr val="000000"/>
                </a:solidFill>
              </a:rPr>
              <a:t>0101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13150" y="4953000"/>
            <a:ext cx="9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ntry 1: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4686" y="5334000"/>
            <a:ext cx="9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ntry 2: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33686" y="5726668"/>
            <a:ext cx="136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estination: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Longest prefix matching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892793"/>
              </p:ext>
            </p:extLst>
          </p:nvPr>
        </p:nvGraphicFramePr>
        <p:xfrm>
          <a:off x="1371600" y="1295400"/>
          <a:ext cx="6107703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03788"/>
                <a:gridCol w="31039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Destination IP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Output link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192.168.52.0/22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192.168.50.0/23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192.168.48.0/22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3886200"/>
            <a:ext cx="2152903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192.168.51.15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773269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Packet’s </a:t>
            </a:r>
          </a:p>
          <a:p>
            <a:r>
              <a:rPr lang="en-US" dirty="0" smtClean="0"/>
              <a:t>destination IP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267200" y="4114800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562600" y="3886200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Output link 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4953000"/>
            <a:ext cx="3376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192.168.0011 </a:t>
            </a:r>
            <a:r>
              <a:rPr lang="en-US" dirty="0" smtClean="0">
                <a:solidFill>
                  <a:srgbClr val="000000"/>
                </a:solidFill>
              </a:rPr>
              <a:t>01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r>
              <a:rPr lang="en-US" dirty="0" smtClean="0"/>
              <a:t>. </a:t>
            </a:r>
            <a:r>
              <a:rPr lang="en-US" dirty="0">
                <a:solidFill>
                  <a:srgbClr val="0000FF"/>
                </a:solidFill>
              </a:rPr>
              <a:t>0000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0000</a:t>
            </a:r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864" y="4953000"/>
            <a:ext cx="9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ntry 1: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4400" y="5334000"/>
            <a:ext cx="9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ntry 2: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09514" y="5726668"/>
            <a:ext cx="9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entry 3: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900114" y="5345668"/>
            <a:ext cx="3376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192.168.0011 </a:t>
            </a:r>
            <a:r>
              <a:rPr lang="en-US" dirty="0" smtClean="0">
                <a:solidFill>
                  <a:srgbClr val="000000"/>
                </a:solidFill>
              </a:rPr>
              <a:t>001</a:t>
            </a:r>
            <a:r>
              <a:rPr lang="en-US" dirty="0" smtClean="0">
                <a:solidFill>
                  <a:srgbClr val="0000FF"/>
                </a:solidFill>
              </a:rPr>
              <a:t>0</a:t>
            </a:r>
            <a:r>
              <a:rPr lang="en-US" dirty="0" smtClean="0"/>
              <a:t>. </a:t>
            </a:r>
            <a:r>
              <a:rPr lang="en-US" dirty="0">
                <a:solidFill>
                  <a:srgbClr val="0000FF"/>
                </a:solidFill>
              </a:rPr>
              <a:t>0000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0000</a:t>
            </a:r>
            <a:r>
              <a:rPr lang="en-US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00114" y="5726668"/>
            <a:ext cx="3376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192.168.0011 </a:t>
            </a:r>
            <a:r>
              <a:rPr lang="en-US" dirty="0" smtClean="0">
                <a:solidFill>
                  <a:srgbClr val="000000"/>
                </a:solidFill>
              </a:rPr>
              <a:t>00</a:t>
            </a:r>
            <a:r>
              <a:rPr lang="en-US" dirty="0" smtClean="0">
                <a:solidFill>
                  <a:srgbClr val="0000FF"/>
                </a:solidFill>
              </a:rPr>
              <a:t>00</a:t>
            </a:r>
            <a:r>
              <a:rPr lang="en-US" dirty="0" smtClean="0"/>
              <a:t>. </a:t>
            </a:r>
            <a:r>
              <a:rPr lang="en-US" dirty="0">
                <a:solidFill>
                  <a:srgbClr val="0000FF"/>
                </a:solidFill>
              </a:rPr>
              <a:t>0000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0000</a:t>
            </a:r>
            <a:r>
              <a:rPr lang="en-US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3400" y="6107668"/>
            <a:ext cx="136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estination: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900114" y="6107668"/>
            <a:ext cx="335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192.168.0011 0011. 0010 0101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7400" y="5257800"/>
            <a:ext cx="2853553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Even though it matches</a:t>
            </a:r>
          </a:p>
          <a:p>
            <a:r>
              <a:rPr lang="en-US" dirty="0" smtClean="0"/>
              <a:t>both entries 2 and 3, </a:t>
            </a:r>
          </a:p>
          <a:p>
            <a:r>
              <a:rPr lang="en-US" dirty="0" smtClean="0"/>
              <a:t>entry 2 has a longer prefix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91200" y="6400800"/>
            <a:ext cx="3021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</a:t>
            </a:r>
            <a:r>
              <a:rPr lang="en-US" sz="2000" dirty="0" smtClean="0">
                <a:solidFill>
                  <a:srgbClr val="0000FF"/>
                </a:solidFill>
              </a:rPr>
              <a:t>ntry 3 “contains” entry 2</a:t>
            </a:r>
          </a:p>
        </p:txBody>
      </p:sp>
    </p:spTree>
    <p:extLst>
      <p:ext uri="{BB962C8B-B14F-4D97-AF65-F5344CB8AC3E}">
        <p14:creationId xmlns:p14="http://schemas.microsoft.com/office/powerpoint/2010/main" val="3072551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Longest prefix matching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2590800" y="1676400"/>
            <a:ext cx="1600200" cy="533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TextBox 101"/>
          <p:cNvSpPr txBox="1"/>
          <p:nvPr/>
        </p:nvSpPr>
        <p:spPr>
          <a:xfrm>
            <a:off x="2667000" y="1688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5334000" y="1688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 bwMode="auto">
          <a:xfrm>
            <a:off x="2438400" y="2095620"/>
            <a:ext cx="228600" cy="3048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Snip Same Side Corner Rectangle 108"/>
          <p:cNvSpPr/>
          <p:nvPr/>
        </p:nvSpPr>
        <p:spPr bwMode="auto">
          <a:xfrm>
            <a:off x="914400" y="2362200"/>
            <a:ext cx="3276600" cy="28956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92A0AD">
              <a:alpha val="71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5" name="Straight Connector 114"/>
          <p:cNvCxnSpPr/>
          <p:nvPr/>
        </p:nvCxnSpPr>
        <p:spPr bwMode="auto">
          <a:xfrm flipH="1">
            <a:off x="4038600" y="1143000"/>
            <a:ext cx="381000" cy="533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1981200" y="1143000"/>
            <a:ext cx="2038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192.168.48.0/21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3962400" y="1447800"/>
            <a:ext cx="304800" cy="3810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81000" y="2038290"/>
            <a:ext cx="2038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192.168.48.0/22</a:t>
            </a:r>
            <a:endParaRPr lang="en-US" sz="2000" dirty="0"/>
          </a:p>
        </p:txBody>
      </p:sp>
      <p:cxnSp>
        <p:nvCxnSpPr>
          <p:cNvPr id="120" name="Straight Connector 119"/>
          <p:cNvCxnSpPr/>
          <p:nvPr/>
        </p:nvCxnSpPr>
        <p:spPr bwMode="auto">
          <a:xfrm>
            <a:off x="4191000" y="1676400"/>
            <a:ext cx="2438400" cy="762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048000" y="251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590800" y="2362200"/>
            <a:ext cx="1066800" cy="91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Isosceles Triangle 22"/>
          <p:cNvSpPr/>
          <p:nvPr/>
        </p:nvSpPr>
        <p:spPr bwMode="auto">
          <a:xfrm>
            <a:off x="3124200" y="3352800"/>
            <a:ext cx="1066800" cy="1905000"/>
          </a:xfrm>
          <a:prstGeom prst="triangle">
            <a:avLst/>
          </a:prstGeom>
          <a:solidFill>
            <a:schemeClr val="bg2">
              <a:lumMod val="50000"/>
              <a:alpha val="71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29000" y="2819400"/>
            <a:ext cx="2038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192.168.50.0/23</a:t>
            </a:r>
            <a:endParaRPr lang="en-US" sz="2000" dirty="0"/>
          </a:p>
        </p:txBody>
      </p:sp>
      <p:sp>
        <p:nvSpPr>
          <p:cNvPr id="25" name="Oval 24"/>
          <p:cNvSpPr/>
          <p:nvPr/>
        </p:nvSpPr>
        <p:spPr bwMode="auto">
          <a:xfrm>
            <a:off x="3581400" y="3200400"/>
            <a:ext cx="152400" cy="2286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Snip Same Side Corner Rectangle 26"/>
          <p:cNvSpPr/>
          <p:nvPr/>
        </p:nvSpPr>
        <p:spPr bwMode="auto">
          <a:xfrm>
            <a:off x="4953000" y="2438400"/>
            <a:ext cx="3276600" cy="28956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92A0AD">
              <a:alpha val="71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 bwMode="auto">
          <a:xfrm>
            <a:off x="6477000" y="2286000"/>
            <a:ext cx="228600" cy="3048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5600" y="2038290"/>
            <a:ext cx="2038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192.168.52.0/22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1066800" y="5562600"/>
            <a:ext cx="6892153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Subnets in routing tables may not be disjoint!</a:t>
            </a:r>
          </a:p>
          <a:p>
            <a:pPr algn="ctr"/>
            <a:r>
              <a:rPr lang="en-US" sz="2400" dirty="0" smtClean="0"/>
              <a:t>Route to most specific address block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2044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construct routing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88497" y="1295400"/>
          <a:ext cx="5638800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73180"/>
                <a:gridCol w="2865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Destination IP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Output link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18.128.33.0/24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18.128.0.0/22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6800" y="4953000"/>
            <a:ext cx="5944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do we make routing </a:t>
            </a:r>
            <a:r>
              <a:rPr lang="en-US" sz="2800" dirty="0" smtClean="0">
                <a:solidFill>
                  <a:srgbClr val="0000FF"/>
                </a:solidFill>
              </a:rPr>
              <a:t>decisions</a:t>
            </a:r>
            <a:r>
              <a:rPr lang="en-US" sz="2800" dirty="0" smtClean="0"/>
              <a:t>?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Dijkstra</a:t>
            </a:r>
            <a:r>
              <a:rPr lang="en-US" sz="2000" dirty="0" smtClean="0"/>
              <a:t>, Bellman-Ford, BGP, ... Ch 5 Routing)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5181600" y="4267200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933412" y="6627168"/>
            <a:ext cx="12811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Lecture 1 ended here</a:t>
            </a:r>
            <a:endParaRPr lang="en-US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199"/>
            <a:ext cx="8305800" cy="48909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1047" y="5486400"/>
            <a:ext cx="428835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Hosts, routers, links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IP addresses, domain name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Packet, header/trailer</a:t>
            </a:r>
          </a:p>
        </p:txBody>
      </p:sp>
    </p:spTree>
    <p:extLst>
      <p:ext uri="{BB962C8B-B14F-4D97-AF65-F5344CB8AC3E}">
        <p14:creationId xmlns:p14="http://schemas.microsoft.com/office/powerpoint/2010/main" val="793078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457200"/>
            <a:ext cx="7772400" cy="1524000"/>
          </a:xfrm>
        </p:spPr>
        <p:txBody>
          <a:bodyPr/>
          <a:lstStyle/>
          <a:p>
            <a:pPr eaLnBrk="1" hangingPunct="1"/>
            <a:r>
              <a:rPr lang="en-US" altLang="zh-CN" sz="2800" dirty="0" err="1" smtClean="0">
                <a:ea typeface="宋体" pitchFamily="2" charset="-122"/>
              </a:rPr>
              <a:t>cs</a:t>
            </a:r>
            <a:r>
              <a:rPr lang="en-US" altLang="zh-CN" sz="2800" dirty="0" smtClean="0">
                <a:ea typeface="宋体" pitchFamily="2" charset="-122"/>
              </a:rPr>
              <a:t>/</a:t>
            </a:r>
            <a:r>
              <a:rPr lang="en-US" altLang="zh-CN" sz="2800" dirty="0" err="1" smtClean="0">
                <a:ea typeface="宋体" pitchFamily="2" charset="-122"/>
              </a:rPr>
              <a:t>ee</a:t>
            </a:r>
            <a:r>
              <a:rPr lang="en-US" altLang="zh-CN" sz="2800" dirty="0" smtClean="0">
                <a:ea typeface="宋体" pitchFamily="2" charset="-122"/>
              </a:rPr>
              <a:t>/ids 143  Communication Networks</a:t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en-US" altLang="zh-CN" sz="2800" dirty="0" smtClean="0">
                <a:ea typeface="宋体" pitchFamily="2" charset="-122"/>
              </a:rPr>
              <a:t/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en-US" altLang="zh-CN" sz="2800" dirty="0" smtClean="0">
                <a:ea typeface="宋体" pitchFamily="2" charset="-122"/>
              </a:rPr>
              <a:t>Chapter 2  Principles</a:t>
            </a:r>
            <a:endParaRPr lang="en-US" sz="2800" dirty="0" smtClean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914400" y="2057400"/>
            <a:ext cx="7315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5014912"/>
            <a:ext cx="8382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3000" y="2819400"/>
            <a:ext cx="6934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endParaRPr lang="en-US" altLang="zh-CN" sz="400" kern="0" dirty="0" smtClean="0">
              <a:latin typeface="+mn-lt"/>
              <a:ea typeface="宋体" pitchFamily="2" charset="-122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 smtClean="0">
                <a:latin typeface="Trebuchet MS" pitchFamily="34" charset="0"/>
              </a:rPr>
              <a:t>Text: </a:t>
            </a:r>
            <a:r>
              <a:rPr lang="en-US" sz="2400" kern="0" dirty="0" err="1" smtClean="0">
                <a:latin typeface="Trebuchet MS" pitchFamily="34" charset="0"/>
              </a:rPr>
              <a:t>Walrand</a:t>
            </a:r>
            <a:r>
              <a:rPr lang="en-US" sz="2400" kern="0" dirty="0" smtClean="0">
                <a:latin typeface="Trebuchet MS" pitchFamily="34" charset="0"/>
              </a:rPr>
              <a:t> &amp; </a:t>
            </a:r>
            <a:r>
              <a:rPr lang="en-US" sz="2400" kern="0" dirty="0" err="1" smtClean="0">
                <a:latin typeface="Trebuchet MS" pitchFamily="34" charset="0"/>
              </a:rPr>
              <a:t>Parakh</a:t>
            </a:r>
            <a:r>
              <a:rPr lang="en-US" sz="2400" kern="0" dirty="0" smtClean="0">
                <a:latin typeface="Trebuchet MS" pitchFamily="34" charset="0"/>
              </a:rPr>
              <a:t>, 2010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endParaRPr lang="en-US" sz="2400" kern="0" dirty="0" smtClean="0">
              <a:latin typeface="Trebuchet MS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 smtClean="0">
                <a:latin typeface="Trebuchet MS" pitchFamily="34" charset="0"/>
              </a:rPr>
              <a:t>Steven Low</a:t>
            </a:r>
          </a:p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 smtClean="0">
                <a:latin typeface="Trebuchet MS" pitchFamily="34" charset="0"/>
              </a:rPr>
              <a:t>CMS, EE, Caltech</a:t>
            </a:r>
          </a:p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endParaRPr lang="en-US" kern="0" dirty="0" smtClean="0">
              <a:latin typeface="Trebuchet MS" pitchFamily="34" charset="0"/>
            </a:endParaRPr>
          </a:p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endParaRPr lang="en-US" sz="1100" kern="0" dirty="0" smtClean="0">
              <a:latin typeface="+mn-lt"/>
            </a:endParaRPr>
          </a:p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endParaRPr lang="en-US" sz="1100" kern="0" dirty="0" smtClean="0">
              <a:latin typeface="+mn-lt"/>
            </a:endParaRPr>
          </a:p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endParaRPr lang="en-US" sz="1100" kern="0" dirty="0" smtClean="0">
              <a:latin typeface="+mn-lt"/>
            </a:endParaRPr>
          </a:p>
          <a:p>
            <a:pPr algn="ctr" defTabSz="914307" eaLnBrk="1" hangingPunct="1">
              <a:spcBef>
                <a:spcPct val="20000"/>
              </a:spcBef>
              <a:buClr>
                <a:schemeClr val="accent2"/>
              </a:buClr>
            </a:pPr>
            <a:endParaRPr lang="en-US" sz="1400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Warning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800600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These notes are </a:t>
            </a:r>
            <a:r>
              <a:rPr lang="en-US" sz="3600" dirty="0" smtClean="0">
                <a:solidFill>
                  <a:srgbClr val="0000FF"/>
                </a:solidFill>
              </a:rPr>
              <a:t>not</a:t>
            </a:r>
            <a:r>
              <a:rPr lang="en-US" sz="3600" dirty="0" smtClean="0"/>
              <a:t> self-contained, </a:t>
            </a:r>
          </a:p>
          <a:p>
            <a:pPr algn="ctr">
              <a:buNone/>
            </a:pPr>
            <a:r>
              <a:rPr lang="en-US" sz="3600" dirty="0" smtClean="0"/>
              <a:t>probably </a:t>
            </a:r>
            <a:r>
              <a:rPr lang="en-US" sz="3600" dirty="0" smtClean="0">
                <a:solidFill>
                  <a:srgbClr val="0000FF"/>
                </a:solidFill>
              </a:rPr>
              <a:t>not</a:t>
            </a:r>
            <a:r>
              <a:rPr lang="en-US" sz="3600" dirty="0" smtClean="0"/>
              <a:t> understandable,</a:t>
            </a:r>
          </a:p>
          <a:p>
            <a:pPr algn="ctr">
              <a:buNone/>
            </a:pPr>
            <a:r>
              <a:rPr lang="en-US" sz="3600" dirty="0" smtClean="0"/>
              <a:t>unless you also were in the lecture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2200" dirty="0" smtClean="0"/>
              <a:t>They are supplement to not replacement for class attendance</a:t>
            </a:r>
          </a:p>
          <a:p>
            <a:pPr lvl="1">
              <a:buNone/>
            </a:pP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Principles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001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Sharing</a:t>
            </a:r>
          </a:p>
          <a:p>
            <a:pPr marL="0" indent="0">
              <a:buNone/>
            </a:pPr>
            <a:r>
              <a:rPr lang="en-US" sz="3600" dirty="0" smtClean="0"/>
              <a:t>Metrics </a:t>
            </a:r>
          </a:p>
          <a:p>
            <a:pPr marL="0" indent="0">
              <a:buNone/>
            </a:pPr>
            <a:r>
              <a:rPr lang="en-US" sz="3600" dirty="0" smtClean="0"/>
              <a:t>Scalability</a:t>
            </a:r>
          </a:p>
          <a:p>
            <a:pPr marL="0" indent="0">
              <a:buNone/>
            </a:pPr>
            <a:r>
              <a:rPr lang="en-US" sz="3600" dirty="0" smtClean="0"/>
              <a:t>Layering</a:t>
            </a:r>
          </a:p>
          <a:p>
            <a:pPr lvl="1"/>
            <a:r>
              <a:rPr lang="en-US" sz="3200" dirty="0" smtClean="0"/>
              <a:t>Application &amp; technology independence</a:t>
            </a:r>
          </a:p>
          <a:p>
            <a:pPr marL="0" indent="0">
              <a:buNone/>
            </a:pPr>
            <a:r>
              <a:rPr lang="en-US" sz="3600" dirty="0" smtClean="0"/>
              <a:t>Application topology</a:t>
            </a:r>
          </a:p>
          <a:p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857035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69319" y="5181600"/>
            <a:ext cx="6598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Packet switching, statistical multiplexing</a:t>
            </a:r>
          </a:p>
          <a:p>
            <a:r>
              <a:rPr lang="en-US" sz="2800" dirty="0" smtClean="0">
                <a:sym typeface="Wingdings" pitchFamily="2" charset="2"/>
              </a:rPr>
              <a:t> </a:t>
            </a:r>
            <a:r>
              <a:rPr lang="en-US" sz="2800" dirty="0" err="1" smtClean="0"/>
              <a:t>Queueing</a:t>
            </a:r>
            <a:r>
              <a:rPr lang="en-US" sz="2800" dirty="0" smtClean="0"/>
              <a:t> analysis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248400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cf</a:t>
            </a:r>
            <a:r>
              <a:rPr lang="en-US" dirty="0" smtClean="0"/>
              <a:t> circuit switching in traditional telephone network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Sharing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478280"/>
          <a:ext cx="8686800" cy="3931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Packet switching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Circuit switching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Internet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Traditional telephone </a:t>
                      </a:r>
                      <a:r>
                        <a:rPr lang="en-US" sz="2400" dirty="0" err="1" smtClean="0"/>
                        <a:t>nk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dedicated resources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Dedicated resources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circuit setup/tear</a:t>
                      </a:r>
                      <a:r>
                        <a:rPr lang="en-US" sz="2400" baseline="0" dirty="0" smtClean="0"/>
                        <a:t> down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Circuit setup/tear down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Queueing</a:t>
                      </a:r>
                      <a:r>
                        <a:rPr lang="en-US" sz="2400" dirty="0" smtClean="0"/>
                        <a:t> delay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</a:t>
                      </a:r>
                      <a:r>
                        <a:rPr lang="en-US" sz="2400" dirty="0" err="1" smtClean="0"/>
                        <a:t>queueing</a:t>
                      </a:r>
                      <a:r>
                        <a:rPr lang="en-US" sz="2400" dirty="0" smtClean="0"/>
                        <a:t> delay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Loose performance guarantee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Stricter performance guarantee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More efficient for </a:t>
                      </a:r>
                      <a:r>
                        <a:rPr lang="en-US" sz="2400" dirty="0" err="1" smtClean="0"/>
                        <a:t>bursty</a:t>
                      </a:r>
                      <a:r>
                        <a:rPr lang="en-US" sz="2400" dirty="0" smtClean="0"/>
                        <a:t> (data) traffic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Better for fixed rate traffic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Metrics: speed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001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Link rate (bps)</a:t>
            </a:r>
          </a:p>
          <a:p>
            <a:pPr lvl="1"/>
            <a:r>
              <a:rPr lang="en-US" sz="2800" dirty="0" smtClean="0"/>
              <a:t>DSL e.g. 768kbps down, 256kbps up</a:t>
            </a:r>
          </a:p>
          <a:p>
            <a:pPr marL="0" indent="0">
              <a:buNone/>
            </a:pPr>
            <a:r>
              <a:rPr lang="en-US" sz="3200" dirty="0" smtClean="0"/>
              <a:t>Link bandwidth (Hz)</a:t>
            </a:r>
          </a:p>
          <a:p>
            <a:pPr lvl="1"/>
            <a:r>
              <a:rPr lang="en-US" sz="2800" dirty="0" smtClean="0"/>
              <a:t>Size of frequency band</a:t>
            </a:r>
          </a:p>
          <a:p>
            <a:pPr lvl="1"/>
            <a:r>
              <a:rPr lang="en-US" sz="2800" dirty="0" smtClean="0"/>
              <a:t>FM radio, wireless spectra, ...</a:t>
            </a:r>
          </a:p>
          <a:p>
            <a:pPr lvl="1"/>
            <a:r>
              <a:rPr lang="en-US" sz="2800" dirty="0" smtClean="0"/>
              <a:t>If link can transmit over [300Hz, 1MHz], its bandwidth is ~1MHz</a:t>
            </a:r>
          </a:p>
          <a:p>
            <a:pPr marL="0" indent="0">
              <a:buNone/>
            </a:pPr>
            <a:r>
              <a:rPr lang="en-US" sz="3200" dirty="0" smtClean="0"/>
              <a:t>Link capacity (bps)</a:t>
            </a:r>
          </a:p>
          <a:p>
            <a:pPr lvl="1"/>
            <a:r>
              <a:rPr lang="en-US" sz="2800" dirty="0" smtClean="0"/>
              <a:t>Maximum link rate possible</a:t>
            </a:r>
          </a:p>
          <a:p>
            <a:pPr lvl="1"/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2286000" y="5943600"/>
          <a:ext cx="3616326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4" imgW="1180800" imgH="203040" progId="Equation.3">
                  <p:embed/>
                </p:oleObj>
              </mc:Choice>
              <mc:Fallback>
                <p:oleObj name="Equation" r:id="rId4" imgW="1180800" imgH="20304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943600"/>
                        <a:ext cx="3616326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Metrics: speed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001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Link capacity example</a:t>
            </a:r>
          </a:p>
          <a:p>
            <a:pPr lvl="1"/>
            <a:r>
              <a:rPr lang="en-US" sz="2800" dirty="0" smtClean="0"/>
              <a:t>SNR = 2</a:t>
            </a:r>
            <a:r>
              <a:rPr lang="en-US" sz="2800" baseline="30000" dirty="0" smtClean="0"/>
              <a:t>20</a:t>
            </a:r>
          </a:p>
          <a:p>
            <a:pPr lvl="1"/>
            <a:r>
              <a:rPr lang="en-US" sz="2800" dirty="0" smtClean="0"/>
              <a:t>W = 1MHz</a:t>
            </a:r>
          </a:p>
          <a:p>
            <a:pPr lvl="1"/>
            <a:r>
              <a:rPr lang="en-US" sz="2800" dirty="0" smtClean="0"/>
              <a:t>C = 10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(1+ 2</a:t>
            </a:r>
            <a:r>
              <a:rPr lang="en-US" sz="2800" baseline="30000" dirty="0" smtClean="0"/>
              <a:t>20</a:t>
            </a:r>
            <a:r>
              <a:rPr lang="en-US" sz="2800" dirty="0" smtClean="0"/>
              <a:t>) bit/s = 20 Mbps</a:t>
            </a:r>
          </a:p>
          <a:p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>
              <a:buNone/>
            </a:pPr>
            <a:r>
              <a:rPr lang="en-US" dirty="0" smtClean="0"/>
              <a:t>link “rate” is often called link “bandwidth” </a:t>
            </a:r>
          </a:p>
          <a:p>
            <a:pPr>
              <a:buNone/>
            </a:pPr>
            <a:r>
              <a:rPr lang="en-US" dirty="0" smtClean="0"/>
              <a:t>in networking literature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Metrics: speed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0010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Throughput (bps)</a:t>
            </a:r>
          </a:p>
          <a:p>
            <a:pPr lvl="1"/>
            <a:r>
              <a:rPr lang="en-US" dirty="0" smtClean="0"/>
              <a:t>Bit rate actually achieved</a:t>
            </a:r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sz="1800" dirty="0" smtClean="0"/>
              <a:t>MP3 file of 3MB transferred in 2 </a:t>
            </a:r>
            <a:r>
              <a:rPr lang="en-US" sz="1800" dirty="0" err="1" smtClean="0"/>
              <a:t>mins</a:t>
            </a:r>
            <a:r>
              <a:rPr lang="en-US" sz="1800" dirty="0" smtClean="0"/>
              <a:t> </a:t>
            </a:r>
          </a:p>
          <a:p>
            <a:pPr lvl="2"/>
            <a:r>
              <a:rPr lang="en-US" sz="1800" dirty="0" smtClean="0"/>
              <a:t>Throughput = 3MB / 2mins  =  200 kbps</a:t>
            </a:r>
          </a:p>
          <a:p>
            <a:pPr lvl="1"/>
            <a:r>
              <a:rPr lang="en-US" dirty="0" smtClean="0"/>
              <a:t>Generally less than link rate because of transmission and protocol overheads</a:t>
            </a:r>
          </a:p>
          <a:p>
            <a:pPr lvl="2"/>
            <a:r>
              <a:rPr lang="en-US" sz="1800" dirty="0" smtClean="0"/>
              <a:t>Typically lower in wireless networking than in wireline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95400" y="5257800"/>
            <a:ext cx="685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throughput  &lt;=  link rate  &lt;=  link capacity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6001432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information </a:t>
            </a:r>
          </a:p>
          <a:p>
            <a:pPr algn="ctr"/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6001433"/>
            <a:ext cx="1864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communication, </a:t>
            </a:r>
          </a:p>
          <a:p>
            <a:pPr algn="ctr"/>
            <a:r>
              <a:rPr lang="en-US" dirty="0" smtClean="0"/>
              <a:t>coding theories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11401" y="6001434"/>
            <a:ext cx="1749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networking,</a:t>
            </a:r>
          </a:p>
          <a:p>
            <a:pPr algn="ctr"/>
            <a:r>
              <a:rPr lang="en-US" dirty="0" smtClean="0"/>
              <a:t>protocol design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 Flow Control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05400"/>
            <a:ext cx="7924800" cy="1255713"/>
          </a:xfrm>
        </p:spPr>
        <p:txBody>
          <a:bodyPr/>
          <a:lstStyle/>
          <a:p>
            <a:r>
              <a:rPr lang="en-US"/>
              <a:t>~ W packets per RTT</a:t>
            </a:r>
          </a:p>
          <a:p>
            <a:r>
              <a:rPr lang="en-US"/>
              <a:t>Lost packet detected by missing ACK</a:t>
            </a:r>
          </a:p>
          <a:p>
            <a:endParaRPr lang="en-US"/>
          </a:p>
        </p:txBody>
      </p:sp>
      <p:sp>
        <p:nvSpPr>
          <p:cNvPr id="445444" name="Line 4"/>
          <p:cNvSpPr>
            <a:spLocks noChangeShapeType="1"/>
          </p:cNvSpPr>
          <p:nvPr/>
        </p:nvSpPr>
        <p:spPr bwMode="auto">
          <a:xfrm>
            <a:off x="1695450" y="2743200"/>
            <a:ext cx="561975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5445" name="Line 5"/>
          <p:cNvSpPr>
            <a:spLocks noChangeShapeType="1"/>
          </p:cNvSpPr>
          <p:nvPr/>
        </p:nvSpPr>
        <p:spPr bwMode="auto">
          <a:xfrm>
            <a:off x="1676400" y="4648200"/>
            <a:ext cx="5638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 flipV="1">
            <a:off x="1676400" y="2743200"/>
            <a:ext cx="0" cy="1906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5468" name="Line 28"/>
          <p:cNvSpPr>
            <a:spLocks noChangeShapeType="1"/>
          </p:cNvSpPr>
          <p:nvPr/>
        </p:nvSpPr>
        <p:spPr bwMode="auto">
          <a:xfrm flipV="1">
            <a:off x="4267200" y="19812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5469" name="Line 29"/>
          <p:cNvSpPr>
            <a:spLocks noChangeShapeType="1"/>
          </p:cNvSpPr>
          <p:nvPr/>
        </p:nvSpPr>
        <p:spPr bwMode="auto">
          <a:xfrm flipV="1">
            <a:off x="1676400" y="19812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687513" y="1622425"/>
            <a:ext cx="2574925" cy="457200"/>
            <a:chOff x="1071" y="965"/>
            <a:chExt cx="1622" cy="288"/>
          </a:xfrm>
        </p:grpSpPr>
        <p:sp>
          <p:nvSpPr>
            <p:cNvPr id="445471" name="Line 31"/>
            <p:cNvSpPr>
              <a:spLocks noChangeShapeType="1"/>
            </p:cNvSpPr>
            <p:nvPr/>
          </p:nvSpPr>
          <p:spPr bwMode="auto">
            <a:xfrm>
              <a:off x="1071" y="112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5472" name="Line 32"/>
            <p:cNvSpPr>
              <a:spLocks noChangeShapeType="1"/>
            </p:cNvSpPr>
            <p:nvPr/>
          </p:nvSpPr>
          <p:spPr bwMode="auto">
            <a:xfrm>
              <a:off x="2214" y="1127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5473" name="Text Box 33"/>
            <p:cNvSpPr txBox="1">
              <a:spLocks noChangeArrowheads="1"/>
            </p:cNvSpPr>
            <p:nvPr/>
          </p:nvSpPr>
          <p:spPr bwMode="auto">
            <a:xfrm>
              <a:off x="1677" y="965"/>
              <a:ext cx="4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en-US">
                  <a:solidFill>
                    <a:schemeClr val="tx1"/>
                  </a:solidFill>
                </a:rPr>
                <a:t>RTT</a:t>
              </a:r>
            </a:p>
          </p:txBody>
        </p:sp>
      </p:grpSp>
      <p:sp>
        <p:nvSpPr>
          <p:cNvPr id="445486" name="Text Box 46"/>
          <p:cNvSpPr txBox="1">
            <a:spLocks noChangeArrowheads="1"/>
          </p:cNvSpPr>
          <p:nvPr/>
        </p:nvSpPr>
        <p:spPr bwMode="auto">
          <a:xfrm>
            <a:off x="7299325" y="2520950"/>
            <a:ext cx="62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445487" name="Text Box 47"/>
          <p:cNvSpPr txBox="1">
            <a:spLocks noChangeArrowheads="1"/>
          </p:cNvSpPr>
          <p:nvPr/>
        </p:nvSpPr>
        <p:spPr bwMode="auto">
          <a:xfrm>
            <a:off x="7299325" y="4424363"/>
            <a:ext cx="62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445488" name="Text Box 48"/>
          <p:cNvSpPr txBox="1">
            <a:spLocks noChangeArrowheads="1"/>
          </p:cNvSpPr>
          <p:nvPr/>
        </p:nvSpPr>
        <p:spPr bwMode="auto">
          <a:xfrm>
            <a:off x="509588" y="23749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Source</a:t>
            </a:r>
          </a:p>
        </p:txBody>
      </p:sp>
      <p:sp>
        <p:nvSpPr>
          <p:cNvPr id="445489" name="Text Box 49"/>
          <p:cNvSpPr txBox="1">
            <a:spLocks noChangeArrowheads="1"/>
          </p:cNvSpPr>
          <p:nvPr/>
        </p:nvSpPr>
        <p:spPr bwMode="auto">
          <a:xfrm>
            <a:off x="376238" y="4254500"/>
            <a:ext cx="1317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Destination</a:t>
            </a: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1676400" y="2362200"/>
            <a:ext cx="1516063" cy="392113"/>
            <a:chOff x="1056" y="1488"/>
            <a:chExt cx="955" cy="247"/>
          </a:xfrm>
        </p:grpSpPr>
        <p:sp>
          <p:nvSpPr>
            <p:cNvPr id="445494" name="Text Box 54"/>
            <p:cNvSpPr txBox="1">
              <a:spLocks noChangeArrowheads="1"/>
            </p:cNvSpPr>
            <p:nvPr/>
          </p:nvSpPr>
          <p:spPr bwMode="auto">
            <a:xfrm>
              <a:off x="1056" y="1488"/>
              <a:ext cx="144" cy="24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576" rIns="36576">
              <a:spAutoFit/>
            </a:bodyPr>
            <a:lstStyle/>
            <a:p>
              <a:pPr algn="l"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5497" name="Line 57"/>
            <p:cNvSpPr>
              <a:spLocks noChangeShapeType="1"/>
            </p:cNvSpPr>
            <p:nvPr/>
          </p:nvSpPr>
          <p:spPr bwMode="auto">
            <a:xfrm>
              <a:off x="1344" y="1488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498" name="Rectangle 58"/>
            <p:cNvSpPr>
              <a:spLocks noChangeArrowheads="1"/>
            </p:cNvSpPr>
            <p:nvPr/>
          </p:nvSpPr>
          <p:spPr bwMode="auto">
            <a:xfrm>
              <a:off x="1344" y="1488"/>
              <a:ext cx="480" cy="24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493" name="Text Box 53"/>
            <p:cNvSpPr txBox="1">
              <a:spLocks noChangeArrowheads="1"/>
            </p:cNvSpPr>
            <p:nvPr/>
          </p:nvSpPr>
          <p:spPr bwMode="auto">
            <a:xfrm>
              <a:off x="1200" y="1488"/>
              <a:ext cx="144" cy="24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576" rIns="36576">
              <a:spAutoFit/>
            </a:bodyPr>
            <a:lstStyle/>
            <a:p>
              <a:pPr algn="l"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45451" name="Text Box 11"/>
            <p:cNvSpPr txBox="1">
              <a:spLocks noChangeArrowheads="1"/>
            </p:cNvSpPr>
            <p:nvPr/>
          </p:nvSpPr>
          <p:spPr bwMode="auto">
            <a:xfrm>
              <a:off x="1824" y="1488"/>
              <a:ext cx="187" cy="24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576" rIns="36576">
              <a:spAutoFit/>
            </a:bodyPr>
            <a:lstStyle/>
            <a:p>
              <a:pPr algn="l"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W</a:t>
              </a:r>
            </a:p>
          </p:txBody>
        </p:sp>
      </p:grp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2903538" y="4256088"/>
            <a:ext cx="1508125" cy="392112"/>
            <a:chOff x="1829" y="2681"/>
            <a:chExt cx="950" cy="247"/>
          </a:xfrm>
        </p:grpSpPr>
        <p:sp>
          <p:nvSpPr>
            <p:cNvPr id="445501" name="Text Box 61"/>
            <p:cNvSpPr txBox="1">
              <a:spLocks noChangeArrowheads="1"/>
            </p:cNvSpPr>
            <p:nvPr/>
          </p:nvSpPr>
          <p:spPr bwMode="auto">
            <a:xfrm>
              <a:off x="1829" y="2681"/>
              <a:ext cx="144" cy="24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576" rIns="36576">
              <a:spAutoFit/>
            </a:bodyPr>
            <a:lstStyle/>
            <a:p>
              <a:pPr algn="l">
                <a:buFontTx/>
                <a:buNone/>
              </a:pPr>
              <a:r>
                <a:rPr lang="en-US" sz="1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5502" name="Line 62"/>
            <p:cNvSpPr>
              <a:spLocks noChangeShapeType="1"/>
            </p:cNvSpPr>
            <p:nvPr/>
          </p:nvSpPr>
          <p:spPr bwMode="auto">
            <a:xfrm>
              <a:off x="2117" y="2688"/>
              <a:ext cx="5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503" name="Rectangle 63"/>
            <p:cNvSpPr>
              <a:spLocks noChangeArrowheads="1"/>
            </p:cNvSpPr>
            <p:nvPr/>
          </p:nvSpPr>
          <p:spPr bwMode="auto">
            <a:xfrm>
              <a:off x="2117" y="2688"/>
              <a:ext cx="523" cy="24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504" name="Text Box 64"/>
            <p:cNvSpPr txBox="1">
              <a:spLocks noChangeArrowheads="1"/>
            </p:cNvSpPr>
            <p:nvPr/>
          </p:nvSpPr>
          <p:spPr bwMode="auto">
            <a:xfrm>
              <a:off x="1973" y="2681"/>
              <a:ext cx="144" cy="24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576" rIns="36576">
              <a:spAutoFit/>
            </a:bodyPr>
            <a:lstStyle/>
            <a:p>
              <a:pPr algn="l"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45505" name="Text Box 65"/>
            <p:cNvSpPr txBox="1">
              <a:spLocks noChangeArrowheads="1"/>
            </p:cNvSpPr>
            <p:nvPr/>
          </p:nvSpPr>
          <p:spPr bwMode="auto">
            <a:xfrm>
              <a:off x="2592" y="2681"/>
              <a:ext cx="187" cy="24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576" rIns="36576">
              <a:spAutoFit/>
            </a:bodyPr>
            <a:lstStyle/>
            <a:p>
              <a:pPr algn="l"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W</a:t>
              </a:r>
            </a:p>
          </p:txBody>
        </p:sp>
      </p:grp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4267200" y="2362200"/>
            <a:ext cx="1516063" cy="392113"/>
            <a:chOff x="2688" y="1488"/>
            <a:chExt cx="955" cy="247"/>
          </a:xfrm>
        </p:grpSpPr>
        <p:sp>
          <p:nvSpPr>
            <p:cNvPr id="445507" name="Text Box 67"/>
            <p:cNvSpPr txBox="1">
              <a:spLocks noChangeArrowheads="1"/>
            </p:cNvSpPr>
            <p:nvPr/>
          </p:nvSpPr>
          <p:spPr bwMode="auto">
            <a:xfrm>
              <a:off x="2688" y="1488"/>
              <a:ext cx="144" cy="24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576" rIns="36576">
              <a:spAutoFit/>
            </a:bodyPr>
            <a:lstStyle/>
            <a:p>
              <a:pPr algn="l"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5508" name="Line 68"/>
            <p:cNvSpPr>
              <a:spLocks noChangeShapeType="1"/>
            </p:cNvSpPr>
            <p:nvPr/>
          </p:nvSpPr>
          <p:spPr bwMode="auto">
            <a:xfrm>
              <a:off x="2976" y="1488"/>
              <a:ext cx="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509" name="Rectangle 69"/>
            <p:cNvSpPr>
              <a:spLocks noChangeArrowheads="1"/>
            </p:cNvSpPr>
            <p:nvPr/>
          </p:nvSpPr>
          <p:spPr bwMode="auto">
            <a:xfrm>
              <a:off x="2976" y="1488"/>
              <a:ext cx="528" cy="24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510" name="Text Box 70"/>
            <p:cNvSpPr txBox="1">
              <a:spLocks noChangeArrowheads="1"/>
            </p:cNvSpPr>
            <p:nvPr/>
          </p:nvSpPr>
          <p:spPr bwMode="auto">
            <a:xfrm>
              <a:off x="2832" y="1488"/>
              <a:ext cx="144" cy="24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576" rIns="36576">
              <a:spAutoFit/>
            </a:bodyPr>
            <a:lstStyle/>
            <a:p>
              <a:pPr algn="l"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45511" name="Text Box 71"/>
            <p:cNvSpPr txBox="1">
              <a:spLocks noChangeArrowheads="1"/>
            </p:cNvSpPr>
            <p:nvPr/>
          </p:nvSpPr>
          <p:spPr bwMode="auto">
            <a:xfrm>
              <a:off x="3456" y="1488"/>
              <a:ext cx="187" cy="24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576" rIns="36576">
              <a:spAutoFit/>
            </a:bodyPr>
            <a:lstStyle/>
            <a:p>
              <a:pPr algn="l"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W</a:t>
              </a:r>
            </a:p>
          </p:txBody>
        </p:sp>
      </p:grp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1679575" y="2743200"/>
            <a:ext cx="1216025" cy="1524000"/>
            <a:chOff x="1200" y="1728"/>
            <a:chExt cx="624" cy="960"/>
          </a:xfrm>
        </p:grpSpPr>
        <p:sp>
          <p:nvSpPr>
            <p:cNvPr id="445467" name="Line 27"/>
            <p:cNvSpPr>
              <a:spLocks noChangeShapeType="1"/>
            </p:cNvSpPr>
            <p:nvPr/>
          </p:nvSpPr>
          <p:spPr bwMode="auto">
            <a:xfrm>
              <a:off x="1200" y="1728"/>
              <a:ext cx="624" cy="9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5518" name="Text Box 78"/>
            <p:cNvSpPr txBox="1">
              <a:spLocks noChangeArrowheads="1"/>
            </p:cNvSpPr>
            <p:nvPr/>
          </p:nvSpPr>
          <p:spPr bwMode="auto">
            <a:xfrm>
              <a:off x="1237" y="2160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data</a:t>
              </a:r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3124200" y="2743200"/>
            <a:ext cx="2362200" cy="1524000"/>
            <a:chOff x="1968" y="1728"/>
            <a:chExt cx="1488" cy="960"/>
          </a:xfrm>
        </p:grpSpPr>
        <p:grpSp>
          <p:nvGrpSpPr>
            <p:cNvPr id="8" name="Group 89"/>
            <p:cNvGrpSpPr>
              <a:grpSpLocks/>
            </p:cNvGrpSpPr>
            <p:nvPr/>
          </p:nvGrpSpPr>
          <p:grpSpPr bwMode="auto">
            <a:xfrm>
              <a:off x="1968" y="1728"/>
              <a:ext cx="1488" cy="960"/>
              <a:chOff x="1968" y="1728"/>
              <a:chExt cx="1488" cy="960"/>
            </a:xfrm>
          </p:grpSpPr>
          <p:sp>
            <p:nvSpPr>
              <p:cNvPr id="445513" name="Line 73"/>
              <p:cNvSpPr>
                <a:spLocks noChangeShapeType="1"/>
              </p:cNvSpPr>
              <p:nvPr/>
            </p:nvSpPr>
            <p:spPr bwMode="auto">
              <a:xfrm flipV="1">
                <a:off x="1968" y="1728"/>
                <a:ext cx="720" cy="9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516" name="Line 76"/>
              <p:cNvSpPr>
                <a:spLocks noChangeShapeType="1"/>
              </p:cNvSpPr>
              <p:nvPr/>
            </p:nvSpPr>
            <p:spPr bwMode="auto">
              <a:xfrm flipV="1">
                <a:off x="2784" y="1728"/>
                <a:ext cx="672" cy="9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517" name="Line 77"/>
              <p:cNvSpPr>
                <a:spLocks noChangeShapeType="1"/>
              </p:cNvSpPr>
              <p:nvPr/>
            </p:nvSpPr>
            <p:spPr bwMode="auto">
              <a:xfrm flipV="1">
                <a:off x="2112" y="1728"/>
                <a:ext cx="720" cy="9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5519" name="Text Box 79"/>
            <p:cNvSpPr txBox="1">
              <a:spLocks noChangeArrowheads="1"/>
            </p:cNvSpPr>
            <p:nvPr/>
          </p:nvSpPr>
          <p:spPr bwMode="auto">
            <a:xfrm>
              <a:off x="2307" y="2160"/>
              <a:ext cx="333" cy="1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144" tIns="9144" rIns="9144" bIns="9144">
              <a:spAutoFit/>
            </a:bodyPr>
            <a:lstStyle/>
            <a:p>
              <a:pPr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ACKs</a:t>
              </a:r>
            </a:p>
          </p:txBody>
        </p:sp>
      </p:grpSp>
      <p:grpSp>
        <p:nvGrpSpPr>
          <p:cNvPr id="9" name="Group 88"/>
          <p:cNvGrpSpPr>
            <a:grpSpLocks/>
          </p:cNvGrpSpPr>
          <p:nvPr/>
        </p:nvGrpSpPr>
        <p:grpSpPr bwMode="auto">
          <a:xfrm>
            <a:off x="5487988" y="4256088"/>
            <a:ext cx="1592262" cy="392112"/>
            <a:chOff x="3312" y="2681"/>
            <a:chExt cx="1003" cy="247"/>
          </a:xfrm>
        </p:grpSpPr>
        <p:sp>
          <p:nvSpPr>
            <p:cNvPr id="445521" name="Text Box 81"/>
            <p:cNvSpPr txBox="1">
              <a:spLocks noChangeArrowheads="1"/>
            </p:cNvSpPr>
            <p:nvPr/>
          </p:nvSpPr>
          <p:spPr bwMode="auto">
            <a:xfrm>
              <a:off x="3312" y="2681"/>
              <a:ext cx="144" cy="24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576" rIns="36576">
              <a:spAutoFit/>
            </a:bodyPr>
            <a:lstStyle/>
            <a:p>
              <a:pPr algn="l"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5522" name="Line 82"/>
            <p:cNvSpPr>
              <a:spLocks noChangeShapeType="1"/>
            </p:cNvSpPr>
            <p:nvPr/>
          </p:nvSpPr>
          <p:spPr bwMode="auto">
            <a:xfrm>
              <a:off x="3600" y="2688"/>
              <a:ext cx="5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523" name="Rectangle 83"/>
            <p:cNvSpPr>
              <a:spLocks noChangeArrowheads="1"/>
            </p:cNvSpPr>
            <p:nvPr/>
          </p:nvSpPr>
          <p:spPr bwMode="auto">
            <a:xfrm>
              <a:off x="3600" y="2688"/>
              <a:ext cx="523" cy="24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524" name="Text Box 84"/>
            <p:cNvSpPr txBox="1">
              <a:spLocks noChangeArrowheads="1"/>
            </p:cNvSpPr>
            <p:nvPr/>
          </p:nvSpPr>
          <p:spPr bwMode="auto">
            <a:xfrm>
              <a:off x="3456" y="2681"/>
              <a:ext cx="144" cy="24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576" rIns="36576">
              <a:spAutoFit/>
            </a:bodyPr>
            <a:lstStyle/>
            <a:p>
              <a:pPr algn="l"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45525" name="Text Box 85"/>
            <p:cNvSpPr txBox="1">
              <a:spLocks noChangeArrowheads="1"/>
            </p:cNvSpPr>
            <p:nvPr/>
          </p:nvSpPr>
          <p:spPr bwMode="auto">
            <a:xfrm>
              <a:off x="4128" y="2681"/>
              <a:ext cx="187" cy="24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576" rIns="36576">
              <a:spAutoFit/>
            </a:bodyPr>
            <a:lstStyle/>
            <a:p>
              <a:pPr algn="l"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W</a:t>
              </a:r>
            </a:p>
          </p:txBody>
        </p:sp>
      </p:grpSp>
      <p:sp>
        <p:nvSpPr>
          <p:cNvPr id="445533" name="Line 93"/>
          <p:cNvSpPr>
            <a:spLocks noChangeShapeType="1"/>
          </p:cNvSpPr>
          <p:nvPr/>
        </p:nvSpPr>
        <p:spPr bwMode="auto">
          <a:xfrm>
            <a:off x="4259263" y="2746375"/>
            <a:ext cx="1216025" cy="15240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4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 autoUpdateAnimBg="0"/>
      <p:bldP spid="4455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Metrics: delay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001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Delay and delay jitter (sec)</a:t>
            </a:r>
          </a:p>
          <a:p>
            <a:pPr lvl="1"/>
            <a:r>
              <a:rPr lang="en-US" sz="2800" dirty="0" smtClean="0"/>
              <a:t>Some applications care more about throughput, some about delay, some about delay jitter</a:t>
            </a:r>
          </a:p>
          <a:p>
            <a:pPr marL="0" indent="0">
              <a:buNone/>
            </a:pPr>
            <a:endParaRPr lang="en-US" sz="14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 lvl="1">
              <a:buNone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Queueing system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1456730"/>
            <a:ext cx="13716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971800" y="1456730"/>
            <a:ext cx="21336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105400" y="145673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486400" y="1752600"/>
            <a:ext cx="685800" cy="734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209800" y="1685330"/>
            <a:ext cx="7620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52400" y="1371600"/>
            <a:ext cx="199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random arrival </a:t>
            </a:r>
          </a:p>
          <a:p>
            <a:pPr algn="ctr"/>
            <a:r>
              <a:rPr lang="en-US" dirty="0" smtClean="0"/>
              <a:t>process with rate</a:t>
            </a:r>
          </a:p>
          <a:p>
            <a:pPr algn="ctr"/>
            <a:endParaRPr lang="en-US" dirty="0"/>
          </a:p>
        </p:txBody>
      </p:sp>
      <p:graphicFrame>
        <p:nvGraphicFramePr>
          <p:cNvPr id="117764" name="Object 4"/>
          <p:cNvGraphicFramePr>
            <a:graphicFrameLocks/>
          </p:cNvGraphicFramePr>
          <p:nvPr/>
        </p:nvGraphicFramePr>
        <p:xfrm>
          <a:off x="533400" y="1990130"/>
          <a:ext cx="93821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91" name="Equation" r:id="rId4" imgW="520560" imgH="190440" progId="Equation.3">
                  <p:embed/>
                </p:oleObj>
              </mc:Choice>
              <mc:Fallback>
                <p:oleObj name="Equation" r:id="rId4" imgW="520560" imgH="1904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90130"/>
                        <a:ext cx="938212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48400" y="1391960"/>
            <a:ext cx="2743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service time </a:t>
            </a:r>
          </a:p>
          <a:p>
            <a:endParaRPr lang="en-US" sz="800" dirty="0" smtClean="0"/>
          </a:p>
          <a:p>
            <a:r>
              <a:rPr lang="en-US" dirty="0" smtClean="0"/>
              <a:t>with average</a:t>
            </a:r>
          </a:p>
          <a:p>
            <a:endParaRPr lang="en-US" dirty="0"/>
          </a:p>
        </p:txBody>
      </p:sp>
      <p:graphicFrame>
        <p:nvGraphicFramePr>
          <p:cNvPr id="19" name="Object 4"/>
          <p:cNvGraphicFramePr>
            <a:graphicFrameLocks/>
          </p:cNvGraphicFramePr>
          <p:nvPr/>
        </p:nvGraphicFramePr>
        <p:xfrm>
          <a:off x="7770813" y="1667193"/>
          <a:ext cx="915987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92" name="Equation" r:id="rId6" imgW="507960" imgH="393480" progId="Equation.3">
                  <p:embed/>
                </p:oleObj>
              </mc:Choice>
              <mc:Fallback>
                <p:oleObj name="Equation" r:id="rId6" imgW="507960" imgH="393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1667193"/>
                        <a:ext cx="915987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6" name="Object 6"/>
          <p:cNvGraphicFramePr>
            <a:graphicFrameLocks/>
          </p:cNvGraphicFramePr>
          <p:nvPr/>
        </p:nvGraphicFramePr>
        <p:xfrm>
          <a:off x="5257800" y="1609130"/>
          <a:ext cx="2508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93" name="Equation" r:id="rId8" imgW="139680" imgH="152280" progId="Equation.3">
                  <p:embed/>
                </p:oleObj>
              </mc:Choice>
              <mc:Fallback>
                <p:oleObj name="Equation" r:id="rId8" imgW="139680" imgH="1522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09130"/>
                        <a:ext cx="2508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751042" y="4246870"/>
            <a:ext cx="2019300" cy="1577670"/>
            <a:chOff x="5714999" y="4876800"/>
            <a:chExt cx="2019300" cy="1577670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5714999" y="6454470"/>
              <a:ext cx="144780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734299" y="4876800"/>
              <a:ext cx="0" cy="80010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Freeform 20"/>
            <p:cNvSpPr/>
            <p:nvPr/>
          </p:nvSpPr>
          <p:spPr bwMode="auto">
            <a:xfrm>
              <a:off x="7162800" y="5653376"/>
              <a:ext cx="567370" cy="801093"/>
            </a:xfrm>
            <a:custGeom>
              <a:avLst/>
              <a:gdLst>
                <a:gd name="connsiteX0" fmla="*/ 0 w 581947"/>
                <a:gd name="connsiteY0" fmla="*/ 787180 h 787180"/>
                <a:gd name="connsiteX1" fmla="*/ 349857 w 581947"/>
                <a:gd name="connsiteY1" fmla="*/ 723569 h 787180"/>
                <a:gd name="connsiteX2" fmla="*/ 492980 w 581947"/>
                <a:gd name="connsiteY2" fmla="*/ 532738 h 787180"/>
                <a:gd name="connsiteX3" fmla="*/ 572494 w 581947"/>
                <a:gd name="connsiteY3" fmla="*/ 182880 h 787180"/>
                <a:gd name="connsiteX4" fmla="*/ 580445 w 581947"/>
                <a:gd name="connsiteY4" fmla="*/ 0 h 78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947" h="787180">
                  <a:moveTo>
                    <a:pt x="0" y="787180"/>
                  </a:moveTo>
                  <a:cubicBezTo>
                    <a:pt x="133847" y="776578"/>
                    <a:pt x="267694" y="765976"/>
                    <a:pt x="349857" y="723569"/>
                  </a:cubicBezTo>
                  <a:cubicBezTo>
                    <a:pt x="432020" y="681162"/>
                    <a:pt x="455874" y="622853"/>
                    <a:pt x="492980" y="532738"/>
                  </a:cubicBezTo>
                  <a:cubicBezTo>
                    <a:pt x="530086" y="442623"/>
                    <a:pt x="557917" y="271670"/>
                    <a:pt x="572494" y="182880"/>
                  </a:cubicBezTo>
                  <a:cubicBezTo>
                    <a:pt x="587071" y="94090"/>
                    <a:pt x="580445" y="0"/>
                    <a:pt x="580445" y="0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31315" y="6032930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M/M/1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739116" y="2079724"/>
            <a:ext cx="1899684" cy="615077"/>
            <a:chOff x="3739116" y="2079724"/>
            <a:chExt cx="1899684" cy="615077"/>
          </a:xfrm>
        </p:grpSpPr>
        <p:sp>
          <p:nvSpPr>
            <p:cNvPr id="34" name="Left Brace 33"/>
            <p:cNvSpPr/>
            <p:nvPr/>
          </p:nvSpPr>
          <p:spPr bwMode="auto">
            <a:xfrm rot="16200000">
              <a:off x="4547720" y="1271120"/>
              <a:ext cx="282475" cy="1899684"/>
            </a:xfrm>
            <a:prstGeom prst="leftBrace">
              <a:avLst>
                <a:gd name="adj1" fmla="val 38445"/>
                <a:gd name="adj2" fmla="val 5056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17559" y="2417802"/>
                  <a:ext cx="11944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dirty="0" err="1" smtClean="0"/>
                    <a:t>avg</a:t>
                  </a:r>
                  <a:r>
                    <a:rPr lang="en-US" dirty="0" smtClean="0"/>
                    <a:t> delay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𝑇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7559" y="2417802"/>
                  <a:ext cx="1194493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1224" t="-28889" r="-6633" b="-5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85800" y="3934630"/>
            <a:ext cx="4419600" cy="1582134"/>
            <a:chOff x="838200" y="4031160"/>
            <a:chExt cx="4419600" cy="1582134"/>
          </a:xfrm>
        </p:grpSpPr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838200" y="4031160"/>
              <a:ext cx="4419600" cy="158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>
              <a:lvl1pPr marL="469852" indent="-469852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o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7957" indent="-43651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304791" indent="-39524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o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93690" indent="-38731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2093699" indent="-398423" algn="l" rtl="0" fontAlgn="base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50852" indent="-398423" algn="l" rtl="0" fontAlgn="base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3008004" indent="-398423" algn="l" rtl="0" fontAlgn="base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65158" indent="-398423" algn="l" rtl="0" fontAlgn="base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922311" indent="-398423" algn="l" rtl="0" fontAlgn="base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 typeface="Wingdings" pitchFamily="2" charset="2"/>
                <a:buNone/>
              </a:pPr>
              <a:r>
                <a:rPr lang="en-US" sz="3200" kern="0" dirty="0" smtClean="0"/>
                <a:t>M/M/1 queue</a:t>
              </a:r>
            </a:p>
            <a:p>
              <a:pPr eaLnBrk="1" hangingPunct="1"/>
              <a:endParaRPr lang="en-US" sz="3200" kern="0" dirty="0" smtClean="0"/>
            </a:p>
            <a:p>
              <a:pPr eaLnBrk="1" hangingPunct="1"/>
              <a:endParaRPr lang="en-US" sz="3200" kern="0" dirty="0" smtClean="0"/>
            </a:p>
            <a:p>
              <a:pPr lvl="1" eaLnBrk="1" hangingPunct="1">
                <a:buFont typeface="Wingdings" pitchFamily="2" charset="2"/>
                <a:buNone/>
              </a:pPr>
              <a:endParaRPr lang="en-US" sz="2800" kern="0" dirty="0" smtClean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914400" y="4395532"/>
              <a:ext cx="4114800" cy="1157288"/>
              <a:chOff x="1143000" y="3275970"/>
              <a:chExt cx="4114800" cy="1157288"/>
            </a:xfrm>
          </p:grpSpPr>
          <p:graphicFrame>
            <p:nvGraphicFramePr>
              <p:cNvPr id="17" name="Object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76237890"/>
                  </p:ext>
                </p:extLst>
              </p:nvPr>
            </p:nvGraphicFramePr>
            <p:xfrm>
              <a:off x="1328738" y="3275970"/>
              <a:ext cx="3929062" cy="1157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394" name="Equation" r:id="rId11" imgW="1282680" imgH="393480" progId="Equation.3">
                      <p:embed/>
                    </p:oleObj>
                  </mc:Choice>
                  <mc:Fallback>
                    <p:oleObj name="Equation" r:id="rId11" imgW="1282680" imgH="393480" progId="Equation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28738" y="3275970"/>
                            <a:ext cx="3929062" cy="1157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TextBox 28"/>
              <p:cNvSpPr txBox="1"/>
              <p:nvPr/>
            </p:nvSpPr>
            <p:spPr>
              <a:xfrm>
                <a:off x="1143000" y="3505200"/>
                <a:ext cx="1066800" cy="6001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3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avg</a:t>
                </a:r>
                <a:endParaRPr lang="en-US" sz="33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5444709" y="3886200"/>
            <a:ext cx="3546891" cy="2291176"/>
            <a:chOff x="5444709" y="3982730"/>
            <a:chExt cx="3546891" cy="2291176"/>
          </a:xfrm>
        </p:grpSpPr>
        <p:grpSp>
          <p:nvGrpSpPr>
            <p:cNvPr id="36" name="Group 35"/>
            <p:cNvGrpSpPr/>
            <p:nvPr/>
          </p:nvGrpSpPr>
          <p:grpSpPr>
            <a:xfrm>
              <a:off x="5444709" y="3982730"/>
              <a:ext cx="3546891" cy="1960870"/>
              <a:chOff x="5408666" y="4516130"/>
              <a:chExt cx="3546891" cy="1960870"/>
            </a:xfrm>
          </p:grpSpPr>
          <p:cxnSp>
            <p:nvCxnSpPr>
              <p:cNvPr id="3" name="Straight Arrow Connector 2"/>
              <p:cNvCxnSpPr/>
              <p:nvPr/>
            </p:nvCxnSpPr>
            <p:spPr bwMode="auto">
              <a:xfrm>
                <a:off x="5715000" y="6477000"/>
                <a:ext cx="27432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 flipV="1">
                <a:off x="5715000" y="4876800"/>
                <a:ext cx="0" cy="1600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5715000" y="6477000"/>
                <a:ext cx="205581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7770813" y="4876800"/>
                <a:ext cx="0" cy="1600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5408666" y="4516130"/>
                <a:ext cx="6126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delay</a:t>
                </a:r>
                <a:endParaRPr lang="en-US" sz="1400" dirty="0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7765808" y="5943600"/>
                <a:ext cx="11897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deterministic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555059" y="5791200"/>
                  <a:ext cx="20794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5059" y="5791200"/>
                  <a:ext cx="207941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5714" r="-25714" b="-137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692622" y="5966129"/>
                  <a:ext cx="21845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2622" y="5966129"/>
                  <a:ext cx="21845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5000" r="-19444" b="-2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42364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Little’s law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1456730"/>
            <a:ext cx="13716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971800" y="1456730"/>
            <a:ext cx="21336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105400" y="145673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486400" y="1752600"/>
            <a:ext cx="685800" cy="734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209800" y="1685330"/>
            <a:ext cx="7620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52400" y="1371600"/>
            <a:ext cx="199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random arrival </a:t>
            </a:r>
          </a:p>
          <a:p>
            <a:pPr algn="ctr"/>
            <a:r>
              <a:rPr lang="en-US" dirty="0" smtClean="0"/>
              <a:t>process with rate</a:t>
            </a:r>
          </a:p>
          <a:p>
            <a:pPr algn="ctr"/>
            <a:endParaRPr lang="en-US" dirty="0"/>
          </a:p>
        </p:txBody>
      </p:sp>
      <p:graphicFrame>
        <p:nvGraphicFramePr>
          <p:cNvPr id="117764" name="Object 4"/>
          <p:cNvGraphicFramePr>
            <a:graphicFrameLocks/>
          </p:cNvGraphicFramePr>
          <p:nvPr/>
        </p:nvGraphicFramePr>
        <p:xfrm>
          <a:off x="533400" y="1990130"/>
          <a:ext cx="93821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79" name="Equation" r:id="rId4" imgW="520560" imgH="190440" progId="Equation.3">
                  <p:embed/>
                </p:oleObj>
              </mc:Choice>
              <mc:Fallback>
                <p:oleObj name="Equation" r:id="rId4" imgW="520560" imgH="1904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90130"/>
                        <a:ext cx="938212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48400" y="1391960"/>
            <a:ext cx="2743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service time </a:t>
            </a:r>
          </a:p>
          <a:p>
            <a:endParaRPr lang="en-US" sz="800" dirty="0" smtClean="0"/>
          </a:p>
          <a:p>
            <a:r>
              <a:rPr lang="en-US" dirty="0" smtClean="0"/>
              <a:t>with average</a:t>
            </a:r>
          </a:p>
          <a:p>
            <a:endParaRPr lang="en-US" dirty="0"/>
          </a:p>
        </p:txBody>
      </p:sp>
      <p:graphicFrame>
        <p:nvGraphicFramePr>
          <p:cNvPr id="19" name="Object 4"/>
          <p:cNvGraphicFramePr>
            <a:graphicFrameLocks/>
          </p:cNvGraphicFramePr>
          <p:nvPr/>
        </p:nvGraphicFramePr>
        <p:xfrm>
          <a:off x="7770813" y="1667193"/>
          <a:ext cx="915987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80" name="Equation" r:id="rId6" imgW="507960" imgH="393480" progId="Equation.3">
                  <p:embed/>
                </p:oleObj>
              </mc:Choice>
              <mc:Fallback>
                <p:oleObj name="Equation" r:id="rId6" imgW="507960" imgH="393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1667193"/>
                        <a:ext cx="915987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6" name="Object 6"/>
          <p:cNvGraphicFramePr>
            <a:graphicFrameLocks/>
          </p:cNvGraphicFramePr>
          <p:nvPr/>
        </p:nvGraphicFramePr>
        <p:xfrm>
          <a:off x="5257800" y="1609130"/>
          <a:ext cx="2508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81" name="Equation" r:id="rId8" imgW="139680" imgH="152280" progId="Equation.3">
                  <p:embed/>
                </p:oleObj>
              </mc:Choice>
              <mc:Fallback>
                <p:oleObj name="Equation" r:id="rId8" imgW="139680" imgH="1522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09130"/>
                        <a:ext cx="2508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38200" y="3933825"/>
            <a:ext cx="8001000" cy="2238375"/>
            <a:chOff x="838200" y="3552824"/>
            <a:chExt cx="8001000" cy="2238375"/>
          </a:xfrm>
        </p:grpSpPr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838200" y="3552824"/>
              <a:ext cx="8001000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Little’s law</a:t>
              </a: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914353" lvl="1" indent="-457200" eaLnBrk="1" hangingPunct="1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Verifies directly for M/M/1, but holds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 much 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</a:rPr>
                <a:t>more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 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</a:rPr>
                <a:t>generally</a:t>
              </a:r>
            </a:p>
            <a:p>
              <a:pPr marL="914353" lvl="1" indent="-457200" eaLnBrk="1" hangingPunct="1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/>
              </a:pPr>
              <a:r>
                <a:rPr lang="en-US" sz="2400" kern="0" baseline="0" dirty="0" smtClean="0">
                  <a:latin typeface="+mn-lt"/>
                </a:rPr>
                <a:t>Extremely useful because of its generality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  <a:p>
              <a:pPr marL="469852" marR="0" lvl="0" indent="-469852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907957" marR="0" lvl="1" indent="-43651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  <a:p>
              <a:pPr marL="907957" marR="0" lvl="1" indent="-43651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</p:txBody>
        </p:sp>
        <p:graphicFrame>
          <p:nvGraphicFramePr>
            <p:cNvPr id="120846" name="Objec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3722470"/>
                </p:ext>
              </p:extLst>
            </p:nvPr>
          </p:nvGraphicFramePr>
          <p:xfrm>
            <a:off x="3276600" y="3620094"/>
            <a:ext cx="152400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382" name="Equation" r:id="rId10" imgW="444240" imgH="164880" progId="Equation.3">
                    <p:embed/>
                  </p:oleObj>
                </mc:Choice>
                <mc:Fallback>
                  <p:oleObj name="Equation" r:id="rId10" imgW="444240" imgH="16488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3620094"/>
                          <a:ext cx="1524000" cy="485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3733800" y="2079724"/>
            <a:ext cx="1962012" cy="892076"/>
            <a:chOff x="3733800" y="2079724"/>
            <a:chExt cx="1962012" cy="892076"/>
          </a:xfrm>
        </p:grpSpPr>
        <p:sp>
          <p:nvSpPr>
            <p:cNvPr id="2" name="Left Brace 1"/>
            <p:cNvSpPr/>
            <p:nvPr/>
          </p:nvSpPr>
          <p:spPr bwMode="auto">
            <a:xfrm rot="16200000">
              <a:off x="4547720" y="1271120"/>
              <a:ext cx="282475" cy="1899684"/>
            </a:xfrm>
            <a:prstGeom prst="leftBrace">
              <a:avLst>
                <a:gd name="adj1" fmla="val 38445"/>
                <a:gd name="adj2" fmla="val 5056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733800" y="2417802"/>
                  <a:ext cx="196201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dirty="0"/>
                    <a:t>avg delay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𝑇</m:t>
                      </m:r>
                    </m:oMath>
                  </a14:m>
                  <a:endParaRPr lang="en-US" dirty="0"/>
                </a:p>
                <a:p>
                  <a:pPr algn="ctr"/>
                  <a:r>
                    <a:rPr lang="en-US" dirty="0" smtClean="0"/>
                    <a:t>avg queue length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𝐿</m:t>
                      </m:r>
                    </m:oMath>
                  </a14:m>
                  <a:endParaRPr lang="en-US" b="0" i="1" dirty="0" smtClean="0">
                    <a:latin typeface="Cambria Math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2417802"/>
                  <a:ext cx="1962012" cy="55399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7165" t="-14286" r="-3427" b="-24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4476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Internet applications (2006)</a:t>
            </a:r>
            <a:endParaRPr lang="en-US"/>
          </a:p>
        </p:txBody>
      </p:sp>
      <p:pic>
        <p:nvPicPr>
          <p:cNvPr id="1561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1377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61604" name="Text Box 4"/>
          <p:cNvSpPr txBox="1">
            <a:spLocks noChangeArrowheads="1"/>
          </p:cNvSpPr>
          <p:nvPr/>
        </p:nvSpPr>
        <p:spPr bwMode="auto">
          <a:xfrm>
            <a:off x="317500" y="2895600"/>
            <a:ext cx="1130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Telephony</a:t>
            </a:r>
            <a:endParaRPr lang="en-US" sz="16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05000" y="1371600"/>
            <a:ext cx="2133600" cy="1828800"/>
            <a:chOff x="1200" y="864"/>
            <a:chExt cx="1344" cy="1152"/>
          </a:xfrm>
        </p:grpSpPr>
        <p:pic>
          <p:nvPicPr>
            <p:cNvPr id="156160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0" y="864"/>
              <a:ext cx="1344" cy="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61607" name="Text Box 7"/>
            <p:cNvSpPr txBox="1">
              <a:spLocks noChangeArrowheads="1"/>
            </p:cNvSpPr>
            <p:nvPr/>
          </p:nvSpPr>
          <p:spPr bwMode="auto">
            <a:xfrm>
              <a:off x="1584" y="1804"/>
              <a:ext cx="4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>
                  <a:ea typeface="宋体" pitchFamily="2" charset="-122"/>
                </a:rPr>
                <a:t>Music</a:t>
              </a:r>
              <a:endParaRPr lang="en-US" sz="160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267200" y="1241425"/>
            <a:ext cx="2209800" cy="1914525"/>
            <a:chOff x="2688" y="782"/>
            <a:chExt cx="1392" cy="1206"/>
          </a:xfrm>
        </p:grpSpPr>
        <p:pic>
          <p:nvPicPr>
            <p:cNvPr id="1561609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88" y="782"/>
              <a:ext cx="1392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61610" name="Text Box 10"/>
            <p:cNvSpPr txBox="1">
              <a:spLocks noChangeArrowheads="1"/>
            </p:cNvSpPr>
            <p:nvPr/>
          </p:nvSpPr>
          <p:spPr bwMode="auto">
            <a:xfrm>
              <a:off x="2793" y="1776"/>
              <a:ext cx="1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>
                  <a:ea typeface="宋体" pitchFamily="2" charset="-122"/>
                </a:rPr>
                <a:t>TV &amp; home theatre</a:t>
              </a:r>
              <a:endParaRPr lang="en-US" sz="1600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410200" y="3711576"/>
            <a:ext cx="3505200" cy="3122613"/>
            <a:chOff x="3408" y="2338"/>
            <a:chExt cx="2208" cy="1967"/>
          </a:xfrm>
        </p:grpSpPr>
        <p:pic>
          <p:nvPicPr>
            <p:cNvPr id="1561612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2338"/>
              <a:ext cx="2208" cy="1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61613" name="Text Box 13"/>
            <p:cNvSpPr txBox="1">
              <a:spLocks noChangeArrowheads="1"/>
            </p:cNvSpPr>
            <p:nvPr/>
          </p:nvSpPr>
          <p:spPr bwMode="auto">
            <a:xfrm>
              <a:off x="3907" y="4092"/>
              <a:ext cx="10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ea typeface="宋体" pitchFamily="2" charset="-122"/>
                </a:rPr>
                <a:t>Cloud computing</a:t>
              </a:r>
              <a:endParaRPr lang="en-US" sz="1600" dirty="0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858000" y="1295400"/>
            <a:ext cx="2057400" cy="1860550"/>
            <a:chOff x="4320" y="816"/>
            <a:chExt cx="1296" cy="1172"/>
          </a:xfrm>
        </p:grpSpPr>
        <p:pic>
          <p:nvPicPr>
            <p:cNvPr id="1561615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20" y="816"/>
              <a:ext cx="1296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61616" name="Text Box 16"/>
            <p:cNvSpPr txBox="1">
              <a:spLocks noChangeArrowheads="1"/>
            </p:cNvSpPr>
            <p:nvPr/>
          </p:nvSpPr>
          <p:spPr bwMode="auto">
            <a:xfrm>
              <a:off x="4377" y="1776"/>
              <a:ext cx="10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>
                  <a:ea typeface="宋体" pitchFamily="2" charset="-122"/>
                </a:rPr>
                <a:t>Finding your way</a:t>
              </a:r>
              <a:endParaRPr lang="en-US" sz="1600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57200" y="3429000"/>
            <a:ext cx="2209800" cy="1371600"/>
            <a:chOff x="192" y="2160"/>
            <a:chExt cx="1392" cy="864"/>
          </a:xfrm>
        </p:grpSpPr>
        <p:pic>
          <p:nvPicPr>
            <p:cNvPr id="1561618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2" y="2160"/>
              <a:ext cx="1392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61619" name="Text Box 19"/>
            <p:cNvSpPr txBox="1">
              <a:spLocks noChangeArrowheads="1"/>
            </p:cNvSpPr>
            <p:nvPr/>
          </p:nvSpPr>
          <p:spPr bwMode="auto">
            <a:xfrm>
              <a:off x="610" y="2812"/>
              <a:ext cx="3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>
                  <a:ea typeface="宋体" pitchFamily="2" charset="-122"/>
                </a:rPr>
                <a:t>Mail</a:t>
              </a:r>
              <a:endParaRPr lang="en-US" sz="1600"/>
            </a:p>
          </p:txBody>
        </p:sp>
      </p:grpSp>
      <p:grpSp>
        <p:nvGrpSpPr>
          <p:cNvPr id="7" name="Group 30"/>
          <p:cNvGrpSpPr/>
          <p:nvPr/>
        </p:nvGrpSpPr>
        <p:grpSpPr>
          <a:xfrm>
            <a:off x="3581400" y="5105400"/>
            <a:ext cx="1428750" cy="1676400"/>
            <a:chOff x="3657600" y="5029200"/>
            <a:chExt cx="1428750" cy="1676400"/>
          </a:xfrm>
        </p:grpSpPr>
        <p:pic>
          <p:nvPicPr>
            <p:cNvPr id="1561621" name="Picture 2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57600" y="5029200"/>
              <a:ext cx="1428750" cy="136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61622" name="Text Box 22"/>
            <p:cNvSpPr txBox="1">
              <a:spLocks noChangeArrowheads="1"/>
            </p:cNvSpPr>
            <p:nvPr/>
          </p:nvSpPr>
          <p:spPr bwMode="auto">
            <a:xfrm>
              <a:off x="3960812" y="6369050"/>
              <a:ext cx="8397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Games</a:t>
              </a:r>
              <a:endParaRPr lang="en-US" sz="1600" dirty="0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28600" y="4948238"/>
            <a:ext cx="2971800" cy="1833562"/>
            <a:chOff x="144" y="3117"/>
            <a:chExt cx="1872" cy="1155"/>
          </a:xfrm>
        </p:grpSpPr>
        <p:sp>
          <p:nvSpPr>
            <p:cNvPr id="1561624" name="Text Box 24"/>
            <p:cNvSpPr txBox="1">
              <a:spLocks noChangeArrowheads="1"/>
            </p:cNvSpPr>
            <p:nvPr/>
          </p:nvSpPr>
          <p:spPr bwMode="auto">
            <a:xfrm>
              <a:off x="336" y="4060"/>
              <a:ext cx="14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>
                  <a:ea typeface="宋体" pitchFamily="2" charset="-122"/>
                </a:rPr>
                <a:t>Library at your finger tip</a:t>
              </a:r>
              <a:endParaRPr lang="en-US" sz="1600"/>
            </a:p>
          </p:txBody>
        </p:sp>
        <p:pic>
          <p:nvPicPr>
            <p:cNvPr id="1561625" name="Picture 2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4" y="3117"/>
              <a:ext cx="1872" cy="963"/>
            </a:xfrm>
            <a:prstGeom prst="rect">
              <a:avLst/>
            </a:prstGeom>
            <a:noFill/>
          </p:spPr>
        </p:pic>
      </p:grpSp>
      <p:grpSp>
        <p:nvGrpSpPr>
          <p:cNvPr id="9" name="Group 29"/>
          <p:cNvGrpSpPr/>
          <p:nvPr/>
        </p:nvGrpSpPr>
        <p:grpSpPr>
          <a:xfrm>
            <a:off x="3276600" y="3352800"/>
            <a:ext cx="1752600" cy="1557754"/>
            <a:chOff x="3352800" y="5029200"/>
            <a:chExt cx="1838632" cy="1633954"/>
          </a:xfrm>
        </p:grpSpPr>
        <p:sp>
          <p:nvSpPr>
            <p:cNvPr id="1561628" name="Text Box 28"/>
            <p:cNvSpPr txBox="1">
              <a:spLocks noChangeArrowheads="1"/>
            </p:cNvSpPr>
            <p:nvPr/>
          </p:nvSpPr>
          <p:spPr bwMode="auto">
            <a:xfrm>
              <a:off x="3352800" y="6324600"/>
              <a:ext cx="17892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ea typeface="宋体" pitchFamily="2" charset="-122"/>
                </a:rPr>
                <a:t>Social networking</a:t>
              </a:r>
              <a:endParaRPr lang="en-US" sz="16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52800" y="5029200"/>
              <a:ext cx="1838632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Queueing</a:t>
            </a:r>
            <a:r>
              <a:rPr lang="en-US" dirty="0" smtClean="0"/>
              <a:t> system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1456730"/>
            <a:ext cx="13716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971800" y="1456730"/>
            <a:ext cx="21336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105400" y="145673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486400" y="1752600"/>
            <a:ext cx="685800" cy="734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209800" y="1685330"/>
            <a:ext cx="7620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52400" y="1371600"/>
            <a:ext cx="199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random arrival </a:t>
            </a:r>
          </a:p>
          <a:p>
            <a:pPr algn="ctr"/>
            <a:r>
              <a:rPr lang="en-US" dirty="0" smtClean="0"/>
              <a:t>process with rate</a:t>
            </a:r>
          </a:p>
          <a:p>
            <a:pPr algn="ctr"/>
            <a:endParaRPr lang="en-US" dirty="0"/>
          </a:p>
        </p:txBody>
      </p:sp>
      <p:graphicFrame>
        <p:nvGraphicFramePr>
          <p:cNvPr id="117764" name="Object 4"/>
          <p:cNvGraphicFramePr>
            <a:graphicFrameLocks/>
          </p:cNvGraphicFramePr>
          <p:nvPr/>
        </p:nvGraphicFramePr>
        <p:xfrm>
          <a:off x="533400" y="1990130"/>
          <a:ext cx="93821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15" name="Equation" r:id="rId4" imgW="520560" imgH="190440" progId="Equation.3">
                  <p:embed/>
                </p:oleObj>
              </mc:Choice>
              <mc:Fallback>
                <p:oleObj name="Equation" r:id="rId4" imgW="520560" imgH="19044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90130"/>
                        <a:ext cx="938212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48400" y="1391960"/>
            <a:ext cx="2743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service time </a:t>
            </a:r>
          </a:p>
          <a:p>
            <a:endParaRPr lang="en-US" sz="800" dirty="0" smtClean="0"/>
          </a:p>
          <a:p>
            <a:r>
              <a:rPr lang="en-US" dirty="0" smtClean="0"/>
              <a:t>with average</a:t>
            </a:r>
          </a:p>
          <a:p>
            <a:endParaRPr lang="en-US" dirty="0"/>
          </a:p>
        </p:txBody>
      </p:sp>
      <p:graphicFrame>
        <p:nvGraphicFramePr>
          <p:cNvPr id="19" name="Object 4"/>
          <p:cNvGraphicFramePr>
            <a:graphicFrameLocks/>
          </p:cNvGraphicFramePr>
          <p:nvPr/>
        </p:nvGraphicFramePr>
        <p:xfrm>
          <a:off x="7770813" y="1667193"/>
          <a:ext cx="915987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16" name="Equation" r:id="rId6" imgW="507960" imgH="393480" progId="Equation.3">
                  <p:embed/>
                </p:oleObj>
              </mc:Choice>
              <mc:Fallback>
                <p:oleObj name="Equation" r:id="rId6" imgW="507960" imgH="393480" progId="Equation.3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1667193"/>
                        <a:ext cx="915987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6" name="Object 6"/>
          <p:cNvGraphicFramePr>
            <a:graphicFrameLocks/>
          </p:cNvGraphicFramePr>
          <p:nvPr/>
        </p:nvGraphicFramePr>
        <p:xfrm>
          <a:off x="5257800" y="1609130"/>
          <a:ext cx="2508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17" name="Equation" r:id="rId8" imgW="139680" imgH="152280" progId="Equation.3">
                  <p:embed/>
                </p:oleObj>
              </mc:Choice>
              <mc:Fallback>
                <p:oleObj name="Equation" r:id="rId8" imgW="139680" imgH="152280" progId="Equation.3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09130"/>
                        <a:ext cx="2508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2" name="Object 8"/>
          <p:cNvGraphicFramePr>
            <a:graphicFrameLocks/>
          </p:cNvGraphicFramePr>
          <p:nvPr/>
        </p:nvGraphicFramePr>
        <p:xfrm>
          <a:off x="5334000" y="3286125"/>
          <a:ext cx="4286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18" name="Equation" r:id="rId10" imgW="139680" imgH="152280" progId="Equation.3">
                  <p:embed/>
                </p:oleObj>
              </mc:Choice>
              <mc:Fallback>
                <p:oleObj name="Equation" r:id="rId10" imgW="139680" imgH="152280" progId="Equation.3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286125"/>
                        <a:ext cx="4286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0" name="Object 8"/>
          <p:cNvGraphicFramePr>
            <a:graphicFrameLocks/>
          </p:cNvGraphicFramePr>
          <p:nvPr/>
        </p:nvGraphicFramePr>
        <p:xfrm>
          <a:off x="5410200" y="5424487"/>
          <a:ext cx="50641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19" name="Equation" r:id="rId12" imgW="164880" imgH="228600" progId="Equation.3">
                  <p:embed/>
                </p:oleObj>
              </mc:Choice>
              <mc:Fallback>
                <p:oleObj name="Equation" r:id="rId12" imgW="164880" imgH="228600" progId="Equation.3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424487"/>
                        <a:ext cx="506413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1" name="Object 9"/>
          <p:cNvGraphicFramePr>
            <a:graphicFrameLocks/>
          </p:cNvGraphicFramePr>
          <p:nvPr/>
        </p:nvGraphicFramePr>
        <p:xfrm>
          <a:off x="2057400" y="5486400"/>
          <a:ext cx="5461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20" name="Equation" r:id="rId14" imgW="177480" imgH="228600" progId="Equation.3">
                  <p:embed/>
                </p:oleObj>
              </mc:Choice>
              <mc:Fallback>
                <p:oleObj name="Equation" r:id="rId14" imgW="177480" imgH="228600" progId="Equation.3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486400"/>
                        <a:ext cx="5461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2" name="Object 10"/>
          <p:cNvGraphicFramePr>
            <a:graphicFrameLocks/>
          </p:cNvGraphicFramePr>
          <p:nvPr/>
        </p:nvGraphicFramePr>
        <p:xfrm>
          <a:off x="2133600" y="3286125"/>
          <a:ext cx="3905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21" name="Equation" r:id="rId16" imgW="126720" imgH="152280" progId="Equation.3">
                  <p:embed/>
                </p:oleObj>
              </mc:Choice>
              <mc:Fallback>
                <p:oleObj name="Equation" r:id="rId16" imgW="126720" imgH="152280" progId="Equation.3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86125"/>
                        <a:ext cx="3905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>
            <a:off x="2667000" y="3505200"/>
            <a:ext cx="25908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20843" name="Object 11"/>
          <p:cNvGraphicFramePr>
            <a:graphicFrameLocks/>
          </p:cNvGraphicFramePr>
          <p:nvPr/>
        </p:nvGraphicFramePr>
        <p:xfrm>
          <a:off x="3276601" y="3124200"/>
          <a:ext cx="11430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22" name="Equation" r:id="rId18" imgW="444240" imgH="164880" progId="Equation.3">
                  <p:embed/>
                </p:oleObj>
              </mc:Choice>
              <mc:Fallback>
                <p:oleObj name="Equation" r:id="rId18" imgW="444240" imgH="164880" progId="Equation.3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3124200"/>
                        <a:ext cx="11430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 bwMode="auto">
          <a:xfrm>
            <a:off x="2667000" y="5789612"/>
            <a:ext cx="25908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graphicFrame>
        <p:nvGraphicFramePr>
          <p:cNvPr id="23" name="Object 11"/>
          <p:cNvGraphicFramePr>
            <a:graphicFrameLocks/>
          </p:cNvGraphicFramePr>
          <p:nvPr/>
        </p:nvGraphicFramePr>
        <p:xfrm>
          <a:off x="3162300" y="5345113"/>
          <a:ext cx="13716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23" name="Equation" r:id="rId20" imgW="533160" imgH="228600" progId="Equation.3">
                  <p:embed/>
                </p:oleObj>
              </mc:Choice>
              <mc:Fallback>
                <p:oleObj name="Equation" r:id="rId20" imgW="533160" imgH="228600" progId="Equation.3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345113"/>
                        <a:ext cx="13716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5" name="Object 13"/>
          <p:cNvGraphicFramePr>
            <a:graphicFrameLocks/>
          </p:cNvGraphicFramePr>
          <p:nvPr/>
        </p:nvGraphicFramePr>
        <p:xfrm>
          <a:off x="5573712" y="4159250"/>
          <a:ext cx="16652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24" name="Equation" r:id="rId22" imgW="647640" imgH="393480" progId="Equation.3">
                  <p:embed/>
                </p:oleObj>
              </mc:Choice>
              <mc:Fallback>
                <p:oleObj name="Equation" r:id="rId22" imgW="647640" imgH="393480" progId="Equation.3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2" y="4159250"/>
                        <a:ext cx="1665288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 bwMode="auto">
          <a:xfrm rot="5400000">
            <a:off x="4762500" y="4610100"/>
            <a:ext cx="14478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M/M/1 queue</a:t>
            </a:r>
          </a:p>
        </p:txBody>
      </p:sp>
      <p:graphicFrame>
        <p:nvGraphicFramePr>
          <p:cNvPr id="5122" name="Object 2"/>
          <p:cNvGraphicFramePr>
            <a:graphicFrameLocks/>
          </p:cNvGraphicFramePr>
          <p:nvPr/>
        </p:nvGraphicFramePr>
        <p:xfrm>
          <a:off x="666750" y="5334000"/>
          <a:ext cx="5484813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32" name="Equation" r:id="rId4" imgW="1790640" imgH="393480" progId="Equation.3">
                  <p:embed/>
                </p:oleObj>
              </mc:Choice>
              <mc:Fallback>
                <p:oleObj name="Equation" r:id="rId4" imgW="1790640" imgH="39348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5334000"/>
                        <a:ext cx="5484813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3733800" y="1456730"/>
            <a:ext cx="13716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971800" y="1456730"/>
            <a:ext cx="21336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105400" y="145673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486400" y="1752600"/>
            <a:ext cx="685800" cy="734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209800" y="1685330"/>
            <a:ext cx="7620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52400" y="1371600"/>
            <a:ext cx="199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Poisson arrival </a:t>
            </a:r>
          </a:p>
          <a:p>
            <a:pPr algn="ctr"/>
            <a:r>
              <a:rPr lang="en-US" dirty="0" smtClean="0"/>
              <a:t>process with rate</a:t>
            </a:r>
          </a:p>
          <a:p>
            <a:pPr algn="ctr"/>
            <a:endParaRPr lang="en-US" dirty="0"/>
          </a:p>
        </p:txBody>
      </p:sp>
      <p:graphicFrame>
        <p:nvGraphicFramePr>
          <p:cNvPr id="117764" name="Object 4"/>
          <p:cNvGraphicFramePr>
            <a:graphicFrameLocks/>
          </p:cNvGraphicFramePr>
          <p:nvPr/>
        </p:nvGraphicFramePr>
        <p:xfrm>
          <a:off x="533400" y="1990130"/>
          <a:ext cx="93821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33" name="Equation" r:id="rId6" imgW="520560" imgH="190440" progId="Equation.3">
                  <p:embed/>
                </p:oleObj>
              </mc:Choice>
              <mc:Fallback>
                <p:oleObj name="Equation" r:id="rId6" imgW="520560" imgH="190440" progId="Equation.3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90130"/>
                        <a:ext cx="938212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48400" y="1391960"/>
            <a:ext cx="2743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Exponential service time </a:t>
            </a:r>
          </a:p>
          <a:p>
            <a:endParaRPr lang="en-US" sz="800" dirty="0" smtClean="0"/>
          </a:p>
          <a:p>
            <a:r>
              <a:rPr lang="en-US" dirty="0" smtClean="0"/>
              <a:t>with average</a:t>
            </a:r>
          </a:p>
          <a:p>
            <a:endParaRPr lang="en-US" dirty="0"/>
          </a:p>
        </p:txBody>
      </p:sp>
      <p:graphicFrame>
        <p:nvGraphicFramePr>
          <p:cNvPr id="19" name="Object 4"/>
          <p:cNvGraphicFramePr>
            <a:graphicFrameLocks/>
          </p:cNvGraphicFramePr>
          <p:nvPr/>
        </p:nvGraphicFramePr>
        <p:xfrm>
          <a:off x="7770813" y="1667193"/>
          <a:ext cx="915987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34" name="Equation" r:id="rId8" imgW="507960" imgH="393480" progId="Equation.3">
                  <p:embed/>
                </p:oleObj>
              </mc:Choice>
              <mc:Fallback>
                <p:oleObj name="Equation" r:id="rId8" imgW="507960" imgH="393480" progId="Equation.3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1667193"/>
                        <a:ext cx="915987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6" name="Object 6"/>
          <p:cNvGraphicFramePr>
            <a:graphicFrameLocks/>
          </p:cNvGraphicFramePr>
          <p:nvPr/>
        </p:nvGraphicFramePr>
        <p:xfrm>
          <a:off x="5257800" y="1609130"/>
          <a:ext cx="2508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35" name="Equation" r:id="rId10" imgW="139680" imgH="152280" progId="Equation.3">
                  <p:embed/>
                </p:oleObj>
              </mc:Choice>
              <mc:Fallback>
                <p:oleObj name="Equation" r:id="rId10" imgW="139680" imgH="152280" progId="Equation.3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09130"/>
                        <a:ext cx="2508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7" name="Object 7"/>
          <p:cNvGraphicFramePr>
            <a:graphicFrameLocks/>
          </p:cNvGraphicFramePr>
          <p:nvPr/>
        </p:nvGraphicFramePr>
        <p:xfrm>
          <a:off x="1525588" y="2819400"/>
          <a:ext cx="4589462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36" name="Equation" r:id="rId12" imgW="1498320" imgH="393480" progId="Equation.3">
                  <p:embed/>
                </p:oleObj>
              </mc:Choice>
              <mc:Fallback>
                <p:oleObj name="Equation" r:id="rId12" imgW="1498320" imgH="393480" progId="Equation.3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2819400"/>
                        <a:ext cx="4589462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2" name="Object 8"/>
          <p:cNvGraphicFramePr>
            <a:graphicFrameLocks/>
          </p:cNvGraphicFramePr>
          <p:nvPr/>
        </p:nvGraphicFramePr>
        <p:xfrm>
          <a:off x="1066800" y="4100513"/>
          <a:ext cx="6573838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37" name="Equation" r:id="rId14" imgW="2145960" imgH="393480" progId="Equation.3">
                  <p:embed/>
                </p:oleObj>
              </mc:Choice>
              <mc:Fallback>
                <p:oleObj name="Equation" r:id="rId14" imgW="2145960" imgH="393480" progId="Equation.3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00513"/>
                        <a:ext cx="6573838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Scalability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Location-based addressing</a:t>
            </a:r>
          </a:p>
          <a:p>
            <a:pPr lvl="1"/>
            <a:r>
              <a:rPr lang="en-US" dirty="0" smtClean="0"/>
              <a:t>Example: IP is location based </a:t>
            </a:r>
          </a:p>
          <a:p>
            <a:pPr lvl="1"/>
            <a:r>
              <a:rPr lang="en-US" dirty="0" smtClean="0"/>
              <a:t>Ethernet is not</a:t>
            </a:r>
          </a:p>
          <a:p>
            <a:pPr lvl="1"/>
            <a:r>
              <a:rPr lang="en-US" dirty="0" smtClean="0"/>
              <a:t>Advantages</a:t>
            </a:r>
          </a:p>
          <a:p>
            <a:pPr lvl="2"/>
            <a:r>
              <a:rPr lang="en-US" dirty="0" smtClean="0"/>
              <a:t>Reduce routing table size</a:t>
            </a:r>
          </a:p>
          <a:p>
            <a:pPr lvl="2"/>
            <a:r>
              <a:rPr lang="en-US" dirty="0" smtClean="0"/>
              <a:t>Simpler routing operation</a:t>
            </a:r>
          </a:p>
          <a:p>
            <a:pPr lvl="1"/>
            <a:r>
              <a:rPr lang="en-US" dirty="0" smtClean="0"/>
              <a:t>Disadvantages</a:t>
            </a:r>
          </a:p>
          <a:p>
            <a:pPr lvl="2"/>
            <a:r>
              <a:rPr lang="en-US" dirty="0" smtClean="0"/>
              <a:t>Makes mobility hard</a:t>
            </a:r>
          </a:p>
          <a:p>
            <a:pPr lvl="2"/>
            <a:r>
              <a:rPr lang="en-US" dirty="0" smtClean="0"/>
              <a:t>Makes security hard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505" y="4343400"/>
            <a:ext cx="5244495" cy="243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Scalability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001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Hierarchical</a:t>
            </a:r>
          </a:p>
          <a:p>
            <a:pPr lvl="1"/>
            <a:r>
              <a:rPr lang="en-US" dirty="0" smtClean="0"/>
              <a:t>Two level</a:t>
            </a:r>
          </a:p>
          <a:p>
            <a:pPr lvl="1"/>
            <a:r>
              <a:rPr lang="en-US" dirty="0" smtClean="0"/>
              <a:t>Autonomous system</a:t>
            </a:r>
          </a:p>
          <a:p>
            <a:pPr lvl="2"/>
            <a:r>
              <a:rPr lang="en-US" dirty="0" smtClean="0"/>
              <a:t>Same administrative and/or economic domain</a:t>
            </a:r>
          </a:p>
          <a:p>
            <a:pPr lvl="2"/>
            <a:r>
              <a:rPr lang="en-US" dirty="0" smtClean="0"/>
              <a:t>Shortest path routing: OSPF, IS-IS</a:t>
            </a:r>
          </a:p>
          <a:p>
            <a:pPr lvl="1"/>
            <a:r>
              <a:rPr lang="en-US" dirty="0" smtClean="0"/>
              <a:t>Inter-domain</a:t>
            </a:r>
          </a:p>
          <a:p>
            <a:pPr lvl="2"/>
            <a:r>
              <a:rPr lang="en-US" dirty="0" smtClean="0"/>
              <a:t>BGP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Both simplify routing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Scalability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001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Best effort service</a:t>
            </a:r>
          </a:p>
          <a:p>
            <a:pPr lvl="1"/>
            <a:r>
              <a:rPr lang="en-US" dirty="0" smtClean="0"/>
              <a:t>Simple TCP/IP layer</a:t>
            </a:r>
          </a:p>
          <a:p>
            <a:pPr marL="0" indent="0">
              <a:buNone/>
            </a:pPr>
            <a:r>
              <a:rPr lang="en-US" sz="3200" dirty="0" smtClean="0"/>
              <a:t>End-to-end principle</a:t>
            </a:r>
          </a:p>
          <a:p>
            <a:pPr lvl="1"/>
            <a:r>
              <a:rPr lang="en-US" dirty="0" smtClean="0"/>
              <a:t>Simple network, intelligent hosts</a:t>
            </a:r>
          </a:p>
          <a:p>
            <a:pPr lvl="1"/>
            <a:r>
              <a:rPr lang="en-US" dirty="0" smtClean="0"/>
              <a:t>Stateless routers</a:t>
            </a:r>
          </a:p>
          <a:p>
            <a:pPr lvl="2"/>
            <a:r>
              <a:rPr lang="en-US" dirty="0" smtClean="0"/>
              <a:t>Packet carries its own state</a:t>
            </a:r>
          </a:p>
          <a:p>
            <a:pPr marL="0" indent="0">
              <a:buNone/>
            </a:pPr>
            <a:r>
              <a:rPr lang="en-US" sz="3200" dirty="0" smtClean="0"/>
              <a:t>Both simplify router </a:t>
            </a:r>
            <a:r>
              <a:rPr lang="en-US" sz="3200" dirty="0" smtClean="0">
                <a:sym typeface="Wingdings" pitchFamily="2" charset="2"/>
              </a:rPr>
              <a:t> fast big inexpensive routers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38200" y="6019800"/>
            <a:ext cx="6417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</a:rPr>
              <a:t>New idea</a:t>
            </a:r>
            <a:r>
              <a:rPr lang="en-US" sz="2400" dirty="0" smtClean="0">
                <a:solidFill>
                  <a:srgbClr val="0000FF"/>
                </a:solidFill>
              </a:rPr>
              <a:t>: software defined networking (SDN)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Scalability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001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Hierarchical naming</a:t>
            </a:r>
          </a:p>
          <a:p>
            <a:pPr lvl="1"/>
            <a:r>
              <a:rPr lang="en-US" dirty="0" smtClean="0"/>
              <a:t>Easier on human</a:t>
            </a:r>
          </a:p>
          <a:p>
            <a:pPr lvl="1"/>
            <a:r>
              <a:rPr lang="en-US" dirty="0" smtClean="0"/>
              <a:t>DNS translation</a:t>
            </a:r>
          </a:p>
          <a:p>
            <a:pPr marL="0" indent="0">
              <a:buNone/>
            </a:pPr>
            <a:r>
              <a:rPr lang="en-US" sz="3200" dirty="0" smtClean="0"/>
              <a:t>Layering</a:t>
            </a:r>
          </a:p>
          <a:p>
            <a:pPr lvl="1"/>
            <a:r>
              <a:rPr lang="en-US" dirty="0" smtClean="0"/>
              <a:t>Application &amp; technology independence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768" y="3876453"/>
            <a:ext cx="4718832" cy="2600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3412" y="6627168"/>
            <a:ext cx="12811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/>
              <a:t>Lecture 1 ended here</a:t>
            </a:r>
            <a:endParaRPr lang="en-US" sz="9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Recap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0010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Sharing</a:t>
            </a:r>
          </a:p>
          <a:p>
            <a:pPr marL="0" indent="0">
              <a:buNone/>
            </a:pPr>
            <a:r>
              <a:rPr lang="en-US" sz="3600" dirty="0" smtClean="0"/>
              <a:t>Metrics </a:t>
            </a:r>
          </a:p>
          <a:p>
            <a:pPr marL="0" indent="0">
              <a:buNone/>
            </a:pPr>
            <a:r>
              <a:rPr lang="en-US" sz="3600" dirty="0" smtClean="0"/>
              <a:t>Scalability</a:t>
            </a:r>
          </a:p>
          <a:p>
            <a:pPr marL="0" indent="0">
              <a:buNone/>
            </a:pPr>
            <a:r>
              <a:rPr lang="en-US" sz="3600" dirty="0" smtClean="0"/>
              <a:t>Layering</a:t>
            </a:r>
          </a:p>
          <a:p>
            <a:pPr lvl="1"/>
            <a:r>
              <a:rPr lang="en-US" sz="3200" dirty="0" smtClean="0"/>
              <a:t>Application &amp; technology independence</a:t>
            </a:r>
          </a:p>
          <a:p>
            <a:pPr marL="0" indent="0">
              <a:buNone/>
            </a:pPr>
            <a:r>
              <a:rPr lang="en-US" sz="3600" dirty="0" smtClean="0"/>
              <a:t>Application topology</a:t>
            </a:r>
          </a:p>
          <a:p>
            <a:endParaRPr lang="en-US" sz="36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38200" y="58674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469852" indent="-469852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7957" indent="-43651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304791" indent="-39524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93690" indent="-38731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93699" indent="-39842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50852" indent="-39842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3008004" indent="-39842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65158" indent="-39842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922311" indent="-39842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sz="3600" kern="0" dirty="0" smtClean="0"/>
              <a:t>Little’s law: </a:t>
            </a:r>
            <a:r>
              <a:rPr lang="en-US" sz="3600" kern="0" smtClean="0"/>
              <a:t>informal proof</a:t>
            </a:r>
            <a:endParaRPr lang="en-US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1388621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layering</a:t>
            </a:r>
            <a:endParaRPr lang="en-US" dirty="0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533400" y="2209800"/>
            <a:ext cx="1898650" cy="2614612"/>
            <a:chOff x="3076" y="888"/>
            <a:chExt cx="1196" cy="2224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230" y="989"/>
              <a:ext cx="911" cy="2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Comic Sans MS" charset="0"/>
                  <a:cs typeface="Arial" charset="0"/>
                </a:rPr>
                <a:t>application</a:t>
              </a:r>
            </a:p>
            <a:p>
              <a:pPr algn="ctr"/>
              <a:endParaRPr lang="en-US" sz="1200">
                <a:latin typeface="Comic Sans MS" charset="0"/>
                <a:cs typeface="Arial" charset="0"/>
              </a:endParaRPr>
            </a:p>
            <a:p>
              <a:pPr algn="ctr"/>
              <a:r>
                <a:rPr lang="en-US" sz="2000">
                  <a:latin typeface="Comic Sans MS" charset="0"/>
                  <a:cs typeface="Arial" charset="0"/>
                </a:rPr>
                <a:t>transport</a:t>
              </a:r>
            </a:p>
            <a:p>
              <a:pPr algn="ctr"/>
              <a:endParaRPr lang="en-US" sz="1400">
                <a:latin typeface="Comic Sans MS" charset="0"/>
                <a:cs typeface="Arial" charset="0"/>
              </a:endParaRPr>
            </a:p>
            <a:p>
              <a:pPr algn="ctr"/>
              <a:r>
                <a:rPr lang="en-US" sz="2000">
                  <a:latin typeface="Comic Sans MS" charset="0"/>
                  <a:cs typeface="Arial" charset="0"/>
                </a:rPr>
                <a:t>network</a:t>
              </a:r>
            </a:p>
            <a:p>
              <a:pPr algn="ctr"/>
              <a:endParaRPr lang="en-US" sz="1400">
                <a:latin typeface="Comic Sans MS" charset="0"/>
                <a:cs typeface="Arial" charset="0"/>
              </a:endParaRPr>
            </a:p>
            <a:p>
              <a:pPr algn="ctr"/>
              <a:r>
                <a:rPr lang="en-US" sz="2000">
                  <a:latin typeface="Comic Sans MS" charset="0"/>
                  <a:cs typeface="Arial" charset="0"/>
                </a:rPr>
                <a:t>link</a:t>
              </a:r>
            </a:p>
            <a:p>
              <a:pPr algn="ctr"/>
              <a:endParaRPr lang="en-US" sz="1400">
                <a:latin typeface="Comic Sans MS" charset="0"/>
                <a:cs typeface="Arial" charset="0"/>
              </a:endParaRPr>
            </a:p>
            <a:p>
              <a:pPr algn="ctr"/>
              <a:r>
                <a:rPr lang="en-US" sz="2000">
                  <a:latin typeface="Comic Sans MS" charset="0"/>
                  <a:cs typeface="Arial" charset="0"/>
                </a:rPr>
                <a:t>physical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19400" y="4372263"/>
            <a:ext cx="377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send a single bit from A to 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3861831"/>
            <a:ext cx="562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share a common transmission medium (MAC)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19400" y="333244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route a packet through the network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19400" y="2805261"/>
            <a:ext cx="560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recover loss and error, </a:t>
            </a:r>
            <a:r>
              <a:rPr lang="en-US" smtClean="0"/>
              <a:t>and control congestion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83958" y="2276976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provide products and services on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77200" cy="8382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Protocol layering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layering</a:t>
            </a:r>
            <a:endParaRPr lang="en-US" dirty="0"/>
          </a:p>
        </p:txBody>
      </p:sp>
      <p:sp>
        <p:nvSpPr>
          <p:cNvPr id="803908" name="Rectangle 68"/>
          <p:cNvSpPr>
            <a:spLocks noChangeArrowheads="1"/>
          </p:cNvSpPr>
          <p:nvPr/>
        </p:nvSpPr>
        <p:spPr bwMode="auto">
          <a:xfrm>
            <a:off x="3048000" y="2209800"/>
            <a:ext cx="5791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2800" dirty="0">
                <a:latin typeface="+mn-lt"/>
                <a:ea typeface="+mn-ea"/>
              </a:rPr>
              <a:t>Protocols are critical, yet difficult, to understand and optimize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2800" dirty="0">
                <a:solidFill>
                  <a:srgbClr val="0000FF"/>
                </a:solidFill>
                <a:latin typeface="+mn-lt"/>
                <a:ea typeface="+mn-ea"/>
              </a:rPr>
              <a:t>Local algorithms</a:t>
            </a:r>
            <a:r>
              <a:rPr lang="en-US" sz="2800" dirty="0">
                <a:latin typeface="+mn-lt"/>
                <a:ea typeface="+mn-ea"/>
              </a:rPr>
              <a:t>, distributed spatially and vertically </a:t>
            </a:r>
            <a:r>
              <a:rPr lang="en-US" sz="2800" dirty="0">
                <a:latin typeface="+mn-lt"/>
                <a:ea typeface="+mn-ea"/>
                <a:sym typeface="Wingdings" charset="0"/>
              </a:rPr>
              <a:t> global </a:t>
            </a:r>
            <a:r>
              <a:rPr lang="en-US" sz="2800" dirty="0" smtClean="0">
                <a:latin typeface="+mn-lt"/>
                <a:ea typeface="+mn-ea"/>
                <a:sym typeface="Wingdings" charset="0"/>
              </a:rPr>
              <a:t>behavior</a:t>
            </a:r>
            <a:endParaRPr lang="en-US" sz="2800" dirty="0">
              <a:latin typeface="+mn-lt"/>
              <a:ea typeface="+mn-ea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533400" y="2209800"/>
            <a:ext cx="1898650" cy="2614612"/>
            <a:chOff x="3076" y="888"/>
            <a:chExt cx="1196" cy="2224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230" y="989"/>
              <a:ext cx="911" cy="2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Comic Sans MS" charset="0"/>
                  <a:cs typeface="Arial" charset="0"/>
                </a:rPr>
                <a:t>application</a:t>
              </a:r>
            </a:p>
            <a:p>
              <a:pPr algn="ctr"/>
              <a:endParaRPr lang="en-US" sz="1200">
                <a:latin typeface="Comic Sans MS" charset="0"/>
                <a:cs typeface="Arial" charset="0"/>
              </a:endParaRPr>
            </a:p>
            <a:p>
              <a:pPr algn="ctr"/>
              <a:r>
                <a:rPr lang="en-US" sz="2000">
                  <a:latin typeface="Comic Sans MS" charset="0"/>
                  <a:cs typeface="Arial" charset="0"/>
                </a:rPr>
                <a:t>transport</a:t>
              </a:r>
            </a:p>
            <a:p>
              <a:pPr algn="ctr"/>
              <a:endParaRPr lang="en-US" sz="1400">
                <a:latin typeface="Comic Sans MS" charset="0"/>
                <a:cs typeface="Arial" charset="0"/>
              </a:endParaRPr>
            </a:p>
            <a:p>
              <a:pPr algn="ctr"/>
              <a:r>
                <a:rPr lang="en-US" sz="2000">
                  <a:latin typeface="Comic Sans MS" charset="0"/>
                  <a:cs typeface="Arial" charset="0"/>
                </a:rPr>
                <a:t>network</a:t>
              </a:r>
            </a:p>
            <a:p>
              <a:pPr algn="ctr"/>
              <a:endParaRPr lang="en-US" sz="1400">
                <a:latin typeface="Comic Sans MS" charset="0"/>
                <a:cs typeface="Arial" charset="0"/>
              </a:endParaRPr>
            </a:p>
            <a:p>
              <a:pPr algn="ctr"/>
              <a:r>
                <a:rPr lang="en-US" sz="2000">
                  <a:latin typeface="Comic Sans MS" charset="0"/>
                  <a:cs typeface="Arial" charset="0"/>
                </a:rPr>
                <a:t>link</a:t>
              </a:r>
            </a:p>
            <a:p>
              <a:pPr algn="ctr"/>
              <a:endParaRPr lang="en-US" sz="1400">
                <a:latin typeface="Comic Sans MS" charset="0"/>
                <a:cs typeface="Arial" charset="0"/>
              </a:endParaRPr>
            </a:p>
            <a:p>
              <a:pPr algn="ctr"/>
              <a:r>
                <a:rPr lang="en-US" sz="2000">
                  <a:latin typeface="Comic Sans MS" charset="0"/>
                  <a:cs typeface="Arial" charset="0"/>
                </a:rPr>
                <a:t>physical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86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Networking: 143, 144, 145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47800" y="11430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itchFamily="2" charset="-122"/>
                <a:cs typeface="+mn-cs"/>
              </a:rPr>
              <a:t>cs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itchFamily="2" charset="-122"/>
                <a:cs typeface="+mn-cs"/>
              </a:rPr>
              <a:t>/</a:t>
            </a:r>
            <a:r>
              <a:rPr kumimoji="0" lang="en-US" altLang="zh-C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itchFamily="2" charset="-122"/>
                <a:cs typeface="+mn-cs"/>
              </a:rPr>
              <a:t>ee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itchFamily="2" charset="-122"/>
                <a:cs typeface="+mn-cs"/>
              </a:rPr>
              <a:t>/ids</a:t>
            </a:r>
            <a:r>
              <a:rPr kumimoji="0" lang="en-US" altLang="zh-CN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itchFamily="2" charset="-122"/>
                <a:cs typeface="+mn-cs"/>
              </a:rPr>
              <a:t> 143 Communication Networks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itchFamily="2" charset="-122"/>
              <a:cs typeface="+mn-cs"/>
            </a:endParaRPr>
          </a:p>
          <a:p>
            <a:pPr marL="908050" marR="0" lvl="1" indent="-4365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itchFamily="2" charset="-122"/>
              </a:rPr>
              <a:t>How to send information from A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itchFamily="2" charset="-122"/>
              </a:rPr>
              <a:t> to B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itchFamily="2" charset="-122"/>
            </a:endParaRPr>
          </a:p>
          <a:p>
            <a:pPr marL="908050" marR="0" lvl="1" indent="-4365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itchFamily="2" charset="-122"/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n-US" altLang="zh-CN" sz="2800" kern="0" dirty="0" smtClean="0">
              <a:latin typeface="+mj-lt"/>
              <a:ea typeface="宋体" pitchFamily="2" charset="-122"/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altLang="zh-CN" sz="2800" kern="0" dirty="0" err="1" smtClean="0">
                <a:latin typeface="+mj-lt"/>
                <a:ea typeface="宋体" pitchFamily="2" charset="-122"/>
              </a:rPr>
              <a:t>cs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itchFamily="2" charset="-122"/>
              </a:rPr>
              <a:t>/</a:t>
            </a:r>
            <a:r>
              <a:rPr kumimoji="0" lang="en-US" altLang="zh-C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itchFamily="2" charset="-122"/>
              </a:rPr>
              <a:t>ee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itchFamily="2" charset="-122"/>
              </a:rPr>
              <a:t>/ids 144 Networks: Structure &amp; Economics</a:t>
            </a:r>
          </a:p>
          <a:p>
            <a:pPr marL="908050" marR="0" lvl="1" indent="-4365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itchFamily="2" charset="-122"/>
              </a:rPr>
              <a:t>Applications on top of infrastructure</a:t>
            </a:r>
          </a:p>
          <a:p>
            <a:pPr marL="908050" marR="0" lvl="1" indent="-4365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itchFamily="2" charset="-122"/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n-US" altLang="zh-CN" sz="2800" kern="0" dirty="0" smtClean="0">
              <a:latin typeface="+mj-lt"/>
              <a:ea typeface="宋体" pitchFamily="2" charset="-122"/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altLang="zh-CN" sz="2800" kern="0" dirty="0" err="1" smtClean="0">
                <a:latin typeface="+mj-lt"/>
                <a:ea typeface="宋体" pitchFamily="2" charset="-122"/>
              </a:rPr>
              <a:t>cs</a:t>
            </a:r>
            <a:r>
              <a:rPr lang="en-US" altLang="zh-CN" sz="2800" kern="0" dirty="0" smtClean="0">
                <a:latin typeface="+mj-lt"/>
                <a:ea typeface="宋体" pitchFamily="2" charset="-122"/>
              </a:rPr>
              <a:t>/</a:t>
            </a:r>
            <a:r>
              <a:rPr lang="en-US" altLang="zh-CN" sz="2800" kern="0" dirty="0" err="1" smtClean="0">
                <a:latin typeface="+mj-lt"/>
                <a:ea typeface="宋体" pitchFamily="2" charset="-122"/>
              </a:rPr>
              <a:t>ee</a:t>
            </a:r>
            <a:r>
              <a:rPr lang="en-US" altLang="zh-CN" sz="2800" kern="0" dirty="0" smtClean="0">
                <a:latin typeface="+mj-lt"/>
                <a:ea typeface="宋体" pitchFamily="2" charset="-122"/>
              </a:rPr>
              <a:t> 145 Projects in Networking</a:t>
            </a:r>
            <a:endParaRPr lang="en-US" altLang="zh-CN" sz="2400" kern="0" dirty="0" smtClean="0">
              <a:latin typeface="+mj-lt"/>
              <a:ea typeface="宋体" pitchFamily="2" charset="-122"/>
            </a:endParaRPr>
          </a:p>
          <a:p>
            <a:pPr marL="908050" lvl="1" indent="-436563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zh-CN" sz="2000" kern="0" dirty="0" smtClean="0">
                <a:latin typeface="+mj-lt"/>
                <a:ea typeface="宋体" pitchFamily="2" charset="-122"/>
              </a:rPr>
              <a:t>Advanced projects – propose your own topic</a:t>
            </a:r>
          </a:p>
        </p:txBody>
      </p:sp>
      <p:pic>
        <p:nvPicPr>
          <p:cNvPr id="1026" name="Picture 2" descr="C:\Documents and Settings\adamw\Desktop\headshot.jpg"/>
          <p:cNvPicPr>
            <a:picLocks noChangeAspect="1" noChangeArrowheads="1"/>
          </p:cNvPicPr>
          <p:nvPr/>
        </p:nvPicPr>
        <p:blipFill>
          <a:blip r:embed="rId3" cstate="print"/>
          <a:srcRect r="15000" b="28024"/>
          <a:stretch>
            <a:fillRect/>
          </a:stretch>
        </p:blipFill>
        <p:spPr bwMode="auto">
          <a:xfrm>
            <a:off x="484288" y="2660177"/>
            <a:ext cx="887312" cy="1219200"/>
          </a:xfrm>
          <a:prstGeom prst="rect">
            <a:avLst/>
          </a:prstGeom>
          <a:noFill/>
        </p:spPr>
      </p:pic>
      <p:pic>
        <p:nvPicPr>
          <p:cNvPr id="1027" name="Picture 3" descr="C:\Documents and Settings\adamw\Desktop\low_ste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12376"/>
            <a:ext cx="914400" cy="1378423"/>
          </a:xfrm>
          <a:prstGeom prst="rect">
            <a:avLst/>
          </a:prstGeom>
          <a:noFill/>
        </p:spPr>
      </p:pic>
      <p:pic>
        <p:nvPicPr>
          <p:cNvPr id="7" name="Picture 3" descr="C:\Documents and Settings\adamw\Desktop\low_ste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84177"/>
            <a:ext cx="661657" cy="997423"/>
          </a:xfrm>
          <a:prstGeom prst="rect">
            <a:avLst/>
          </a:prstGeom>
          <a:noFill/>
        </p:spPr>
      </p:pic>
      <p:pic>
        <p:nvPicPr>
          <p:cNvPr id="8" name="Picture 2" descr="C:\Documents and Settings\adamw\Desktop\headshot.jpg"/>
          <p:cNvPicPr>
            <a:picLocks noChangeAspect="1" noChangeArrowheads="1"/>
          </p:cNvPicPr>
          <p:nvPr/>
        </p:nvPicPr>
        <p:blipFill>
          <a:blip r:embed="rId5" cstate="print"/>
          <a:srcRect r="15000" b="28024"/>
          <a:stretch>
            <a:fillRect/>
          </a:stretch>
        </p:blipFill>
        <p:spPr bwMode="auto">
          <a:xfrm>
            <a:off x="685801" y="4184177"/>
            <a:ext cx="685800" cy="94231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" y="59436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zh-CN" sz="2400" kern="0" dirty="0" smtClean="0">
                <a:solidFill>
                  <a:srgbClr val="0000FF"/>
                </a:solidFill>
                <a:ea typeface="宋体" pitchFamily="2" charset="-122"/>
              </a:rPr>
              <a:t>Understanding both theory and practice of networks</a:t>
            </a:r>
          </a:p>
          <a:p>
            <a:pPr marL="469900" lvl="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zh-CN" sz="2400" kern="0" dirty="0" smtClean="0">
                <a:solidFill>
                  <a:srgbClr val="0000FF"/>
                </a:solidFill>
                <a:ea typeface="宋体" pitchFamily="2" charset="-122"/>
              </a:rPr>
              <a:t>This satisfies project requirement for CS major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layering</a:t>
            </a:r>
            <a:endParaRPr lang="en-US" dirty="0"/>
          </a:p>
        </p:txBody>
      </p:sp>
      <p:sp>
        <p:nvSpPr>
          <p:cNvPr id="803908" name="Rectangle 68"/>
          <p:cNvSpPr>
            <a:spLocks noChangeArrowheads="1"/>
          </p:cNvSpPr>
          <p:nvPr/>
        </p:nvSpPr>
        <p:spPr bwMode="auto">
          <a:xfrm>
            <a:off x="3048000" y="2209800"/>
            <a:ext cx="5791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2800" dirty="0" smtClean="0">
                <a:latin typeface="+mn-lt"/>
                <a:ea typeface="+mn-ea"/>
              </a:rPr>
              <a:t>Need systematic way to understand, design, and optimize</a:t>
            </a:r>
            <a:endParaRPr lang="en-US" sz="280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2800" dirty="0" smtClean="0">
                <a:latin typeface="+mn-lt"/>
                <a:ea typeface="+mn-ea"/>
              </a:rPr>
              <a:t>Their interactions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2800" dirty="0" smtClean="0">
                <a:latin typeface="+mn-lt"/>
                <a:ea typeface="+mn-ea"/>
              </a:rPr>
              <a:t>Resultant global behavior</a:t>
            </a:r>
            <a:endParaRPr lang="en-US" sz="2800" dirty="0">
              <a:latin typeface="+mn-lt"/>
              <a:ea typeface="+mn-ea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533400" y="2209800"/>
            <a:ext cx="1898650" cy="2614612"/>
            <a:chOff x="3076" y="888"/>
            <a:chExt cx="1196" cy="2224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230" y="989"/>
              <a:ext cx="911" cy="2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Comic Sans MS" charset="0"/>
                  <a:cs typeface="Arial" charset="0"/>
                </a:rPr>
                <a:t>application</a:t>
              </a:r>
            </a:p>
            <a:p>
              <a:pPr algn="ctr"/>
              <a:endParaRPr lang="en-US" sz="1200">
                <a:latin typeface="Comic Sans MS" charset="0"/>
                <a:cs typeface="Arial" charset="0"/>
              </a:endParaRPr>
            </a:p>
            <a:p>
              <a:pPr algn="ctr"/>
              <a:r>
                <a:rPr lang="en-US" sz="2000">
                  <a:latin typeface="Comic Sans MS" charset="0"/>
                  <a:cs typeface="Arial" charset="0"/>
                </a:rPr>
                <a:t>transport</a:t>
              </a:r>
            </a:p>
            <a:p>
              <a:pPr algn="ctr"/>
              <a:endParaRPr lang="en-US" sz="1400">
                <a:latin typeface="Comic Sans MS" charset="0"/>
                <a:cs typeface="Arial" charset="0"/>
              </a:endParaRPr>
            </a:p>
            <a:p>
              <a:pPr algn="ctr"/>
              <a:r>
                <a:rPr lang="en-US" sz="2000">
                  <a:latin typeface="Comic Sans MS" charset="0"/>
                  <a:cs typeface="Arial" charset="0"/>
                </a:rPr>
                <a:t>network</a:t>
              </a:r>
            </a:p>
            <a:p>
              <a:pPr algn="ctr"/>
              <a:endParaRPr lang="en-US" sz="1400">
                <a:latin typeface="Comic Sans MS" charset="0"/>
                <a:cs typeface="Arial" charset="0"/>
              </a:endParaRPr>
            </a:p>
            <a:p>
              <a:pPr algn="ctr"/>
              <a:r>
                <a:rPr lang="en-US" sz="2000">
                  <a:latin typeface="Comic Sans MS" charset="0"/>
                  <a:cs typeface="Arial" charset="0"/>
                </a:rPr>
                <a:t>link</a:t>
              </a:r>
            </a:p>
            <a:p>
              <a:pPr algn="ctr"/>
              <a:endParaRPr lang="en-US" sz="1400">
                <a:latin typeface="Comic Sans MS" charset="0"/>
                <a:cs typeface="Arial" charset="0"/>
              </a:endParaRPr>
            </a:p>
            <a:p>
              <a:pPr algn="ctr"/>
              <a:r>
                <a:rPr lang="en-US" sz="2000">
                  <a:latin typeface="Comic Sans MS" charset="0"/>
                  <a:cs typeface="Arial" charset="0"/>
                </a:rPr>
                <a:t>physical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61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Scalability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001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Hierarchical naming</a:t>
            </a:r>
          </a:p>
          <a:p>
            <a:pPr lvl="1"/>
            <a:r>
              <a:rPr lang="en-US" dirty="0" smtClean="0"/>
              <a:t>Easier on human</a:t>
            </a:r>
          </a:p>
          <a:p>
            <a:pPr lvl="1"/>
            <a:r>
              <a:rPr lang="en-US" dirty="0" smtClean="0"/>
              <a:t>DNS translation</a:t>
            </a:r>
          </a:p>
          <a:p>
            <a:pPr marL="0" indent="0">
              <a:buNone/>
            </a:pPr>
            <a:r>
              <a:rPr lang="en-US" sz="3200" dirty="0" smtClean="0"/>
              <a:t>Layering</a:t>
            </a:r>
          </a:p>
          <a:p>
            <a:pPr lvl="1"/>
            <a:r>
              <a:rPr lang="en-US" dirty="0" smtClean="0"/>
              <a:t>Application &amp; technology independence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768" y="3876453"/>
            <a:ext cx="4718832" cy="26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29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001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Application topology</a:t>
            </a:r>
          </a:p>
          <a:p>
            <a:pPr lvl="1"/>
            <a:r>
              <a:rPr lang="en-US" dirty="0" smtClean="0"/>
              <a:t>Client/server</a:t>
            </a:r>
          </a:p>
          <a:p>
            <a:pPr lvl="1"/>
            <a:r>
              <a:rPr lang="en-US" dirty="0" smtClean="0"/>
              <a:t>CDN</a:t>
            </a:r>
          </a:p>
          <a:p>
            <a:pPr lvl="1"/>
            <a:r>
              <a:rPr lang="en-US" dirty="0" smtClean="0"/>
              <a:t>P2P</a:t>
            </a:r>
          </a:p>
          <a:p>
            <a:pPr lvl="1"/>
            <a:r>
              <a:rPr lang="en-US" dirty="0" smtClean="0"/>
              <a:t>Cloud computing</a:t>
            </a:r>
          </a:p>
          <a:p>
            <a:pPr lvl="1"/>
            <a:r>
              <a:rPr lang="en-US" dirty="0" smtClean="0"/>
              <a:t>Social networking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40625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Appendix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924800" cy="5181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Little’s theorem</a:t>
            </a:r>
          </a:p>
          <a:p>
            <a:pPr lvl="1">
              <a:buClr>
                <a:srgbClr val="CC0000"/>
              </a:buClr>
            </a:pPr>
            <a:r>
              <a:rPr lang="en-US" dirty="0" smtClean="0">
                <a:solidFill>
                  <a:srgbClr val="000000"/>
                </a:solidFill>
              </a:rPr>
              <a:t>Informal proof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sz="1600" dirty="0" smtClean="0"/>
          </a:p>
          <a:p>
            <a:pPr marL="471439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7119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Little’s law</a:t>
            </a:r>
          </a:p>
        </p:txBody>
      </p:sp>
      <p:graphicFrame>
        <p:nvGraphicFramePr>
          <p:cNvPr id="5123" name="Object 3"/>
          <p:cNvGraphicFramePr>
            <a:graphicFrameLocks/>
          </p:cNvGraphicFramePr>
          <p:nvPr>
            <p:extLst/>
          </p:nvPr>
        </p:nvGraphicFramePr>
        <p:xfrm>
          <a:off x="3276600" y="1752600"/>
          <a:ext cx="2092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0" name="Equation" r:id="rId4" imgW="444240" imgH="164880" progId="Equation.3">
                  <p:embed/>
                </p:oleObj>
              </mc:Choice>
              <mc:Fallback>
                <p:oleObj name="Equation" r:id="rId4" imgW="444240" imgH="1648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52600"/>
                        <a:ext cx="20923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3722687" y="3677643"/>
            <a:ext cx="13716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960687" y="3677643"/>
            <a:ext cx="21336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94287" y="3677643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5475287" y="3973513"/>
            <a:ext cx="685800" cy="734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198687" y="3906243"/>
            <a:ext cx="7620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2" name="Object 4"/>
          <p:cNvGraphicFramePr>
            <a:graphicFrameLocks/>
          </p:cNvGraphicFramePr>
          <p:nvPr>
            <p:extLst/>
          </p:nvPr>
        </p:nvGraphicFramePr>
        <p:xfrm>
          <a:off x="795337" y="3505200"/>
          <a:ext cx="13271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1" name="Equation" r:id="rId6" imgW="736600" imgH="431800" progId="Equation.3">
                  <p:embed/>
                </p:oleObj>
              </mc:Choice>
              <mc:Fallback>
                <p:oleObj name="Equation" r:id="rId6" imgW="736600" imgH="4318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" y="3505200"/>
                        <a:ext cx="13271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/>
          </p:cNvGraphicFramePr>
          <p:nvPr>
            <p:extLst/>
          </p:nvPr>
        </p:nvGraphicFramePr>
        <p:xfrm>
          <a:off x="6389687" y="3516313"/>
          <a:ext cx="161131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2" name="Equation" r:id="rId8" imgW="2578100" imgH="1155700" progId="Equation.3">
                  <p:embed/>
                </p:oleObj>
              </mc:Choice>
              <mc:Fallback>
                <p:oleObj name="Equation" r:id="rId8" imgW="2578100" imgH="11557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7" y="3516313"/>
                        <a:ext cx="1611313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722687" y="4354513"/>
            <a:ext cx="1905000" cy="649288"/>
            <a:chOff x="3733800" y="4000500"/>
            <a:chExt cx="1905000" cy="649288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3733800" y="40005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638800" y="40005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>
              <a:off x="3733800" y="4229100"/>
              <a:ext cx="1905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graphicFrame>
          <p:nvGraphicFramePr>
            <p:cNvPr id="1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4198938" y="4324350"/>
            <a:ext cx="833437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33" name="Equation" r:id="rId10" imgW="1206500" imgH="469900" progId="Equation.3">
                    <p:embed/>
                  </p:oleObj>
                </mc:Choice>
                <mc:Fallback>
                  <p:oleObj name="Equation" r:id="rId10" imgW="1206500" imgH="4699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8938" y="4324350"/>
                          <a:ext cx="833437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44025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914400" y="1143000"/>
            <a:ext cx="7251700" cy="2873375"/>
            <a:chOff x="914400" y="1143000"/>
            <a:chExt cx="7251700" cy="2873375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914400" y="3886200"/>
              <a:ext cx="6934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 flipV="1">
              <a:off x="914400" y="1143000"/>
              <a:ext cx="0" cy="2717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Rectangle 6"/>
            <p:cNvSpPr/>
            <p:nvPr/>
          </p:nvSpPr>
          <p:spPr bwMode="auto">
            <a:xfrm>
              <a:off x="914400" y="3505200"/>
              <a:ext cx="1828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447800" y="3124200"/>
              <a:ext cx="2819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133600" y="2743200"/>
              <a:ext cx="2743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048000" y="2362200"/>
              <a:ext cx="2209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715000" y="1981200"/>
              <a:ext cx="9906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4876800" y="2362200"/>
              <a:ext cx="1752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Rectangle 17"/>
            <p:cNvSpPr/>
            <p:nvPr/>
          </p:nvSpPr>
          <p:spPr bwMode="auto">
            <a:xfrm>
              <a:off x="5943600" y="1600200"/>
              <a:ext cx="1447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400800" y="1219200"/>
              <a:ext cx="1447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3" name="Object 3"/>
            <p:cNvGraphicFramePr>
              <a:graphicFrameLocks/>
            </p:cNvGraphicFramePr>
            <p:nvPr>
              <p:extLst/>
            </p:nvPr>
          </p:nvGraphicFramePr>
          <p:xfrm>
            <a:off x="2366963" y="2203450"/>
            <a:ext cx="376237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70" name="Equation" r:id="rId4" imgW="406400" imgH="520700" progId="Equation.3">
                    <p:embed/>
                  </p:oleObj>
                </mc:Choice>
                <mc:Fallback>
                  <p:oleObj name="Equation" r:id="rId4" imgW="406400" imgH="5207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6963" y="2203450"/>
                          <a:ext cx="376237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Connector 39"/>
            <p:cNvCxnSpPr/>
            <p:nvPr/>
          </p:nvCxnSpPr>
          <p:spPr bwMode="auto">
            <a:xfrm>
              <a:off x="914400" y="3505200"/>
              <a:ext cx="5334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447800" y="3124200"/>
              <a:ext cx="685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133600" y="2743200"/>
              <a:ext cx="9144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1447800" y="3124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2133600" y="2743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2743200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3048000" y="2362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048000" y="2362200"/>
              <a:ext cx="36576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2743200" y="3505200"/>
              <a:ext cx="15240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4267200" y="3124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4876800" y="2743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4267200" y="3124200"/>
              <a:ext cx="6096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876800" y="2743200"/>
              <a:ext cx="3810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5257800" y="2362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5715000" y="1981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5943600" y="1600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6400800" y="1219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7848600" y="1219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7391400" y="1600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6705600" y="1981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5715000" y="1981200"/>
              <a:ext cx="2286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5943600" y="1600200"/>
              <a:ext cx="4572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6400800" y="1219200"/>
              <a:ext cx="1447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6705600" y="1981200"/>
              <a:ext cx="685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7391400" y="1600200"/>
              <a:ext cx="4572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91" name="Object 3"/>
            <p:cNvGraphicFramePr>
              <a:graphicFrameLocks/>
            </p:cNvGraphicFramePr>
            <p:nvPr>
              <p:extLst/>
            </p:nvPr>
          </p:nvGraphicFramePr>
          <p:xfrm>
            <a:off x="4953000" y="2743200"/>
            <a:ext cx="36512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71" name="Equation" r:id="rId6" imgW="393700" imgH="520700" progId="Equation.3">
                    <p:embed/>
                  </p:oleObj>
                </mc:Choice>
                <mc:Fallback>
                  <p:oleObj name="Equation" r:id="rId6" imgW="393700" imgH="5207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2743200"/>
                          <a:ext cx="365125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3"/>
            <p:cNvGraphicFramePr>
              <a:graphicFrameLocks/>
            </p:cNvGraphicFramePr>
            <p:nvPr>
              <p:extLst/>
            </p:nvPr>
          </p:nvGraphicFramePr>
          <p:xfrm>
            <a:off x="8001000" y="3733800"/>
            <a:ext cx="1651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72" name="Equation" r:id="rId8" imgW="177800" imgH="317500" progId="Equation.3">
                    <p:embed/>
                  </p:oleObj>
                </mc:Choice>
                <mc:Fallback>
                  <p:oleObj name="Equation" r:id="rId8" imgW="177800" imgH="3175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3733800"/>
                          <a:ext cx="165100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Little’s law</a:t>
            </a:r>
          </a:p>
        </p:txBody>
      </p:sp>
      <p:graphicFrame>
        <p:nvGraphicFramePr>
          <p:cNvPr id="95" name="Object 3"/>
          <p:cNvGraphicFramePr>
            <a:graphicFrameLocks/>
          </p:cNvGraphicFramePr>
          <p:nvPr>
            <p:extLst/>
          </p:nvPr>
        </p:nvGraphicFramePr>
        <p:xfrm>
          <a:off x="2373312" y="4495800"/>
          <a:ext cx="440848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73" name="Equation" r:id="rId10" imgW="4762500" imgH="1206500" progId="Equation.3">
                  <p:embed/>
                </p:oleObj>
              </mc:Choice>
              <mc:Fallback>
                <p:oleObj name="Equation" r:id="rId10" imgW="4762500" imgH="12065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2" y="4495800"/>
                        <a:ext cx="440848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3"/>
          <p:cNvGraphicFramePr>
            <a:graphicFrameLocks/>
          </p:cNvGraphicFramePr>
          <p:nvPr>
            <p:extLst/>
          </p:nvPr>
        </p:nvGraphicFramePr>
        <p:xfrm>
          <a:off x="2443162" y="5784850"/>
          <a:ext cx="59388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74" name="Equation" r:id="rId12" imgW="6413500" imgH="1206500" progId="Equation.3">
                  <p:embed/>
                </p:oleObj>
              </mc:Choice>
              <mc:Fallback>
                <p:oleObj name="Equation" r:id="rId12" imgW="6413500" imgH="12065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2" y="5784850"/>
                        <a:ext cx="593883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" name="Group 89"/>
          <p:cNvGrpSpPr/>
          <p:nvPr/>
        </p:nvGrpSpPr>
        <p:grpSpPr>
          <a:xfrm>
            <a:off x="1447800" y="1828800"/>
            <a:ext cx="3189288" cy="2551113"/>
            <a:chOff x="1447800" y="1828800"/>
            <a:chExt cx="3189288" cy="2551113"/>
          </a:xfrm>
        </p:grpSpPr>
        <p:cxnSp>
          <p:nvCxnSpPr>
            <p:cNvPr id="32" name="Straight Arrow Connector 31"/>
            <p:cNvCxnSpPr>
              <a:stCxn id="12" idx="1"/>
              <a:endCxn id="12" idx="3"/>
            </p:cNvCxnSpPr>
            <p:nvPr/>
          </p:nvCxnSpPr>
          <p:spPr bwMode="auto">
            <a:xfrm>
              <a:off x="1447800" y="3314700"/>
              <a:ext cx="28194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grpSp>
          <p:nvGrpSpPr>
            <p:cNvPr id="89" name="Group 88"/>
            <p:cNvGrpSpPr/>
            <p:nvPr/>
          </p:nvGrpSpPr>
          <p:grpSpPr>
            <a:xfrm>
              <a:off x="3733800" y="1828800"/>
              <a:ext cx="903288" cy="2551113"/>
              <a:chOff x="3733800" y="1828800"/>
              <a:chExt cx="903288" cy="2551113"/>
            </a:xfrm>
          </p:grpSpPr>
          <p:graphicFrame>
            <p:nvGraphicFramePr>
              <p:cNvPr id="24" name="Object 3"/>
              <p:cNvGraphicFramePr>
                <a:graphicFrameLocks/>
              </p:cNvGraphicFramePr>
              <p:nvPr>
                <p:extLst/>
              </p:nvPr>
            </p:nvGraphicFramePr>
            <p:xfrm>
              <a:off x="4343400" y="3200400"/>
              <a:ext cx="293688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675" name="Equation" r:id="rId14" imgW="317500" imgH="520700" progId="Equation.3">
                      <p:embed/>
                    </p:oleObj>
                  </mc:Choice>
                  <mc:Fallback>
                    <p:oleObj name="Equation" r:id="rId14" imgW="317500" imgH="520700" progId="Equation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3400" y="3200400"/>
                            <a:ext cx="293688" cy="381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4" name="Straight Arrow Connector 33"/>
              <p:cNvCxnSpPr/>
              <p:nvPr/>
            </p:nvCxnSpPr>
            <p:spPr bwMode="auto">
              <a:xfrm flipV="1">
                <a:off x="4038600" y="2362200"/>
                <a:ext cx="0" cy="1143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graphicFrame>
            <p:nvGraphicFramePr>
              <p:cNvPr id="39" name="Object 3"/>
              <p:cNvGraphicFramePr>
                <a:graphicFrameLocks/>
              </p:cNvGraphicFramePr>
              <p:nvPr>
                <p:extLst/>
              </p:nvPr>
            </p:nvGraphicFramePr>
            <p:xfrm>
              <a:off x="3733800" y="1828800"/>
              <a:ext cx="730250" cy="4460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676" name="Equation" r:id="rId16" imgW="927100" imgH="609600" progId="Equation.3">
                      <p:embed/>
                    </p:oleObj>
                  </mc:Choice>
                  <mc:Fallback>
                    <p:oleObj name="Equation" r:id="rId16" imgW="927100" imgH="609600" progId="Equation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33800" y="1828800"/>
                            <a:ext cx="730250" cy="4460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" name="Object 3"/>
              <p:cNvGraphicFramePr>
                <a:graphicFrameLocks/>
              </p:cNvGraphicFramePr>
              <p:nvPr>
                <p:extLst/>
              </p:nvPr>
            </p:nvGraphicFramePr>
            <p:xfrm>
              <a:off x="3940175" y="4130675"/>
              <a:ext cx="258763" cy="2492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677" name="Equation" r:id="rId18" imgW="279400" imgH="279400" progId="Equation.3">
                      <p:embed/>
                    </p:oleObj>
                  </mc:Choice>
                  <mc:Fallback>
                    <p:oleObj name="Equation" r:id="rId18" imgW="279400" imgH="279400" progId="Equation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40175" y="4130675"/>
                            <a:ext cx="258763" cy="2492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8" name="Straight Connector 97"/>
              <p:cNvCxnSpPr/>
              <p:nvPr/>
            </p:nvCxnSpPr>
            <p:spPr bwMode="auto">
              <a:xfrm>
                <a:off x="4038600" y="3505200"/>
                <a:ext cx="0" cy="6096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189125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914400" y="1143000"/>
            <a:ext cx="7251700" cy="2873375"/>
            <a:chOff x="914400" y="1143000"/>
            <a:chExt cx="7251700" cy="2873375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914400" y="3886200"/>
              <a:ext cx="6934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 flipV="1">
              <a:off x="914400" y="1143000"/>
              <a:ext cx="0" cy="2717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Rectangle 6"/>
            <p:cNvSpPr/>
            <p:nvPr/>
          </p:nvSpPr>
          <p:spPr bwMode="auto">
            <a:xfrm>
              <a:off x="914400" y="3505200"/>
              <a:ext cx="1828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447800" y="3124200"/>
              <a:ext cx="2819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133600" y="2743200"/>
              <a:ext cx="2743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048000" y="2362200"/>
              <a:ext cx="2209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715000" y="1981200"/>
              <a:ext cx="9906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4876800" y="2362200"/>
              <a:ext cx="1752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Rectangle 17"/>
            <p:cNvSpPr/>
            <p:nvPr/>
          </p:nvSpPr>
          <p:spPr bwMode="auto">
            <a:xfrm>
              <a:off x="5943600" y="1600200"/>
              <a:ext cx="1447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400800" y="1219200"/>
              <a:ext cx="1447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3" name="Object 3"/>
            <p:cNvGraphicFramePr>
              <a:graphicFrameLocks/>
            </p:cNvGraphicFramePr>
            <p:nvPr>
              <p:extLst/>
            </p:nvPr>
          </p:nvGraphicFramePr>
          <p:xfrm>
            <a:off x="3200400" y="1828800"/>
            <a:ext cx="376237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665" name="Equation" r:id="rId4" imgW="406400" imgH="520700" progId="Equation.3">
                    <p:embed/>
                  </p:oleObj>
                </mc:Choice>
                <mc:Fallback>
                  <p:oleObj name="Equation" r:id="rId4" imgW="406400" imgH="5207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1828800"/>
                          <a:ext cx="376237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Connector 39"/>
            <p:cNvCxnSpPr/>
            <p:nvPr/>
          </p:nvCxnSpPr>
          <p:spPr bwMode="auto">
            <a:xfrm>
              <a:off x="914400" y="3505200"/>
              <a:ext cx="5334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447800" y="3124200"/>
              <a:ext cx="685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133600" y="2743200"/>
              <a:ext cx="9144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1447800" y="3124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2133600" y="2743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2743200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3048000" y="2362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048000" y="2362200"/>
              <a:ext cx="36576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2743200" y="3505200"/>
              <a:ext cx="15240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4267200" y="3124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4876800" y="2743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4267200" y="3124200"/>
              <a:ext cx="6096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876800" y="2743200"/>
              <a:ext cx="3810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5257800" y="2362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5715000" y="1981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5943600" y="1600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6400800" y="1219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7848600" y="1219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7391400" y="1600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6705600" y="1981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5715000" y="1981200"/>
              <a:ext cx="2286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5943600" y="1600200"/>
              <a:ext cx="4572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6400800" y="1219200"/>
              <a:ext cx="1447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6705600" y="1981200"/>
              <a:ext cx="685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7391400" y="1600200"/>
              <a:ext cx="4572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91" name="Object 3"/>
            <p:cNvGraphicFramePr>
              <a:graphicFrameLocks/>
            </p:cNvGraphicFramePr>
            <p:nvPr>
              <p:extLst/>
            </p:nvPr>
          </p:nvGraphicFramePr>
          <p:xfrm>
            <a:off x="3200400" y="3505200"/>
            <a:ext cx="36512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666" name="Equation" r:id="rId6" imgW="393700" imgH="520700" progId="Equation.3">
                    <p:embed/>
                  </p:oleObj>
                </mc:Choice>
                <mc:Fallback>
                  <p:oleObj name="Equation" r:id="rId6" imgW="393700" imgH="5207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3505200"/>
                          <a:ext cx="365125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3"/>
            <p:cNvGraphicFramePr>
              <a:graphicFrameLocks/>
            </p:cNvGraphicFramePr>
            <p:nvPr>
              <p:extLst/>
            </p:nvPr>
          </p:nvGraphicFramePr>
          <p:xfrm>
            <a:off x="8001000" y="3733800"/>
            <a:ext cx="1651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667" name="Equation" r:id="rId8" imgW="177800" imgH="317500" progId="Equation.3">
                    <p:embed/>
                  </p:oleObj>
                </mc:Choice>
                <mc:Fallback>
                  <p:oleObj name="Equation" r:id="rId8" imgW="177800" imgH="3175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3733800"/>
                          <a:ext cx="165100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Little’s law</a:t>
            </a:r>
          </a:p>
        </p:txBody>
      </p:sp>
      <p:graphicFrame>
        <p:nvGraphicFramePr>
          <p:cNvPr id="96" name="Object 3"/>
          <p:cNvGraphicFramePr>
            <a:graphicFrameLocks/>
          </p:cNvGraphicFramePr>
          <p:nvPr>
            <p:extLst/>
          </p:nvPr>
        </p:nvGraphicFramePr>
        <p:xfrm>
          <a:off x="3709989" y="4495800"/>
          <a:ext cx="1551090" cy="1045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68" name="Equation" r:id="rId10" imgW="1778000" imgH="1244600" progId="Equation.3">
                  <p:embed/>
                </p:oleObj>
              </mc:Choice>
              <mc:Fallback>
                <p:oleObj name="Equation" r:id="rId10" imgW="1778000" imgH="1244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9" y="4495800"/>
                        <a:ext cx="1551090" cy="1045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" name="Group 88"/>
          <p:cNvGrpSpPr/>
          <p:nvPr/>
        </p:nvGrpSpPr>
        <p:grpSpPr>
          <a:xfrm>
            <a:off x="3778250" y="1828800"/>
            <a:ext cx="858838" cy="2568575"/>
            <a:chOff x="3778250" y="1828800"/>
            <a:chExt cx="858838" cy="2568575"/>
          </a:xfrm>
        </p:grpSpPr>
        <p:graphicFrame>
          <p:nvGraphicFramePr>
            <p:cNvPr id="24" name="Object 3"/>
            <p:cNvGraphicFramePr>
              <a:graphicFrameLocks/>
            </p:cNvGraphicFramePr>
            <p:nvPr>
              <p:extLst/>
            </p:nvPr>
          </p:nvGraphicFramePr>
          <p:xfrm>
            <a:off x="4343400" y="3200400"/>
            <a:ext cx="29368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669" name="Equation" r:id="rId12" imgW="317500" imgH="520700" progId="Equation.3">
                    <p:embed/>
                  </p:oleObj>
                </mc:Choice>
                <mc:Fallback>
                  <p:oleObj name="Equation" r:id="rId12" imgW="317500" imgH="5207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3400" y="3200400"/>
                          <a:ext cx="29368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"/>
            <p:cNvGraphicFramePr>
              <a:graphicFrameLocks/>
            </p:cNvGraphicFramePr>
            <p:nvPr>
              <p:extLst/>
            </p:nvPr>
          </p:nvGraphicFramePr>
          <p:xfrm>
            <a:off x="3778250" y="1828800"/>
            <a:ext cx="639763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670" name="Equation" r:id="rId14" imgW="812800" imgH="609600" progId="Equation.3">
                    <p:embed/>
                  </p:oleObj>
                </mc:Choice>
                <mc:Fallback>
                  <p:oleObj name="Equation" r:id="rId14" imgW="812800" imgH="609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8250" y="1828800"/>
                          <a:ext cx="639763" cy="446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3"/>
            <p:cNvGraphicFramePr>
              <a:graphicFrameLocks/>
            </p:cNvGraphicFramePr>
            <p:nvPr>
              <p:extLst/>
            </p:nvPr>
          </p:nvGraphicFramePr>
          <p:xfrm>
            <a:off x="3986213" y="4114800"/>
            <a:ext cx="1651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671" name="Equation" r:id="rId16" imgW="177800" imgH="317500" progId="Equation.3">
                    <p:embed/>
                  </p:oleObj>
                </mc:Choice>
                <mc:Fallback>
                  <p:oleObj name="Equation" r:id="rId16" imgW="177800" imgH="3175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6213" y="4114800"/>
                          <a:ext cx="165100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8" name="Straight Connector 97"/>
            <p:cNvCxnSpPr/>
            <p:nvPr/>
          </p:nvCxnSpPr>
          <p:spPr bwMode="auto">
            <a:xfrm>
              <a:off x="4038600" y="2286000"/>
              <a:ext cx="0" cy="1752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Rectangle 1"/>
          <p:cNvSpPr/>
          <p:nvPr/>
        </p:nvSpPr>
        <p:spPr bwMode="auto">
          <a:xfrm>
            <a:off x="3048000" y="2362200"/>
            <a:ext cx="990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447800" y="31242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133600" y="2743200"/>
            <a:ext cx="9144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14400" y="3505200"/>
            <a:ext cx="1828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93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914400" y="1143000"/>
            <a:ext cx="7251700" cy="2873375"/>
            <a:chOff x="914400" y="1143000"/>
            <a:chExt cx="7251700" cy="2873375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914400" y="3886200"/>
              <a:ext cx="6934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 flipV="1">
              <a:off x="914400" y="1143000"/>
              <a:ext cx="0" cy="2717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Rectangle 6"/>
            <p:cNvSpPr/>
            <p:nvPr/>
          </p:nvSpPr>
          <p:spPr bwMode="auto">
            <a:xfrm>
              <a:off x="914400" y="3505200"/>
              <a:ext cx="1828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447800" y="3124200"/>
              <a:ext cx="2819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133600" y="2743200"/>
              <a:ext cx="2743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048000" y="2362200"/>
              <a:ext cx="2209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715000" y="1981200"/>
              <a:ext cx="9906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4876800" y="2362200"/>
              <a:ext cx="1752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Rectangle 17"/>
            <p:cNvSpPr/>
            <p:nvPr/>
          </p:nvSpPr>
          <p:spPr bwMode="auto">
            <a:xfrm>
              <a:off x="5943600" y="1600200"/>
              <a:ext cx="1447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400800" y="1219200"/>
              <a:ext cx="1447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3" name="Object 3"/>
            <p:cNvGraphicFramePr>
              <a:graphicFrameLocks/>
            </p:cNvGraphicFramePr>
            <p:nvPr>
              <p:extLst/>
            </p:nvPr>
          </p:nvGraphicFramePr>
          <p:xfrm>
            <a:off x="3200400" y="1828800"/>
            <a:ext cx="376237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718" name="Equation" r:id="rId4" imgW="406400" imgH="520700" progId="Equation.3">
                    <p:embed/>
                  </p:oleObj>
                </mc:Choice>
                <mc:Fallback>
                  <p:oleObj name="Equation" r:id="rId4" imgW="406400" imgH="5207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1828800"/>
                          <a:ext cx="376237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Connector 39"/>
            <p:cNvCxnSpPr/>
            <p:nvPr/>
          </p:nvCxnSpPr>
          <p:spPr bwMode="auto">
            <a:xfrm>
              <a:off x="914400" y="3505200"/>
              <a:ext cx="5334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447800" y="3124200"/>
              <a:ext cx="685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133600" y="2743200"/>
              <a:ext cx="9144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1447800" y="3124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2133600" y="2743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2743200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3048000" y="2362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048000" y="2362200"/>
              <a:ext cx="36576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2743200" y="3505200"/>
              <a:ext cx="15240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4267200" y="3124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4876800" y="2743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4267200" y="3124200"/>
              <a:ext cx="6096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876800" y="2743200"/>
              <a:ext cx="3810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5257800" y="2362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5715000" y="1981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5943600" y="1600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6400800" y="1219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7848600" y="1219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7391400" y="1600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6705600" y="1981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5715000" y="1981200"/>
              <a:ext cx="2286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5943600" y="1600200"/>
              <a:ext cx="4572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6400800" y="1219200"/>
              <a:ext cx="1447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6705600" y="1981200"/>
              <a:ext cx="685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7391400" y="1600200"/>
              <a:ext cx="4572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91" name="Object 3"/>
            <p:cNvGraphicFramePr>
              <a:graphicFrameLocks/>
            </p:cNvGraphicFramePr>
            <p:nvPr>
              <p:extLst/>
            </p:nvPr>
          </p:nvGraphicFramePr>
          <p:xfrm>
            <a:off x="3200400" y="3505200"/>
            <a:ext cx="36512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719" name="Equation" r:id="rId6" imgW="393700" imgH="520700" progId="Equation.3">
                    <p:embed/>
                  </p:oleObj>
                </mc:Choice>
                <mc:Fallback>
                  <p:oleObj name="Equation" r:id="rId6" imgW="393700" imgH="5207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3505200"/>
                          <a:ext cx="365125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3"/>
            <p:cNvGraphicFramePr>
              <a:graphicFrameLocks/>
            </p:cNvGraphicFramePr>
            <p:nvPr>
              <p:extLst/>
            </p:nvPr>
          </p:nvGraphicFramePr>
          <p:xfrm>
            <a:off x="8001000" y="3733800"/>
            <a:ext cx="1651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720" name="Equation" r:id="rId8" imgW="177800" imgH="317500" progId="Equation.3">
                    <p:embed/>
                  </p:oleObj>
                </mc:Choice>
                <mc:Fallback>
                  <p:oleObj name="Equation" r:id="rId8" imgW="177800" imgH="3175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3733800"/>
                          <a:ext cx="165100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Little’s law</a:t>
            </a:r>
          </a:p>
        </p:txBody>
      </p:sp>
      <p:graphicFrame>
        <p:nvGraphicFramePr>
          <p:cNvPr id="96" name="Object 3"/>
          <p:cNvGraphicFramePr>
            <a:graphicFrameLocks/>
          </p:cNvGraphicFramePr>
          <p:nvPr>
            <p:extLst/>
          </p:nvPr>
        </p:nvGraphicFramePr>
        <p:xfrm>
          <a:off x="3709989" y="4495800"/>
          <a:ext cx="1551090" cy="1045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21" name="Equation" r:id="rId10" imgW="1778000" imgH="1244600" progId="Equation.3">
                  <p:embed/>
                </p:oleObj>
              </mc:Choice>
              <mc:Fallback>
                <p:oleObj name="Equation" r:id="rId10" imgW="1778000" imgH="1244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9" y="4495800"/>
                        <a:ext cx="1551090" cy="1045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" name="Group 88"/>
          <p:cNvGrpSpPr/>
          <p:nvPr/>
        </p:nvGrpSpPr>
        <p:grpSpPr>
          <a:xfrm>
            <a:off x="3778250" y="1828800"/>
            <a:ext cx="858838" cy="2568575"/>
            <a:chOff x="3778250" y="1828800"/>
            <a:chExt cx="858838" cy="2568575"/>
          </a:xfrm>
        </p:grpSpPr>
        <p:graphicFrame>
          <p:nvGraphicFramePr>
            <p:cNvPr id="24" name="Object 3"/>
            <p:cNvGraphicFramePr>
              <a:graphicFrameLocks/>
            </p:cNvGraphicFramePr>
            <p:nvPr>
              <p:extLst/>
            </p:nvPr>
          </p:nvGraphicFramePr>
          <p:xfrm>
            <a:off x="4343400" y="3200400"/>
            <a:ext cx="29368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722" name="Equation" r:id="rId12" imgW="317500" imgH="520700" progId="Equation.3">
                    <p:embed/>
                  </p:oleObj>
                </mc:Choice>
                <mc:Fallback>
                  <p:oleObj name="Equation" r:id="rId12" imgW="317500" imgH="5207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3400" y="3200400"/>
                          <a:ext cx="29368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"/>
            <p:cNvGraphicFramePr>
              <a:graphicFrameLocks/>
            </p:cNvGraphicFramePr>
            <p:nvPr>
              <p:extLst/>
            </p:nvPr>
          </p:nvGraphicFramePr>
          <p:xfrm>
            <a:off x="3778250" y="1828800"/>
            <a:ext cx="639763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723" name="Equation" r:id="rId14" imgW="812800" imgH="609600" progId="Equation.3">
                    <p:embed/>
                  </p:oleObj>
                </mc:Choice>
                <mc:Fallback>
                  <p:oleObj name="Equation" r:id="rId14" imgW="812800" imgH="609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8250" y="1828800"/>
                          <a:ext cx="639763" cy="446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3"/>
            <p:cNvGraphicFramePr>
              <a:graphicFrameLocks/>
            </p:cNvGraphicFramePr>
            <p:nvPr>
              <p:extLst/>
            </p:nvPr>
          </p:nvGraphicFramePr>
          <p:xfrm>
            <a:off x="3986213" y="4114800"/>
            <a:ext cx="1651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724" name="Equation" r:id="rId16" imgW="177800" imgH="317500" progId="Equation.3">
                    <p:embed/>
                  </p:oleObj>
                </mc:Choice>
                <mc:Fallback>
                  <p:oleObj name="Equation" r:id="rId16" imgW="177800" imgH="3175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6213" y="4114800"/>
                          <a:ext cx="165100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8" name="Straight Connector 97"/>
            <p:cNvCxnSpPr/>
            <p:nvPr/>
          </p:nvCxnSpPr>
          <p:spPr bwMode="auto">
            <a:xfrm>
              <a:off x="4038600" y="2286000"/>
              <a:ext cx="0" cy="1752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52" name="Object 3"/>
          <p:cNvGraphicFramePr>
            <a:graphicFrameLocks/>
          </p:cNvGraphicFramePr>
          <p:nvPr>
            <p:extLst/>
          </p:nvPr>
        </p:nvGraphicFramePr>
        <p:xfrm>
          <a:off x="1676400" y="4495801"/>
          <a:ext cx="137160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25" name="Equation" r:id="rId18" imgW="1574800" imgH="1270000" progId="Equation.3">
                  <p:embed/>
                </p:oleObj>
              </mc:Choice>
              <mc:Fallback>
                <p:oleObj name="Equation" r:id="rId18" imgW="1574800" imgH="1270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95801"/>
                        <a:ext cx="1371601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048000" y="2362200"/>
            <a:ext cx="990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447800" y="31242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133600" y="2743200"/>
            <a:ext cx="9144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14400" y="3505200"/>
            <a:ext cx="1828800" cy="381000"/>
          </a:xfrm>
          <a:prstGeom prst="rect">
            <a:avLst/>
          </a:prstGeom>
          <a:pattFill prst="dkDnDiag">
            <a:fgClr>
              <a:schemeClr val="tx1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66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914400" y="1143000"/>
            <a:ext cx="7251700" cy="2873375"/>
            <a:chOff x="914400" y="1143000"/>
            <a:chExt cx="7251700" cy="2873375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914400" y="3886200"/>
              <a:ext cx="6934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 flipV="1">
              <a:off x="914400" y="1143000"/>
              <a:ext cx="0" cy="2717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Rectangle 6"/>
            <p:cNvSpPr/>
            <p:nvPr/>
          </p:nvSpPr>
          <p:spPr bwMode="auto">
            <a:xfrm>
              <a:off x="914400" y="3505200"/>
              <a:ext cx="1828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447800" y="3124200"/>
              <a:ext cx="2819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133600" y="2743200"/>
              <a:ext cx="27432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048000" y="2362200"/>
              <a:ext cx="22098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715000" y="1981200"/>
              <a:ext cx="9906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4876800" y="2362200"/>
              <a:ext cx="1752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Rectangle 17"/>
            <p:cNvSpPr/>
            <p:nvPr/>
          </p:nvSpPr>
          <p:spPr bwMode="auto">
            <a:xfrm>
              <a:off x="5943600" y="1600200"/>
              <a:ext cx="1447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400800" y="1219200"/>
              <a:ext cx="1447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3" name="Object 3"/>
            <p:cNvGraphicFramePr>
              <a:graphicFrameLocks/>
            </p:cNvGraphicFramePr>
            <p:nvPr>
              <p:extLst/>
            </p:nvPr>
          </p:nvGraphicFramePr>
          <p:xfrm>
            <a:off x="3200400" y="1828800"/>
            <a:ext cx="376237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771" name="Equation" r:id="rId4" imgW="406400" imgH="520700" progId="Equation.3">
                    <p:embed/>
                  </p:oleObj>
                </mc:Choice>
                <mc:Fallback>
                  <p:oleObj name="Equation" r:id="rId4" imgW="406400" imgH="5207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1828800"/>
                          <a:ext cx="376237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Connector 39"/>
            <p:cNvCxnSpPr/>
            <p:nvPr/>
          </p:nvCxnSpPr>
          <p:spPr bwMode="auto">
            <a:xfrm>
              <a:off x="914400" y="3505200"/>
              <a:ext cx="5334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447800" y="3124200"/>
              <a:ext cx="685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133600" y="2743200"/>
              <a:ext cx="9144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1447800" y="3124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2133600" y="2743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2743200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3048000" y="2362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048000" y="2362200"/>
              <a:ext cx="36576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2743200" y="3505200"/>
              <a:ext cx="15240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4267200" y="3124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4876800" y="2743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4267200" y="3124200"/>
              <a:ext cx="6096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876800" y="2743200"/>
              <a:ext cx="3810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5257800" y="2362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5715000" y="1981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5943600" y="1600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6400800" y="1219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7848600" y="1219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7391400" y="1600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6705600" y="1981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5715000" y="1981200"/>
              <a:ext cx="2286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5943600" y="1600200"/>
              <a:ext cx="4572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6400800" y="1219200"/>
              <a:ext cx="1447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6705600" y="1981200"/>
              <a:ext cx="685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7391400" y="1600200"/>
              <a:ext cx="4572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91" name="Object 3"/>
            <p:cNvGraphicFramePr>
              <a:graphicFrameLocks/>
            </p:cNvGraphicFramePr>
            <p:nvPr>
              <p:extLst/>
            </p:nvPr>
          </p:nvGraphicFramePr>
          <p:xfrm>
            <a:off x="3200400" y="3505200"/>
            <a:ext cx="36512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772" name="Equation" r:id="rId6" imgW="393700" imgH="520700" progId="Equation.3">
                    <p:embed/>
                  </p:oleObj>
                </mc:Choice>
                <mc:Fallback>
                  <p:oleObj name="Equation" r:id="rId6" imgW="393700" imgH="5207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3505200"/>
                          <a:ext cx="365125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3"/>
            <p:cNvGraphicFramePr>
              <a:graphicFrameLocks/>
            </p:cNvGraphicFramePr>
            <p:nvPr>
              <p:extLst/>
            </p:nvPr>
          </p:nvGraphicFramePr>
          <p:xfrm>
            <a:off x="8001000" y="3733800"/>
            <a:ext cx="1651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773" name="Equation" r:id="rId8" imgW="177800" imgH="317500" progId="Equation.3">
                    <p:embed/>
                  </p:oleObj>
                </mc:Choice>
                <mc:Fallback>
                  <p:oleObj name="Equation" r:id="rId8" imgW="177800" imgH="3175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3733800"/>
                          <a:ext cx="165100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Little’s law</a:t>
            </a:r>
          </a:p>
        </p:txBody>
      </p:sp>
      <p:graphicFrame>
        <p:nvGraphicFramePr>
          <p:cNvPr id="95" name="Object 3"/>
          <p:cNvGraphicFramePr>
            <a:graphicFrameLocks/>
          </p:cNvGraphicFramePr>
          <p:nvPr>
            <p:extLst/>
          </p:nvPr>
        </p:nvGraphicFramePr>
        <p:xfrm>
          <a:off x="5715000" y="4495801"/>
          <a:ext cx="1371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74" name="Equation" r:id="rId10" imgW="1574800" imgH="1270000" progId="Equation.3">
                  <p:embed/>
                </p:oleObj>
              </mc:Choice>
              <mc:Fallback>
                <p:oleObj name="Equation" r:id="rId10" imgW="1574800" imgH="1270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495801"/>
                        <a:ext cx="1371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3"/>
          <p:cNvGraphicFramePr>
            <a:graphicFrameLocks/>
          </p:cNvGraphicFramePr>
          <p:nvPr>
            <p:extLst/>
          </p:nvPr>
        </p:nvGraphicFramePr>
        <p:xfrm>
          <a:off x="3709989" y="4495800"/>
          <a:ext cx="1551090" cy="1045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75" name="Equation" r:id="rId12" imgW="1778000" imgH="1244600" progId="Equation.3">
                  <p:embed/>
                </p:oleObj>
              </mc:Choice>
              <mc:Fallback>
                <p:oleObj name="Equation" r:id="rId12" imgW="1778000" imgH="1244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9" y="4495800"/>
                        <a:ext cx="1551090" cy="1045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" name="Group 88"/>
          <p:cNvGrpSpPr/>
          <p:nvPr/>
        </p:nvGrpSpPr>
        <p:grpSpPr>
          <a:xfrm>
            <a:off x="3778250" y="1828800"/>
            <a:ext cx="858838" cy="2568575"/>
            <a:chOff x="3778250" y="1828800"/>
            <a:chExt cx="858838" cy="2568575"/>
          </a:xfrm>
        </p:grpSpPr>
        <p:graphicFrame>
          <p:nvGraphicFramePr>
            <p:cNvPr id="24" name="Object 3"/>
            <p:cNvGraphicFramePr>
              <a:graphicFrameLocks/>
            </p:cNvGraphicFramePr>
            <p:nvPr>
              <p:extLst/>
            </p:nvPr>
          </p:nvGraphicFramePr>
          <p:xfrm>
            <a:off x="4343400" y="3200400"/>
            <a:ext cx="29368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776" name="Equation" r:id="rId14" imgW="317500" imgH="520700" progId="Equation.3">
                    <p:embed/>
                  </p:oleObj>
                </mc:Choice>
                <mc:Fallback>
                  <p:oleObj name="Equation" r:id="rId14" imgW="317500" imgH="5207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3400" y="3200400"/>
                          <a:ext cx="29368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"/>
            <p:cNvGraphicFramePr>
              <a:graphicFrameLocks/>
            </p:cNvGraphicFramePr>
            <p:nvPr>
              <p:extLst/>
            </p:nvPr>
          </p:nvGraphicFramePr>
          <p:xfrm>
            <a:off x="3778250" y="1828800"/>
            <a:ext cx="639763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777" name="Equation" r:id="rId16" imgW="812800" imgH="609600" progId="Equation.3">
                    <p:embed/>
                  </p:oleObj>
                </mc:Choice>
                <mc:Fallback>
                  <p:oleObj name="Equation" r:id="rId16" imgW="812800" imgH="609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8250" y="1828800"/>
                          <a:ext cx="639763" cy="446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3"/>
            <p:cNvGraphicFramePr>
              <a:graphicFrameLocks/>
            </p:cNvGraphicFramePr>
            <p:nvPr>
              <p:extLst/>
            </p:nvPr>
          </p:nvGraphicFramePr>
          <p:xfrm>
            <a:off x="3986213" y="4114800"/>
            <a:ext cx="1651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778" name="Equation" r:id="rId18" imgW="177800" imgH="317500" progId="Equation.3">
                    <p:embed/>
                  </p:oleObj>
                </mc:Choice>
                <mc:Fallback>
                  <p:oleObj name="Equation" r:id="rId18" imgW="177800" imgH="3175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6213" y="4114800"/>
                          <a:ext cx="165100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8" name="Straight Connector 97"/>
            <p:cNvCxnSpPr/>
            <p:nvPr/>
          </p:nvCxnSpPr>
          <p:spPr bwMode="auto">
            <a:xfrm>
              <a:off x="4038600" y="2286000"/>
              <a:ext cx="0" cy="1752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52" name="Object 3"/>
          <p:cNvGraphicFramePr>
            <a:graphicFrameLocks/>
          </p:cNvGraphicFramePr>
          <p:nvPr>
            <p:extLst/>
          </p:nvPr>
        </p:nvGraphicFramePr>
        <p:xfrm>
          <a:off x="1676400" y="4495801"/>
          <a:ext cx="137160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79" name="Equation" r:id="rId20" imgW="1574800" imgH="1270000" progId="Equation.3">
                  <p:embed/>
                </p:oleObj>
              </mc:Choice>
              <mc:Fallback>
                <p:oleObj name="Equation" r:id="rId20" imgW="1574800" imgH="1270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95801"/>
                        <a:ext cx="1371601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048000" y="2362200"/>
            <a:ext cx="990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447800" y="31242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133600" y="2743200"/>
            <a:ext cx="9144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14400" y="3505200"/>
            <a:ext cx="1828800" cy="381000"/>
          </a:xfrm>
          <a:prstGeom prst="rect">
            <a:avLst/>
          </a:prstGeom>
          <a:pattFill prst="dkDnDiag">
            <a:fgClr>
              <a:schemeClr val="tx1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24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914400" y="1143000"/>
            <a:ext cx="7251700" cy="2873375"/>
            <a:chOff x="914400" y="1143000"/>
            <a:chExt cx="7251700" cy="2873375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914400" y="3886200"/>
              <a:ext cx="6934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 flipV="1">
              <a:off x="914400" y="1143000"/>
              <a:ext cx="0" cy="2717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Rectangle 6"/>
            <p:cNvSpPr/>
            <p:nvPr/>
          </p:nvSpPr>
          <p:spPr bwMode="auto">
            <a:xfrm>
              <a:off x="914400" y="3505200"/>
              <a:ext cx="1828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447800" y="3124200"/>
              <a:ext cx="2819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133600" y="2743200"/>
              <a:ext cx="27432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048000" y="2362200"/>
              <a:ext cx="22098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715000" y="1981200"/>
              <a:ext cx="9906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4876800" y="2362200"/>
              <a:ext cx="1752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Rectangle 17"/>
            <p:cNvSpPr/>
            <p:nvPr/>
          </p:nvSpPr>
          <p:spPr bwMode="auto">
            <a:xfrm>
              <a:off x="5943600" y="1600200"/>
              <a:ext cx="1447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400800" y="1219200"/>
              <a:ext cx="1447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3" name="Object 3"/>
            <p:cNvGraphicFramePr>
              <a:graphicFrameLocks/>
            </p:cNvGraphicFramePr>
            <p:nvPr>
              <p:extLst/>
            </p:nvPr>
          </p:nvGraphicFramePr>
          <p:xfrm>
            <a:off x="3200400" y="1828800"/>
            <a:ext cx="376237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82" name="Equation" r:id="rId4" imgW="406400" imgH="520700" progId="Equation.3">
                    <p:embed/>
                  </p:oleObj>
                </mc:Choice>
                <mc:Fallback>
                  <p:oleObj name="Equation" r:id="rId4" imgW="406400" imgH="5207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1828800"/>
                          <a:ext cx="376237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Connector 39"/>
            <p:cNvCxnSpPr/>
            <p:nvPr/>
          </p:nvCxnSpPr>
          <p:spPr bwMode="auto">
            <a:xfrm>
              <a:off x="914400" y="3505200"/>
              <a:ext cx="5334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447800" y="3124200"/>
              <a:ext cx="685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133600" y="2743200"/>
              <a:ext cx="9144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1447800" y="3124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2133600" y="2743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2743200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3048000" y="2362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048000" y="2362200"/>
              <a:ext cx="36576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2743200" y="3505200"/>
              <a:ext cx="15240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4267200" y="3124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4876800" y="2743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4267200" y="3124200"/>
              <a:ext cx="6096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876800" y="2743200"/>
              <a:ext cx="3810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5257800" y="2362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5715000" y="1981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5943600" y="1600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6400800" y="1219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7848600" y="1219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7391400" y="1600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6705600" y="1981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5715000" y="1981200"/>
              <a:ext cx="2286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5943600" y="1600200"/>
              <a:ext cx="4572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6400800" y="1219200"/>
              <a:ext cx="1447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6705600" y="1981200"/>
              <a:ext cx="685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7391400" y="1600200"/>
              <a:ext cx="4572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91" name="Object 3"/>
            <p:cNvGraphicFramePr>
              <a:graphicFrameLocks/>
            </p:cNvGraphicFramePr>
            <p:nvPr>
              <p:extLst/>
            </p:nvPr>
          </p:nvGraphicFramePr>
          <p:xfrm>
            <a:off x="3200400" y="3505200"/>
            <a:ext cx="36512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83" name="Equation" r:id="rId6" imgW="393700" imgH="520700" progId="Equation.3">
                    <p:embed/>
                  </p:oleObj>
                </mc:Choice>
                <mc:Fallback>
                  <p:oleObj name="Equation" r:id="rId6" imgW="393700" imgH="5207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3505200"/>
                          <a:ext cx="365125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3"/>
            <p:cNvGraphicFramePr>
              <a:graphicFrameLocks/>
            </p:cNvGraphicFramePr>
            <p:nvPr>
              <p:extLst/>
            </p:nvPr>
          </p:nvGraphicFramePr>
          <p:xfrm>
            <a:off x="8001000" y="3733800"/>
            <a:ext cx="1651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84" name="Equation" r:id="rId8" imgW="177800" imgH="317500" progId="Equation.3">
                    <p:embed/>
                  </p:oleObj>
                </mc:Choice>
                <mc:Fallback>
                  <p:oleObj name="Equation" r:id="rId8" imgW="177800" imgH="3175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3733800"/>
                          <a:ext cx="165100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Little’s law</a:t>
            </a:r>
          </a:p>
        </p:txBody>
      </p:sp>
      <p:graphicFrame>
        <p:nvGraphicFramePr>
          <p:cNvPr id="95" name="Object 3"/>
          <p:cNvGraphicFramePr>
            <a:graphicFrameLocks/>
          </p:cNvGraphicFramePr>
          <p:nvPr>
            <p:extLst/>
          </p:nvPr>
        </p:nvGraphicFramePr>
        <p:xfrm>
          <a:off x="5715000" y="4495801"/>
          <a:ext cx="1371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85" name="Equation" r:id="rId10" imgW="1574800" imgH="1270000" progId="Equation.3">
                  <p:embed/>
                </p:oleObj>
              </mc:Choice>
              <mc:Fallback>
                <p:oleObj name="Equation" r:id="rId10" imgW="1574800" imgH="1270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495801"/>
                        <a:ext cx="1371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3"/>
          <p:cNvGraphicFramePr>
            <a:graphicFrameLocks/>
          </p:cNvGraphicFramePr>
          <p:nvPr>
            <p:extLst/>
          </p:nvPr>
        </p:nvGraphicFramePr>
        <p:xfrm>
          <a:off x="3709989" y="4495800"/>
          <a:ext cx="1551090" cy="1045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86" name="Equation" r:id="rId12" imgW="1778000" imgH="1244600" progId="Equation.3">
                  <p:embed/>
                </p:oleObj>
              </mc:Choice>
              <mc:Fallback>
                <p:oleObj name="Equation" r:id="rId12" imgW="1778000" imgH="1244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9" y="4495800"/>
                        <a:ext cx="1551090" cy="1045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" name="Group 88"/>
          <p:cNvGrpSpPr/>
          <p:nvPr/>
        </p:nvGrpSpPr>
        <p:grpSpPr>
          <a:xfrm>
            <a:off x="3778250" y="1828800"/>
            <a:ext cx="858838" cy="2568575"/>
            <a:chOff x="3778250" y="1828800"/>
            <a:chExt cx="858838" cy="2568575"/>
          </a:xfrm>
        </p:grpSpPr>
        <p:graphicFrame>
          <p:nvGraphicFramePr>
            <p:cNvPr id="24" name="Object 3"/>
            <p:cNvGraphicFramePr>
              <a:graphicFrameLocks/>
            </p:cNvGraphicFramePr>
            <p:nvPr>
              <p:extLst/>
            </p:nvPr>
          </p:nvGraphicFramePr>
          <p:xfrm>
            <a:off x="4343400" y="3200400"/>
            <a:ext cx="29368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87" name="Equation" r:id="rId14" imgW="317500" imgH="520700" progId="Equation.3">
                    <p:embed/>
                  </p:oleObj>
                </mc:Choice>
                <mc:Fallback>
                  <p:oleObj name="Equation" r:id="rId14" imgW="317500" imgH="5207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3400" y="3200400"/>
                          <a:ext cx="29368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"/>
            <p:cNvGraphicFramePr>
              <a:graphicFrameLocks/>
            </p:cNvGraphicFramePr>
            <p:nvPr>
              <p:extLst/>
            </p:nvPr>
          </p:nvGraphicFramePr>
          <p:xfrm>
            <a:off x="3778250" y="1828800"/>
            <a:ext cx="639763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88" name="Equation" r:id="rId16" imgW="812800" imgH="609600" progId="Equation.3">
                    <p:embed/>
                  </p:oleObj>
                </mc:Choice>
                <mc:Fallback>
                  <p:oleObj name="Equation" r:id="rId16" imgW="812800" imgH="609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8250" y="1828800"/>
                          <a:ext cx="639763" cy="446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3"/>
            <p:cNvGraphicFramePr>
              <a:graphicFrameLocks/>
            </p:cNvGraphicFramePr>
            <p:nvPr>
              <p:extLst/>
            </p:nvPr>
          </p:nvGraphicFramePr>
          <p:xfrm>
            <a:off x="3986213" y="4114800"/>
            <a:ext cx="1651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89" name="Equation" r:id="rId18" imgW="177800" imgH="317500" progId="Equation.3">
                    <p:embed/>
                  </p:oleObj>
                </mc:Choice>
                <mc:Fallback>
                  <p:oleObj name="Equation" r:id="rId18" imgW="177800" imgH="3175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6213" y="4114800"/>
                          <a:ext cx="165100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8" name="Straight Connector 97"/>
            <p:cNvCxnSpPr/>
            <p:nvPr/>
          </p:nvCxnSpPr>
          <p:spPr bwMode="auto">
            <a:xfrm>
              <a:off x="4038600" y="2286000"/>
              <a:ext cx="0" cy="1752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52" name="Object 3"/>
          <p:cNvGraphicFramePr>
            <a:graphicFrameLocks/>
          </p:cNvGraphicFramePr>
          <p:nvPr>
            <p:extLst/>
          </p:nvPr>
        </p:nvGraphicFramePr>
        <p:xfrm>
          <a:off x="1676400" y="4495801"/>
          <a:ext cx="137160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90" name="Equation" r:id="rId20" imgW="1574800" imgH="1270000" progId="Equation.3">
                  <p:embed/>
                </p:oleObj>
              </mc:Choice>
              <mc:Fallback>
                <p:oleObj name="Equation" r:id="rId20" imgW="1574800" imgH="1270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95801"/>
                        <a:ext cx="1371601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048000" y="2362200"/>
            <a:ext cx="990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447800" y="31242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133600" y="2743200"/>
            <a:ext cx="9144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14400" y="3505200"/>
            <a:ext cx="1828800" cy="381000"/>
          </a:xfrm>
          <a:prstGeom prst="rect">
            <a:avLst/>
          </a:prstGeom>
          <a:pattFill prst="dkDnDiag">
            <a:fgClr>
              <a:schemeClr val="tx1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6" name="Object 3"/>
          <p:cNvGraphicFramePr>
            <a:graphicFrameLocks/>
          </p:cNvGraphicFramePr>
          <p:nvPr>
            <p:extLst/>
          </p:nvPr>
        </p:nvGraphicFramePr>
        <p:xfrm>
          <a:off x="3429000" y="5751512"/>
          <a:ext cx="17526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91" name="Equation" r:id="rId22" imgW="2057400" imgH="1244600" progId="Equation.3">
                  <p:embed/>
                </p:oleObj>
              </mc:Choice>
              <mc:Fallback>
                <p:oleObj name="Equation" r:id="rId22" imgW="2057400" imgH="1244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751512"/>
                        <a:ext cx="175260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/>
          </p:cNvGraphicFramePr>
          <p:nvPr>
            <p:extLst/>
          </p:nvPr>
        </p:nvGraphicFramePr>
        <p:xfrm>
          <a:off x="942976" y="5729288"/>
          <a:ext cx="2019872" cy="1050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92" name="Equation" r:id="rId24" imgW="2374900" imgH="1270000" progId="Equation.3">
                  <p:embed/>
                </p:oleObj>
              </mc:Choice>
              <mc:Fallback>
                <p:oleObj name="Equation" r:id="rId24" imgW="2374900" imgH="1270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6" y="5729288"/>
                        <a:ext cx="2019872" cy="1050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"/>
          <p:cNvGraphicFramePr>
            <a:graphicFrameLocks/>
          </p:cNvGraphicFramePr>
          <p:nvPr>
            <p:extLst/>
          </p:nvPr>
        </p:nvGraphicFramePr>
        <p:xfrm>
          <a:off x="5791200" y="5715000"/>
          <a:ext cx="21240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93" name="Equation" r:id="rId26" imgW="2438400" imgH="1270000" progId="Equation.3">
                  <p:embed/>
                </p:oleObj>
              </mc:Choice>
              <mc:Fallback>
                <p:oleObj name="Equation" r:id="rId26" imgW="2438400" imgH="1270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715000"/>
                        <a:ext cx="21240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9632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143: Communication Networks</a:t>
            </a:r>
          </a:p>
        </p:txBody>
      </p:sp>
      <p:pic>
        <p:nvPicPr>
          <p:cNvPr id="481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945104"/>
            <a:ext cx="685800" cy="45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2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1644" y="3641178"/>
            <a:ext cx="1074624" cy="85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2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1653339"/>
            <a:ext cx="1224643" cy="12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2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1633998"/>
            <a:ext cx="2057400" cy="164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28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5181600"/>
            <a:ext cx="142614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7"/>
          <p:cNvGrpSpPr/>
          <p:nvPr/>
        </p:nvGrpSpPr>
        <p:grpSpPr>
          <a:xfrm rot="1692932">
            <a:off x="6261890" y="4693101"/>
            <a:ext cx="1158845" cy="1315347"/>
            <a:chOff x="3717955" y="2050944"/>
            <a:chExt cx="1158845" cy="1315347"/>
          </a:xfrm>
        </p:grpSpPr>
        <p:sp>
          <p:nvSpPr>
            <p:cNvPr id="12" name="Oval 11"/>
            <p:cNvSpPr/>
            <p:nvPr/>
          </p:nvSpPr>
          <p:spPr bwMode="auto">
            <a:xfrm>
              <a:off x="3962400" y="2133600"/>
              <a:ext cx="762000" cy="762000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962400" y="2057400"/>
              <a:ext cx="914400" cy="914400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962400" y="2209800"/>
              <a:ext cx="609600" cy="609600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057424" y="2397284"/>
              <a:ext cx="381000" cy="304800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2877931">
              <a:off x="4022755" y="1746144"/>
              <a:ext cx="457200" cy="1066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19035510">
              <a:off x="4042644" y="2299491"/>
              <a:ext cx="457200" cy="1066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8129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1676400"/>
            <a:ext cx="437581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28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1200" y="4891882"/>
            <a:ext cx="990600" cy="14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Connector 20"/>
          <p:cNvCxnSpPr/>
          <p:nvPr/>
        </p:nvCxnSpPr>
        <p:spPr bwMode="auto">
          <a:xfrm>
            <a:off x="1828800" y="2895600"/>
            <a:ext cx="1066800" cy="76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1447800" y="5105400"/>
            <a:ext cx="160020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6553200" y="2590800"/>
            <a:ext cx="137160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6705600" y="4267200"/>
            <a:ext cx="1143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3" descr="C:\Documents and Settings\adamw\Desktop\low_stev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" cy="13784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914400" y="1143000"/>
            <a:ext cx="7251700" cy="2873375"/>
            <a:chOff x="914400" y="1143000"/>
            <a:chExt cx="7251700" cy="2873375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914400" y="3886200"/>
              <a:ext cx="6934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 flipV="1">
              <a:off x="914400" y="1143000"/>
              <a:ext cx="0" cy="2717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Rectangle 6"/>
            <p:cNvSpPr/>
            <p:nvPr/>
          </p:nvSpPr>
          <p:spPr bwMode="auto">
            <a:xfrm>
              <a:off x="914400" y="3505200"/>
              <a:ext cx="1828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447800" y="3124200"/>
              <a:ext cx="2819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133600" y="2743200"/>
              <a:ext cx="27432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048000" y="2362200"/>
              <a:ext cx="22098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715000" y="1981200"/>
              <a:ext cx="9906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4876800" y="2362200"/>
              <a:ext cx="1752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Rectangle 17"/>
            <p:cNvSpPr/>
            <p:nvPr/>
          </p:nvSpPr>
          <p:spPr bwMode="auto">
            <a:xfrm>
              <a:off x="5943600" y="1600200"/>
              <a:ext cx="1447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400800" y="1219200"/>
              <a:ext cx="14478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3" name="Object 3"/>
            <p:cNvGraphicFramePr>
              <a:graphicFrameLocks/>
            </p:cNvGraphicFramePr>
            <p:nvPr>
              <p:extLst/>
            </p:nvPr>
          </p:nvGraphicFramePr>
          <p:xfrm>
            <a:off x="3200400" y="1828800"/>
            <a:ext cx="376237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935" name="Equation" r:id="rId4" imgW="406400" imgH="520700" progId="Equation.3">
                    <p:embed/>
                  </p:oleObj>
                </mc:Choice>
                <mc:Fallback>
                  <p:oleObj name="Equation" r:id="rId4" imgW="406400" imgH="5207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1828800"/>
                          <a:ext cx="376237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Connector 39"/>
            <p:cNvCxnSpPr/>
            <p:nvPr/>
          </p:nvCxnSpPr>
          <p:spPr bwMode="auto">
            <a:xfrm>
              <a:off x="914400" y="3505200"/>
              <a:ext cx="5334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447800" y="3124200"/>
              <a:ext cx="685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133600" y="2743200"/>
              <a:ext cx="9144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1447800" y="3124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2133600" y="2743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2743200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3048000" y="2362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048000" y="2362200"/>
              <a:ext cx="36576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2743200" y="3505200"/>
              <a:ext cx="15240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4267200" y="3124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4876800" y="2743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4267200" y="3124200"/>
              <a:ext cx="6096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876800" y="2743200"/>
              <a:ext cx="3810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5257800" y="2362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5715000" y="1981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5943600" y="1600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6400800" y="1219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7848600" y="1219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7391400" y="1600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6705600" y="1981200"/>
              <a:ext cx="0" cy="38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5715000" y="1981200"/>
              <a:ext cx="2286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5943600" y="1600200"/>
              <a:ext cx="4572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6400800" y="1219200"/>
              <a:ext cx="1447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6705600" y="1981200"/>
              <a:ext cx="685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7391400" y="1600200"/>
              <a:ext cx="4572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91" name="Object 3"/>
            <p:cNvGraphicFramePr>
              <a:graphicFrameLocks/>
            </p:cNvGraphicFramePr>
            <p:nvPr>
              <p:extLst/>
            </p:nvPr>
          </p:nvGraphicFramePr>
          <p:xfrm>
            <a:off x="3200400" y="3505200"/>
            <a:ext cx="36512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936" name="Equation" r:id="rId6" imgW="393700" imgH="520700" progId="Equation.3">
                    <p:embed/>
                  </p:oleObj>
                </mc:Choice>
                <mc:Fallback>
                  <p:oleObj name="Equation" r:id="rId6" imgW="393700" imgH="5207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3505200"/>
                          <a:ext cx="365125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3"/>
            <p:cNvGraphicFramePr>
              <a:graphicFrameLocks/>
            </p:cNvGraphicFramePr>
            <p:nvPr>
              <p:extLst/>
            </p:nvPr>
          </p:nvGraphicFramePr>
          <p:xfrm>
            <a:off x="8001000" y="3733800"/>
            <a:ext cx="1651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937" name="Equation" r:id="rId8" imgW="177800" imgH="317500" progId="Equation.3">
                    <p:embed/>
                  </p:oleObj>
                </mc:Choice>
                <mc:Fallback>
                  <p:oleObj name="Equation" r:id="rId8" imgW="177800" imgH="3175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3733800"/>
                          <a:ext cx="165100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Little’s law</a:t>
            </a:r>
          </a:p>
        </p:txBody>
      </p:sp>
      <p:graphicFrame>
        <p:nvGraphicFramePr>
          <p:cNvPr id="96" name="Object 3"/>
          <p:cNvGraphicFramePr>
            <a:graphicFrameLocks/>
          </p:cNvGraphicFramePr>
          <p:nvPr>
            <p:extLst/>
          </p:nvPr>
        </p:nvGraphicFramePr>
        <p:xfrm>
          <a:off x="4191000" y="4741863"/>
          <a:ext cx="27781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38" name="Equation" r:id="rId10" imgW="317500" imgH="355600" progId="Equation.3">
                  <p:embed/>
                </p:oleObj>
              </mc:Choice>
              <mc:Fallback>
                <p:oleObj name="Equation" r:id="rId10" imgW="317500" imgH="355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41863"/>
                        <a:ext cx="277813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" name="Group 88"/>
          <p:cNvGrpSpPr/>
          <p:nvPr/>
        </p:nvGrpSpPr>
        <p:grpSpPr>
          <a:xfrm>
            <a:off x="3778250" y="1828800"/>
            <a:ext cx="858838" cy="2568575"/>
            <a:chOff x="3778250" y="1828800"/>
            <a:chExt cx="858838" cy="2568575"/>
          </a:xfrm>
        </p:grpSpPr>
        <p:graphicFrame>
          <p:nvGraphicFramePr>
            <p:cNvPr id="24" name="Object 3"/>
            <p:cNvGraphicFramePr>
              <a:graphicFrameLocks/>
            </p:cNvGraphicFramePr>
            <p:nvPr>
              <p:extLst/>
            </p:nvPr>
          </p:nvGraphicFramePr>
          <p:xfrm>
            <a:off x="4343400" y="3200400"/>
            <a:ext cx="29368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939" name="Equation" r:id="rId12" imgW="317500" imgH="520700" progId="Equation.3">
                    <p:embed/>
                  </p:oleObj>
                </mc:Choice>
                <mc:Fallback>
                  <p:oleObj name="Equation" r:id="rId12" imgW="317500" imgH="5207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3400" y="3200400"/>
                          <a:ext cx="29368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"/>
            <p:cNvGraphicFramePr>
              <a:graphicFrameLocks/>
            </p:cNvGraphicFramePr>
            <p:nvPr>
              <p:extLst/>
            </p:nvPr>
          </p:nvGraphicFramePr>
          <p:xfrm>
            <a:off x="3778250" y="1828800"/>
            <a:ext cx="639763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940" name="Equation" r:id="rId14" imgW="812800" imgH="609600" progId="Equation.3">
                    <p:embed/>
                  </p:oleObj>
                </mc:Choice>
                <mc:Fallback>
                  <p:oleObj name="Equation" r:id="rId14" imgW="812800" imgH="609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8250" y="1828800"/>
                          <a:ext cx="639763" cy="446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3"/>
            <p:cNvGraphicFramePr>
              <a:graphicFrameLocks/>
            </p:cNvGraphicFramePr>
            <p:nvPr>
              <p:extLst/>
            </p:nvPr>
          </p:nvGraphicFramePr>
          <p:xfrm>
            <a:off x="3986213" y="4114800"/>
            <a:ext cx="1651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941" name="Equation" r:id="rId16" imgW="177800" imgH="317500" progId="Equation.3">
                    <p:embed/>
                  </p:oleObj>
                </mc:Choice>
                <mc:Fallback>
                  <p:oleObj name="Equation" r:id="rId16" imgW="177800" imgH="3175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6213" y="4114800"/>
                          <a:ext cx="165100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8" name="Straight Connector 97"/>
            <p:cNvCxnSpPr/>
            <p:nvPr/>
          </p:nvCxnSpPr>
          <p:spPr bwMode="auto">
            <a:xfrm>
              <a:off x="4038600" y="2286000"/>
              <a:ext cx="0" cy="1752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52" name="Object 3"/>
          <p:cNvGraphicFramePr>
            <a:graphicFrameLocks/>
          </p:cNvGraphicFramePr>
          <p:nvPr>
            <p:extLst/>
          </p:nvPr>
        </p:nvGraphicFramePr>
        <p:xfrm>
          <a:off x="990600" y="4737100"/>
          <a:ext cx="1981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42" name="Equation" r:id="rId18" imgW="2273300" imgH="393700" progId="Equation.3">
                  <p:embed/>
                </p:oleObj>
              </mc:Choice>
              <mc:Fallback>
                <p:oleObj name="Equation" r:id="rId18" imgW="2273300" imgH="3937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37100"/>
                        <a:ext cx="1981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048000" y="2362200"/>
            <a:ext cx="990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447800" y="31242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133600" y="2743200"/>
            <a:ext cx="9144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14400" y="3505200"/>
            <a:ext cx="1828800" cy="381000"/>
          </a:xfrm>
          <a:prstGeom prst="rect">
            <a:avLst/>
          </a:prstGeom>
          <a:pattFill prst="dkDnDiag">
            <a:fgClr>
              <a:schemeClr val="tx1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6" name="Object 3"/>
          <p:cNvGraphicFramePr>
            <a:graphicFrameLocks/>
          </p:cNvGraphicFramePr>
          <p:nvPr>
            <p:extLst/>
          </p:nvPr>
        </p:nvGraphicFramePr>
        <p:xfrm>
          <a:off x="3429000" y="5751512"/>
          <a:ext cx="17526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43" name="Equation" r:id="rId20" imgW="2057400" imgH="1244600" progId="Equation.3">
                  <p:embed/>
                </p:oleObj>
              </mc:Choice>
              <mc:Fallback>
                <p:oleObj name="Equation" r:id="rId20" imgW="2057400" imgH="1244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751512"/>
                        <a:ext cx="175260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/>
          </p:cNvGraphicFramePr>
          <p:nvPr>
            <p:extLst/>
          </p:nvPr>
        </p:nvGraphicFramePr>
        <p:xfrm>
          <a:off x="942976" y="5729288"/>
          <a:ext cx="2019872" cy="1050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44" name="Equation" r:id="rId22" imgW="2374900" imgH="1270000" progId="Equation.3">
                  <p:embed/>
                </p:oleObj>
              </mc:Choice>
              <mc:Fallback>
                <p:oleObj name="Equation" r:id="rId22" imgW="2374900" imgH="1270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6" y="5729288"/>
                        <a:ext cx="2019872" cy="1050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"/>
          <p:cNvGraphicFramePr>
            <a:graphicFrameLocks/>
          </p:cNvGraphicFramePr>
          <p:nvPr>
            <p:extLst/>
          </p:nvPr>
        </p:nvGraphicFramePr>
        <p:xfrm>
          <a:off x="5791200" y="5715000"/>
          <a:ext cx="21240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45" name="Equation" r:id="rId24" imgW="2438400" imgH="1270000" progId="Equation.3">
                  <p:embed/>
                </p:oleObj>
              </mc:Choice>
              <mc:Fallback>
                <p:oleObj name="Equation" r:id="rId24" imgW="2438400" imgH="1270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715000"/>
                        <a:ext cx="21240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3"/>
          <p:cNvGraphicFramePr>
            <a:graphicFrameLocks/>
          </p:cNvGraphicFramePr>
          <p:nvPr>
            <p:extLst/>
          </p:nvPr>
        </p:nvGraphicFramePr>
        <p:xfrm>
          <a:off x="5848350" y="4724400"/>
          <a:ext cx="17462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46" name="Equation" r:id="rId26" imgW="2006600" imgH="393700" progId="Equation.3">
                  <p:embed/>
                </p:oleObj>
              </mc:Choice>
              <mc:Fallback>
                <p:oleObj name="Equation" r:id="rId26" imgW="2006600" imgH="3937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350" y="4724400"/>
                        <a:ext cx="17462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3"/>
          <p:cNvGraphicFramePr>
            <a:graphicFrameLocks/>
          </p:cNvGraphicFramePr>
          <p:nvPr>
            <p:extLst/>
          </p:nvPr>
        </p:nvGraphicFramePr>
        <p:xfrm>
          <a:off x="4267200" y="5321300"/>
          <a:ext cx="17351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47" name="Equation" r:id="rId28" imgW="1993900" imgH="469900" progId="Equation.3">
                  <p:embed/>
                </p:oleObj>
              </mc:Choice>
              <mc:Fallback>
                <p:oleObj name="Equation" r:id="rId28" imgW="1993900" imgH="4699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321300"/>
                        <a:ext cx="17351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540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Queueing</a:t>
            </a:r>
            <a:r>
              <a:rPr lang="en-US" dirty="0" smtClean="0"/>
              <a:t> system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1456730"/>
            <a:ext cx="13716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971800" y="1456730"/>
            <a:ext cx="21336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105400" y="145673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486400" y="1752600"/>
            <a:ext cx="685800" cy="734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209800" y="1685330"/>
            <a:ext cx="7620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52400" y="1371600"/>
            <a:ext cx="199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random arrival </a:t>
            </a:r>
          </a:p>
          <a:p>
            <a:pPr algn="ctr"/>
            <a:r>
              <a:rPr lang="en-US" dirty="0" smtClean="0"/>
              <a:t>process with rate</a:t>
            </a:r>
          </a:p>
          <a:p>
            <a:pPr algn="ctr"/>
            <a:endParaRPr lang="en-US" dirty="0"/>
          </a:p>
        </p:txBody>
      </p:sp>
      <p:graphicFrame>
        <p:nvGraphicFramePr>
          <p:cNvPr id="117764" name="Object 4"/>
          <p:cNvGraphicFramePr>
            <a:graphicFrameLocks/>
          </p:cNvGraphicFramePr>
          <p:nvPr/>
        </p:nvGraphicFramePr>
        <p:xfrm>
          <a:off x="533400" y="1990130"/>
          <a:ext cx="93821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8" name="Equation" r:id="rId4" imgW="520560" imgH="190440" progId="Equation.3">
                  <p:embed/>
                </p:oleObj>
              </mc:Choice>
              <mc:Fallback>
                <p:oleObj name="Equation" r:id="rId4" imgW="520560" imgH="1904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90130"/>
                        <a:ext cx="938212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48400" y="1391960"/>
            <a:ext cx="2743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service time </a:t>
            </a:r>
          </a:p>
          <a:p>
            <a:endParaRPr lang="en-US" sz="800" dirty="0" smtClean="0"/>
          </a:p>
          <a:p>
            <a:r>
              <a:rPr lang="en-US" dirty="0" smtClean="0"/>
              <a:t>with average</a:t>
            </a:r>
          </a:p>
          <a:p>
            <a:endParaRPr lang="en-US" dirty="0"/>
          </a:p>
        </p:txBody>
      </p:sp>
      <p:graphicFrame>
        <p:nvGraphicFramePr>
          <p:cNvPr id="19" name="Object 4"/>
          <p:cNvGraphicFramePr>
            <a:graphicFrameLocks/>
          </p:cNvGraphicFramePr>
          <p:nvPr/>
        </p:nvGraphicFramePr>
        <p:xfrm>
          <a:off x="7770813" y="1667193"/>
          <a:ext cx="915987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9" name="Equation" r:id="rId6" imgW="507960" imgH="393480" progId="Equation.3">
                  <p:embed/>
                </p:oleObj>
              </mc:Choice>
              <mc:Fallback>
                <p:oleObj name="Equation" r:id="rId6" imgW="507960" imgH="393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1667193"/>
                        <a:ext cx="915987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6" name="Object 6"/>
          <p:cNvGraphicFramePr>
            <a:graphicFrameLocks/>
          </p:cNvGraphicFramePr>
          <p:nvPr/>
        </p:nvGraphicFramePr>
        <p:xfrm>
          <a:off x="5257800" y="1609130"/>
          <a:ext cx="2508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00" name="Equation" r:id="rId8" imgW="139680" imgH="152280" progId="Equation.3">
                  <p:embed/>
                </p:oleObj>
              </mc:Choice>
              <mc:Fallback>
                <p:oleObj name="Equation" r:id="rId8" imgW="139680" imgH="1522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09130"/>
                        <a:ext cx="2508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838200" y="3429000"/>
            <a:ext cx="800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Little’s law</a:t>
            </a:r>
          </a:p>
          <a:p>
            <a:pPr marL="469852" marR="0" lvl="0" indent="-46985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27005" lvl="1" indent="-469852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Verifies directly for M/M/1, but holds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much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more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generally</a:t>
            </a:r>
          </a:p>
          <a:p>
            <a:pPr marL="927005" lvl="1" indent="-469852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US" sz="2400" kern="0" baseline="0" dirty="0" smtClean="0">
                <a:latin typeface="+mn-lt"/>
              </a:rPr>
              <a:t>Extremely useful because of its generality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469852" marR="0" lvl="0" indent="-46985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7957" marR="0" lvl="1" indent="-43651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907957" marR="0" lvl="1" indent="-43651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120846" name="Object 14"/>
          <p:cNvGraphicFramePr>
            <a:graphicFrameLocks/>
          </p:cNvGraphicFramePr>
          <p:nvPr/>
        </p:nvGraphicFramePr>
        <p:xfrm>
          <a:off x="3429000" y="3476625"/>
          <a:ext cx="16002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01" name="Equation" r:id="rId10" imgW="444240" imgH="164880" progId="Equation.3">
                  <p:embed/>
                </p:oleObj>
              </mc:Choice>
              <mc:Fallback>
                <p:oleObj name="Equation" r:id="rId10" imgW="444240" imgH="1648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76625"/>
                        <a:ext cx="16002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764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hlinkClick r:id="rId2"/>
              </a:rPr>
              <a:t>CS 141a - Distributed Computation Laboratory	Course Introduction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77013" algn="r"/>
              </a:tabLst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hlinkClick r:id="rId2"/>
              </a:rPr>
              <a:t>http://www.cs.caltech.edu/~cs141/	2 October 2007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E0072E9-F300-4C8F-9A1E-B25BA9420108}" type="slidenum">
              <a:rPr lang="en-US" sz="14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You are expected to attend class.</a:t>
            </a:r>
          </a:p>
          <a:p>
            <a:pPr eaLnBrk="1" hangingPunct="1"/>
            <a:r>
              <a:rPr lang="en-US" dirty="0" smtClean="0"/>
              <a:t>Goal is learning with minimal lecturing. </a:t>
            </a:r>
          </a:p>
          <a:p>
            <a:pPr eaLnBrk="1" hangingPunct="1"/>
            <a:r>
              <a:rPr lang="en-US" dirty="0" smtClean="0"/>
              <a:t>Ideally, classes consist of discussions, students solving problems together.</a:t>
            </a:r>
          </a:p>
          <a:p>
            <a:pPr eaLnBrk="1" hangingPunct="1"/>
            <a:r>
              <a:rPr lang="en-US" dirty="0" smtClean="0"/>
              <a:t>You are expected to use the material outside class; the class is interactive.</a:t>
            </a:r>
          </a:p>
          <a:p>
            <a:pPr eaLnBrk="1" hangingPunct="1"/>
            <a:r>
              <a:rPr lang="en-US" dirty="0" smtClean="0"/>
              <a:t>Turn off anything with an on/off switch. Interact! Talk!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Wingdings" charset="2"/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00800" y="6183868"/>
            <a:ext cx="24032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Source: Mani </a:t>
            </a:r>
            <a:r>
              <a:rPr lang="en-US" dirty="0" err="1" smtClean="0"/>
              <a:t>Chandy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Alumni Recommendation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Caltech experience should give engineers skills in:</a:t>
            </a:r>
          </a:p>
          <a:p>
            <a:pPr eaLnBrk="1" hangingPunct="1"/>
            <a:r>
              <a:rPr lang="en-US" dirty="0" smtClean="0"/>
              <a:t>Communication</a:t>
            </a:r>
          </a:p>
          <a:p>
            <a:pPr lvl="1" eaLnBrk="1" hangingPunct="1"/>
            <a:r>
              <a:rPr lang="en-US" sz="2400" dirty="0" smtClean="0"/>
              <a:t>Writing scientific papers, proposals, plans</a:t>
            </a:r>
          </a:p>
          <a:p>
            <a:pPr lvl="1" eaLnBrk="1" hangingPunct="1"/>
            <a:r>
              <a:rPr lang="en-US" sz="2400" dirty="0" smtClean="0"/>
              <a:t>Speaking to science, government, business audiences</a:t>
            </a:r>
          </a:p>
          <a:p>
            <a:pPr eaLnBrk="1" hangingPunct="1"/>
            <a:r>
              <a:rPr lang="en-US" dirty="0" smtClean="0"/>
              <a:t>Working in teams</a:t>
            </a:r>
          </a:p>
          <a:p>
            <a:pPr lvl="1" eaLnBrk="1" hangingPunct="1"/>
            <a:r>
              <a:rPr lang="en-US" sz="2400" dirty="0" smtClean="0"/>
              <a:t>Project planning and management</a:t>
            </a:r>
          </a:p>
          <a:p>
            <a:pPr lvl="1" eaLnBrk="1" hangingPunct="1"/>
            <a:r>
              <a:rPr lang="en-US" sz="2400" dirty="0" smtClean="0"/>
              <a:t>Division of labor; leadership</a:t>
            </a:r>
          </a:p>
          <a:p>
            <a:pPr lvl="1" eaLnBrk="1" hangingPunct="1"/>
            <a:r>
              <a:rPr lang="en-US" sz="2400" dirty="0" smtClean="0"/>
              <a:t>Larger, global view of the world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6183868"/>
            <a:ext cx="21563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Mani </a:t>
            </a:r>
            <a:r>
              <a:rPr lang="en-US" sz="1600" dirty="0" err="1" smtClean="0"/>
              <a:t>Chandy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RSRG courses and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800" dirty="0" smtClean="0"/>
              <a:t>RSRG courses</a:t>
            </a:r>
          </a:p>
          <a:p>
            <a:pPr marL="914400" lvl="1" indent="-457200" eaLnBrk="1" hangingPunct="1">
              <a:buFont typeface="Arial" charset="0"/>
              <a:buAutoNum type="arabicPeriod"/>
            </a:pPr>
            <a:r>
              <a:rPr lang="en-US" sz="2400" i="1" dirty="0" smtClean="0"/>
              <a:t>Learn by doing</a:t>
            </a:r>
          </a:p>
          <a:p>
            <a:pPr marL="1371600" lvl="2" indent="-457200" eaLnBrk="1" hangingPunct="1">
              <a:buFont typeface="Arial" charset="0"/>
              <a:buAutoNum type="arabicPeriod"/>
            </a:pPr>
            <a:r>
              <a:rPr lang="en-US" i="1" dirty="0" smtClean="0"/>
              <a:t>Emphasis on creativity, problem-solving, research</a:t>
            </a:r>
          </a:p>
          <a:p>
            <a:pPr marL="914400" lvl="1" indent="-457200" eaLnBrk="1" hangingPunct="1">
              <a:buFont typeface="Arial" charset="0"/>
              <a:buAutoNum type="arabicPeriod"/>
            </a:pPr>
            <a:r>
              <a:rPr lang="en-US" sz="2400" dirty="0" smtClean="0"/>
              <a:t>Integrating courses, SURF, internships, theses, research opportunities in </a:t>
            </a:r>
            <a:r>
              <a:rPr lang="en-US" sz="2400" i="1" dirty="0" smtClean="0"/>
              <a:t>multiyear programs</a:t>
            </a:r>
          </a:p>
          <a:p>
            <a:pPr marL="914400" lvl="1" indent="-457200" eaLnBrk="1" hangingPunct="1">
              <a:buFont typeface="Arial" charset="0"/>
              <a:buAutoNum type="arabicPeriod"/>
            </a:pPr>
            <a:r>
              <a:rPr lang="en-US" sz="2400" dirty="0" smtClean="0"/>
              <a:t>Close interaction with faculty in and out of class</a:t>
            </a:r>
          </a:p>
          <a:p>
            <a:pPr marL="914400" lvl="1" indent="-457200" eaLnBrk="1" hangingPunct="1">
              <a:buFont typeface="Arial" charset="0"/>
              <a:buAutoNum type="arabicPeriod"/>
            </a:pPr>
            <a:r>
              <a:rPr lang="en-US" sz="2400" dirty="0" smtClean="0"/>
              <a:t>Interactive classes: </a:t>
            </a:r>
            <a:r>
              <a:rPr lang="en-US" dirty="0" smtClean="0"/>
              <a:t> “The lecture is dead.”   </a:t>
            </a:r>
            <a:r>
              <a:rPr lang="en-US" dirty="0" smtClean="0">
                <a:solidFill>
                  <a:srgbClr val="0000FF"/>
                </a:solidFill>
              </a:rPr>
              <a:t>[ideal]</a:t>
            </a:r>
          </a:p>
          <a:p>
            <a:pPr marL="914400" lvl="1" indent="-457200" eaLnBrk="1" hangingPunct="1"/>
            <a:endParaRPr lang="en-US" dirty="0" smtClean="0"/>
          </a:p>
          <a:p>
            <a:pPr marL="914400" lvl="1" indent="-457200" eaLnBrk="1" hangingPunct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00800" y="6183868"/>
            <a:ext cx="21563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Mani </a:t>
            </a:r>
            <a:r>
              <a:rPr lang="en-US" sz="1600" dirty="0" err="1" smtClean="0"/>
              <a:t>Chandy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Profile">
  <a:themeElements>
    <a:clrScheme name="5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5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rofile">
  <a:themeElements>
    <a:clrScheme name="5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5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Profile">
  <a:themeElements>
    <a:clrScheme name="5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5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Profile">
  <a:themeElements>
    <a:clrScheme name="5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5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S141">
  <a:themeElements>
    <a:clrScheme name="CS141 13">
      <a:dk1>
        <a:srgbClr val="000000"/>
      </a:dk1>
      <a:lt1>
        <a:srgbClr val="FFFFFF"/>
      </a:lt1>
      <a:dk2>
        <a:srgbClr val="683F75"/>
      </a:dk2>
      <a:lt2>
        <a:srgbClr val="808080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996699"/>
      </a:hlink>
      <a:folHlink>
        <a:srgbClr val="76B749"/>
      </a:folHlink>
    </a:clrScheme>
    <a:fontScheme name="CS14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141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141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141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41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41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41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41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141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41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141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141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141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41 13">
        <a:dk1>
          <a:srgbClr val="000000"/>
        </a:dk1>
        <a:lt1>
          <a:srgbClr val="FFFFFF"/>
        </a:lt1>
        <a:dk2>
          <a:srgbClr val="683F75"/>
        </a:dk2>
        <a:lt2>
          <a:srgbClr val="808080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996699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89480</TotalTime>
  <Words>1819</Words>
  <Application>Microsoft Macintosh PowerPoint</Application>
  <PresentationFormat>On-screen Show (4:3)</PresentationFormat>
  <Paragraphs>707</Paragraphs>
  <Slides>61</Slides>
  <Notes>52</Notes>
  <HiddenSlides>3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7" baseType="lpstr">
      <vt:lpstr>Arial Black</vt:lpstr>
      <vt:lpstr>Cambria Math</vt:lpstr>
      <vt:lpstr>Comic Sans MS</vt:lpstr>
      <vt:lpstr>ＭＳ Ｐゴシック</vt:lpstr>
      <vt:lpstr>Times New Roman</vt:lpstr>
      <vt:lpstr>Trebuchet MS</vt:lpstr>
      <vt:lpstr>Verdana</vt:lpstr>
      <vt:lpstr>Wingdings</vt:lpstr>
      <vt:lpstr>宋体</vt:lpstr>
      <vt:lpstr>Arial</vt:lpstr>
      <vt:lpstr>5_Profile</vt:lpstr>
      <vt:lpstr>6_Profile</vt:lpstr>
      <vt:lpstr>7_Profile</vt:lpstr>
      <vt:lpstr>8_Profile</vt:lpstr>
      <vt:lpstr>CS141</vt:lpstr>
      <vt:lpstr>Equation</vt:lpstr>
      <vt:lpstr>cs/ee/ids 143  Communication Networks</vt:lpstr>
      <vt:lpstr>Course outline</vt:lpstr>
      <vt:lpstr>Warning</vt:lpstr>
      <vt:lpstr>Internet applications (2006)</vt:lpstr>
      <vt:lpstr>Networking: 143, 144, 145</vt:lpstr>
      <vt:lpstr>143: Communication Networks</vt:lpstr>
      <vt:lpstr>Classes</vt:lpstr>
      <vt:lpstr>Alumni Recommendation</vt:lpstr>
      <vt:lpstr>RSRG courses and research</vt:lpstr>
      <vt:lpstr>Course website</vt:lpstr>
      <vt:lpstr>cs/ee/ids 143  Communication Networks  Chapter 1  The Internet</vt:lpstr>
      <vt:lpstr>PowerPoint Presentation</vt:lpstr>
      <vt:lpstr>Basic mechanisms</vt:lpstr>
      <vt:lpstr>Basic mechanisms</vt:lpstr>
      <vt:lpstr>Router</vt:lpstr>
      <vt:lpstr>CIDR notation</vt:lpstr>
      <vt:lpstr>CIDR notation</vt:lpstr>
      <vt:lpstr>CIDR notation</vt:lpstr>
      <vt:lpstr>CIDR notation</vt:lpstr>
      <vt:lpstr>Forwarding decision</vt:lpstr>
      <vt:lpstr>Forwarding decision</vt:lpstr>
      <vt:lpstr>Forwarding decision</vt:lpstr>
      <vt:lpstr>Longest prefix matching</vt:lpstr>
      <vt:lpstr>Longest prefix matching</vt:lpstr>
      <vt:lpstr>Longest prefix matching</vt:lpstr>
      <vt:lpstr>Longest prefix matching</vt:lpstr>
      <vt:lpstr>How to construct routing table</vt:lpstr>
      <vt:lpstr>Recap</vt:lpstr>
      <vt:lpstr>cs/ee/ids 143  Communication Networks  Chapter 2  Principles</vt:lpstr>
      <vt:lpstr>Principles</vt:lpstr>
      <vt:lpstr>Sharing</vt:lpstr>
      <vt:lpstr>Sharing</vt:lpstr>
      <vt:lpstr>Metrics: speed</vt:lpstr>
      <vt:lpstr>Metrics: speed</vt:lpstr>
      <vt:lpstr>Metrics: speed</vt:lpstr>
      <vt:lpstr>Window Flow Control</vt:lpstr>
      <vt:lpstr>Metrics: delay</vt:lpstr>
      <vt:lpstr>Queueing system</vt:lpstr>
      <vt:lpstr>Little’s law</vt:lpstr>
      <vt:lpstr>Queueing system</vt:lpstr>
      <vt:lpstr>M/M/1 queue</vt:lpstr>
      <vt:lpstr>Scalability</vt:lpstr>
      <vt:lpstr>Scalability</vt:lpstr>
      <vt:lpstr>Scalability</vt:lpstr>
      <vt:lpstr>Scalability</vt:lpstr>
      <vt:lpstr>Recap</vt:lpstr>
      <vt:lpstr>Protocol layering</vt:lpstr>
      <vt:lpstr>Protocol layering</vt:lpstr>
      <vt:lpstr>Protocol layering</vt:lpstr>
      <vt:lpstr>Protocol layering</vt:lpstr>
      <vt:lpstr>Scalability</vt:lpstr>
      <vt:lpstr>Applications</vt:lpstr>
      <vt:lpstr>Appendix</vt:lpstr>
      <vt:lpstr>Little’s law</vt:lpstr>
      <vt:lpstr>Little’s law</vt:lpstr>
      <vt:lpstr>Little’s law</vt:lpstr>
      <vt:lpstr>Little’s law</vt:lpstr>
      <vt:lpstr>Little’s law</vt:lpstr>
      <vt:lpstr>Little’s law</vt:lpstr>
      <vt:lpstr>Little’s law</vt:lpstr>
      <vt:lpstr>Queueing system</vt:lpstr>
    </vt:vector>
  </TitlesOfParts>
  <Company>Caltech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v3</dc:title>
  <dc:creator>Steven Low</dc:creator>
  <cp:lastModifiedBy>SL</cp:lastModifiedBy>
  <cp:revision>925</cp:revision>
  <cp:lastPrinted>2018-10-01T20:16:11Z</cp:lastPrinted>
  <dcterms:created xsi:type="dcterms:W3CDTF">2002-02-06T01:55:12Z</dcterms:created>
  <dcterms:modified xsi:type="dcterms:W3CDTF">2018-10-05T20:22:54Z</dcterms:modified>
</cp:coreProperties>
</file>