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0.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bin" ContentType="application/vnd.openxmlformats-officedocument.oleObject"/>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3.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tags/tag8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notesSlides/notesSlide26.xml" ContentType="application/vnd.openxmlformats-officedocument.presentationml.notesSlide+xml"/>
  <Override PartName="/ppt/embeddings/oleObject58.bin" ContentType="application/vnd.openxmlformats-officedocument.oleObject"/>
  <Override PartName="/ppt/embeddings/oleObject59.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60.bin" ContentType="application/vnd.openxmlformats-officedocument.oleObject"/>
  <Override PartName="/ppt/notesSlides/notesSlide31.xml" ContentType="application/vnd.openxmlformats-officedocument.presentationml.notesSlide+xml"/>
  <Override PartName="/ppt/embeddings/oleObject61.bin" ContentType="application/vnd.openxmlformats-officedocument.oleObject"/>
  <Override PartName="/ppt/notesSlides/notesSlide32.xml" ContentType="application/vnd.openxmlformats-officedocument.presentationml.notesSlide+xml"/>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107.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notesSlides/notesSlide45.xml" ContentType="application/vnd.openxmlformats-officedocument.presentationml.notesSlide+xml"/>
  <Override PartName="/ppt/embeddings/oleObject112.bin" ContentType="application/vnd.openxmlformats-officedocument.oleObject"/>
  <Override PartName="/ppt/notesSlides/notesSlide46.xml" ContentType="application/vnd.openxmlformats-officedocument.presentationml.notesSlide+xml"/>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notesSlides/notesSlide47.xml" ContentType="application/vnd.openxmlformats-officedocument.presentationml.notesSlide+xml"/>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 id="2147483824" r:id="rId2"/>
    <p:sldMasterId id="2147483837" r:id="rId3"/>
  </p:sldMasterIdLst>
  <p:notesMasterIdLst>
    <p:notesMasterId r:id="rId170"/>
  </p:notesMasterIdLst>
  <p:handoutMasterIdLst>
    <p:handoutMasterId r:id="rId171"/>
  </p:handoutMasterIdLst>
  <p:sldIdLst>
    <p:sldId id="1154" r:id="rId4"/>
    <p:sldId id="1196" r:id="rId5"/>
    <p:sldId id="1248" r:id="rId6"/>
    <p:sldId id="1421" r:id="rId7"/>
    <p:sldId id="1422" r:id="rId8"/>
    <p:sldId id="1007" r:id="rId9"/>
    <p:sldId id="1247" r:id="rId10"/>
    <p:sldId id="1249" r:id="rId11"/>
    <p:sldId id="1270" r:id="rId12"/>
    <p:sldId id="1419" r:id="rId13"/>
    <p:sldId id="1136" r:id="rId14"/>
    <p:sldId id="1145" r:id="rId15"/>
    <p:sldId id="1155" r:id="rId16"/>
    <p:sldId id="1152" r:id="rId17"/>
    <p:sldId id="1197" r:id="rId18"/>
    <p:sldId id="1198" r:id="rId19"/>
    <p:sldId id="1147" r:id="rId20"/>
    <p:sldId id="1148" r:id="rId21"/>
    <p:sldId id="1199" r:id="rId22"/>
    <p:sldId id="1146" r:id="rId23"/>
    <p:sldId id="1151" r:id="rId24"/>
    <p:sldId id="1269" r:id="rId25"/>
    <p:sldId id="1204" r:id="rId26"/>
    <p:sldId id="1205" r:id="rId27"/>
    <p:sldId id="1202" r:id="rId28"/>
    <p:sldId id="1219" r:id="rId29"/>
    <p:sldId id="1209" r:id="rId30"/>
    <p:sldId id="1210" r:id="rId31"/>
    <p:sldId id="1212" r:id="rId32"/>
    <p:sldId id="1213" r:id="rId33"/>
    <p:sldId id="1214" r:id="rId34"/>
    <p:sldId id="1215" r:id="rId35"/>
    <p:sldId id="1268" r:id="rId36"/>
    <p:sldId id="1221" r:id="rId37"/>
    <p:sldId id="1222" r:id="rId38"/>
    <p:sldId id="1225" r:id="rId39"/>
    <p:sldId id="1228" r:id="rId40"/>
    <p:sldId id="1267" r:id="rId41"/>
    <p:sldId id="1229" r:id="rId42"/>
    <p:sldId id="1230" r:id="rId43"/>
    <p:sldId id="1231" r:id="rId44"/>
    <p:sldId id="1242" r:id="rId45"/>
    <p:sldId id="1232" r:id="rId46"/>
    <p:sldId id="1233" r:id="rId47"/>
    <p:sldId id="1234" r:id="rId48"/>
    <p:sldId id="1236" r:id="rId49"/>
    <p:sldId id="1237" r:id="rId50"/>
    <p:sldId id="1243" r:id="rId51"/>
    <p:sldId id="1252" r:id="rId52"/>
    <p:sldId id="1244" r:id="rId53"/>
    <p:sldId id="1245" r:id="rId54"/>
    <p:sldId id="1423" r:id="rId55"/>
    <p:sldId id="1254" r:id="rId56"/>
    <p:sldId id="1255" r:id="rId57"/>
    <p:sldId id="1256" r:id="rId58"/>
    <p:sldId id="1257" r:id="rId59"/>
    <p:sldId id="1258" r:id="rId60"/>
    <p:sldId id="1259" r:id="rId61"/>
    <p:sldId id="1260" r:id="rId62"/>
    <p:sldId id="1265" r:id="rId63"/>
    <p:sldId id="1261" r:id="rId64"/>
    <p:sldId id="1263" r:id="rId65"/>
    <p:sldId id="1264" r:id="rId66"/>
    <p:sldId id="1266" r:id="rId67"/>
    <p:sldId id="1338" r:id="rId68"/>
    <p:sldId id="1271" r:id="rId69"/>
    <p:sldId id="1272" r:id="rId70"/>
    <p:sldId id="1390" r:id="rId71"/>
    <p:sldId id="1392" r:id="rId72"/>
    <p:sldId id="1273" r:id="rId73"/>
    <p:sldId id="1275" r:id="rId74"/>
    <p:sldId id="1156" r:id="rId75"/>
    <p:sldId id="1278" r:id="rId76"/>
    <p:sldId id="1276" r:id="rId77"/>
    <p:sldId id="1277" r:id="rId78"/>
    <p:sldId id="1417" r:id="rId79"/>
    <p:sldId id="1418" r:id="rId80"/>
    <p:sldId id="1296" r:id="rId81"/>
    <p:sldId id="1302" r:id="rId82"/>
    <p:sldId id="1303" r:id="rId83"/>
    <p:sldId id="1304" r:id="rId84"/>
    <p:sldId id="1307" r:id="rId85"/>
    <p:sldId id="1308" r:id="rId86"/>
    <p:sldId id="1300" r:id="rId87"/>
    <p:sldId id="1306" r:id="rId88"/>
    <p:sldId id="1295" r:id="rId89"/>
    <p:sldId id="1301" r:id="rId90"/>
    <p:sldId id="1284" r:id="rId91"/>
    <p:sldId id="1310" r:id="rId92"/>
    <p:sldId id="1311" r:id="rId93"/>
    <p:sldId id="1313" r:id="rId94"/>
    <p:sldId id="1312" r:id="rId95"/>
    <p:sldId id="1316" r:id="rId96"/>
    <p:sldId id="1285" r:id="rId97"/>
    <p:sldId id="1317" r:id="rId98"/>
    <p:sldId id="1318" r:id="rId99"/>
    <p:sldId id="1319" r:id="rId100"/>
    <p:sldId id="1320" r:id="rId101"/>
    <p:sldId id="1321" r:id="rId102"/>
    <p:sldId id="1325" r:id="rId103"/>
    <p:sldId id="1315" r:id="rId104"/>
    <p:sldId id="1314" r:id="rId105"/>
    <p:sldId id="1287" r:id="rId106"/>
    <p:sldId id="1288" r:id="rId107"/>
    <p:sldId id="1289" r:id="rId108"/>
    <p:sldId id="1322" r:id="rId109"/>
    <p:sldId id="1326" r:id="rId110"/>
    <p:sldId id="1323" r:id="rId111"/>
    <p:sldId id="1324" r:id="rId112"/>
    <p:sldId id="1327" r:id="rId113"/>
    <p:sldId id="1328" r:id="rId114"/>
    <p:sldId id="1329" r:id="rId115"/>
    <p:sldId id="1335" r:id="rId116"/>
    <p:sldId id="1336" r:id="rId117"/>
    <p:sldId id="1331" r:id="rId118"/>
    <p:sldId id="1333" r:id="rId119"/>
    <p:sldId id="1337" r:id="rId120"/>
    <p:sldId id="1182" r:id="rId121"/>
    <p:sldId id="1366" r:id="rId122"/>
    <p:sldId id="1160" r:id="rId123"/>
    <p:sldId id="1161" r:id="rId124"/>
    <p:sldId id="1340" r:id="rId125"/>
    <p:sldId id="1339" r:id="rId126"/>
    <p:sldId id="1341" r:id="rId127"/>
    <p:sldId id="1342" r:id="rId128"/>
    <p:sldId id="1343" r:id="rId129"/>
    <p:sldId id="1344" r:id="rId130"/>
    <p:sldId id="1345" r:id="rId131"/>
    <p:sldId id="1346" r:id="rId132"/>
    <p:sldId id="1347" r:id="rId133"/>
    <p:sldId id="1348" r:id="rId134"/>
    <p:sldId id="1349" r:id="rId135"/>
    <p:sldId id="1350" r:id="rId136"/>
    <p:sldId id="1351" r:id="rId137"/>
    <p:sldId id="1352" r:id="rId138"/>
    <p:sldId id="1353" r:id="rId139"/>
    <p:sldId id="1354" r:id="rId140"/>
    <p:sldId id="1355" r:id="rId141"/>
    <p:sldId id="1362" r:id="rId142"/>
    <p:sldId id="1363" r:id="rId143"/>
    <p:sldId id="1364" r:id="rId144"/>
    <p:sldId id="1361" r:id="rId145"/>
    <p:sldId id="1379" r:id="rId146"/>
    <p:sldId id="1380" r:id="rId147"/>
    <p:sldId id="1381" r:id="rId148"/>
    <p:sldId id="1382" r:id="rId149"/>
    <p:sldId id="1383" r:id="rId150"/>
    <p:sldId id="1384" r:id="rId151"/>
    <p:sldId id="1385" r:id="rId152"/>
    <p:sldId id="1387" r:id="rId153"/>
    <p:sldId id="1388" r:id="rId154"/>
    <p:sldId id="1389" r:id="rId155"/>
    <p:sldId id="1377" r:id="rId156"/>
    <p:sldId id="1216" r:id="rId157"/>
    <p:sldId id="1217" r:id="rId158"/>
    <p:sldId id="1218" r:id="rId159"/>
    <p:sldId id="1367" r:id="rId160"/>
    <p:sldId id="1368" r:id="rId161"/>
    <p:sldId id="1369" r:id="rId162"/>
    <p:sldId id="1370" r:id="rId163"/>
    <p:sldId id="1371" r:id="rId164"/>
    <p:sldId id="1372" r:id="rId165"/>
    <p:sldId id="1373" r:id="rId166"/>
    <p:sldId id="1374" r:id="rId167"/>
    <p:sldId id="1375" r:id="rId168"/>
    <p:sldId id="1376" r:id="rId16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D171"/>
    <a:srgbClr val="00D100"/>
    <a:srgbClr val="FF840C"/>
    <a:srgbClr val="FFFF99"/>
    <a:srgbClr val="0000FF"/>
    <a:srgbClr val="FFFFFF"/>
    <a:srgbClr val="FFCC66"/>
    <a:srgbClr val="C0C0C0"/>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80" autoAdjust="0"/>
    <p:restoredTop sz="96693" autoAdjust="0"/>
  </p:normalViewPr>
  <p:slideViewPr>
    <p:cSldViewPr>
      <p:cViewPr varScale="1">
        <p:scale>
          <a:sx n="147" d="100"/>
          <a:sy n="147" d="100"/>
        </p:scale>
        <p:origin x="-112" y="-2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Lst>
  </p:outlineViewPr>
  <p:notesTextViewPr>
    <p:cViewPr>
      <p:scale>
        <a:sx n="100" d="100"/>
        <a:sy n="100" d="100"/>
      </p:scale>
      <p:origin x="0" y="0"/>
    </p:cViewPr>
  </p:notesTextViewPr>
  <p:sorterViewPr>
    <p:cViewPr>
      <p:scale>
        <a:sx n="100" d="100"/>
        <a:sy n="100" d="100"/>
      </p:scale>
      <p:origin x="0" y="3840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9.xml"/><Relationship Id="rId143" Type="http://schemas.openxmlformats.org/officeDocument/2006/relationships/slide" Target="slides/slide140.xml"/><Relationship Id="rId144" Type="http://schemas.openxmlformats.org/officeDocument/2006/relationships/slide" Target="slides/slide141.xml"/><Relationship Id="rId145" Type="http://schemas.openxmlformats.org/officeDocument/2006/relationships/slide" Target="slides/slide142.xml"/><Relationship Id="rId146" Type="http://schemas.openxmlformats.org/officeDocument/2006/relationships/slide" Target="slides/slide143.xml"/><Relationship Id="rId147" Type="http://schemas.openxmlformats.org/officeDocument/2006/relationships/slide" Target="slides/slide144.xml"/><Relationship Id="rId148" Type="http://schemas.openxmlformats.org/officeDocument/2006/relationships/slide" Target="slides/slide145.xml"/><Relationship Id="rId149" Type="http://schemas.openxmlformats.org/officeDocument/2006/relationships/slide" Target="slides/slide14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150" Type="http://schemas.openxmlformats.org/officeDocument/2006/relationships/slide" Target="slides/slide147.xml"/><Relationship Id="rId151" Type="http://schemas.openxmlformats.org/officeDocument/2006/relationships/slide" Target="slides/slide148.xml"/><Relationship Id="rId152" Type="http://schemas.openxmlformats.org/officeDocument/2006/relationships/slide" Target="slides/slide14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53" Type="http://schemas.openxmlformats.org/officeDocument/2006/relationships/slide" Target="slides/slide150.xml"/><Relationship Id="rId154" Type="http://schemas.openxmlformats.org/officeDocument/2006/relationships/slide" Target="slides/slide151.xml"/><Relationship Id="rId155" Type="http://schemas.openxmlformats.org/officeDocument/2006/relationships/slide" Target="slides/slide152.xml"/><Relationship Id="rId156" Type="http://schemas.openxmlformats.org/officeDocument/2006/relationships/slide" Target="slides/slide153.xml"/><Relationship Id="rId157" Type="http://schemas.openxmlformats.org/officeDocument/2006/relationships/slide" Target="slides/slide154.xml"/><Relationship Id="rId158" Type="http://schemas.openxmlformats.org/officeDocument/2006/relationships/slide" Target="slides/slide155.xml"/><Relationship Id="rId159" Type="http://schemas.openxmlformats.org/officeDocument/2006/relationships/slide" Target="slides/slide15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160" Type="http://schemas.openxmlformats.org/officeDocument/2006/relationships/slide" Target="slides/slide157.xml"/><Relationship Id="rId161" Type="http://schemas.openxmlformats.org/officeDocument/2006/relationships/slide" Target="slides/slide158.xml"/><Relationship Id="rId162" Type="http://schemas.openxmlformats.org/officeDocument/2006/relationships/slide" Target="slides/slide15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63" Type="http://schemas.openxmlformats.org/officeDocument/2006/relationships/slide" Target="slides/slide160.xml"/><Relationship Id="rId164" Type="http://schemas.openxmlformats.org/officeDocument/2006/relationships/slide" Target="slides/slide161.xml"/><Relationship Id="rId165" Type="http://schemas.openxmlformats.org/officeDocument/2006/relationships/slide" Target="slides/slide162.xml"/><Relationship Id="rId166" Type="http://schemas.openxmlformats.org/officeDocument/2006/relationships/slide" Target="slides/slide163.xml"/><Relationship Id="rId167" Type="http://schemas.openxmlformats.org/officeDocument/2006/relationships/slide" Target="slides/slide164.xml"/><Relationship Id="rId168" Type="http://schemas.openxmlformats.org/officeDocument/2006/relationships/slide" Target="slides/slide165.xml"/><Relationship Id="rId169" Type="http://schemas.openxmlformats.org/officeDocument/2006/relationships/slide" Target="slides/slide16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slide" Target="slides/slide134.xml"/><Relationship Id="rId138" Type="http://schemas.openxmlformats.org/officeDocument/2006/relationships/slide" Target="slides/slide135.xml"/><Relationship Id="rId139" Type="http://schemas.openxmlformats.org/officeDocument/2006/relationships/slide" Target="slides/slide136.xml"/><Relationship Id="rId170" Type="http://schemas.openxmlformats.org/officeDocument/2006/relationships/notesMaster" Target="notesMasters/notesMaster1.xml"/><Relationship Id="rId171" Type="http://schemas.openxmlformats.org/officeDocument/2006/relationships/handoutMaster" Target="handoutMasters/handoutMaster1.xml"/><Relationship Id="rId172" Type="http://schemas.openxmlformats.org/officeDocument/2006/relationships/printerSettings" Target="printerSettings/printerSettings1.bin"/><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173" Type="http://schemas.openxmlformats.org/officeDocument/2006/relationships/presProps" Target="presProps.xml"/><Relationship Id="rId174" Type="http://schemas.openxmlformats.org/officeDocument/2006/relationships/viewProps" Target="viewProps.xml"/><Relationship Id="rId175" Type="http://schemas.openxmlformats.org/officeDocument/2006/relationships/theme" Target="theme/theme1.xml"/><Relationship Id="rId176"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100" Type="http://schemas.openxmlformats.org/officeDocument/2006/relationships/slide" Target="slides/slide97.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40" Type="http://schemas.openxmlformats.org/officeDocument/2006/relationships/slide" Target="slides/slide137.xml"/><Relationship Id="rId141" Type="http://schemas.openxmlformats.org/officeDocument/2006/relationships/slide" Target="slides/slide138.xml"/></Relationships>
</file>

<file path=ppt/_rels/viewProps.xml.rels><?xml version="1.0" encoding="UTF-8" standalone="yes"?>
<Relationships xmlns="http://schemas.openxmlformats.org/package/2006/relationships"><Relationship Id="rId11" Type="http://schemas.openxmlformats.org/officeDocument/2006/relationships/slide" Target="slides/slide161.xml"/><Relationship Id="rId12" Type="http://schemas.openxmlformats.org/officeDocument/2006/relationships/slide" Target="slides/slide162.xml"/><Relationship Id="rId13" Type="http://schemas.openxmlformats.org/officeDocument/2006/relationships/slide" Target="slides/slide164.xml"/><Relationship Id="rId14" Type="http://schemas.openxmlformats.org/officeDocument/2006/relationships/slide" Target="slides/slide166.xml"/><Relationship Id="rId1" Type="http://schemas.openxmlformats.org/officeDocument/2006/relationships/slide" Target="slides/slide57.xml"/><Relationship Id="rId2" Type="http://schemas.openxmlformats.org/officeDocument/2006/relationships/slide" Target="slides/slide77.xml"/><Relationship Id="rId3" Type="http://schemas.openxmlformats.org/officeDocument/2006/relationships/slide" Target="slides/slide84.xml"/><Relationship Id="rId4" Type="http://schemas.openxmlformats.org/officeDocument/2006/relationships/slide" Target="slides/slide86.xml"/><Relationship Id="rId5" Type="http://schemas.openxmlformats.org/officeDocument/2006/relationships/slide" Target="slides/slide109.xml"/><Relationship Id="rId6" Type="http://schemas.openxmlformats.org/officeDocument/2006/relationships/slide" Target="slides/slide133.xml"/><Relationship Id="rId7" Type="http://schemas.openxmlformats.org/officeDocument/2006/relationships/slide" Target="slides/slide134.xml"/><Relationship Id="rId8" Type="http://schemas.openxmlformats.org/officeDocument/2006/relationships/slide" Target="slides/slide158.xml"/><Relationship Id="rId9" Type="http://schemas.openxmlformats.org/officeDocument/2006/relationships/slide" Target="slides/slide159.xml"/><Relationship Id="rId10" Type="http://schemas.openxmlformats.org/officeDocument/2006/relationships/slide" Target="slides/slide1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4.emf"/><Relationship Id="rId3"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5.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image" Target="../media/image51.emf"/><Relationship Id="rId2" Type="http://schemas.openxmlformats.org/officeDocument/2006/relationships/image" Target="../media/image5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wmf"/><Relationship Id="rId2" Type="http://schemas.openxmlformats.org/officeDocument/2006/relationships/image" Target="../media/image5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3.emf"/><Relationship Id="rId3" Type="http://schemas.openxmlformats.org/officeDocument/2006/relationships/image" Target="../media/image6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5.emf"/><Relationship Id="rId3" Type="http://schemas.openxmlformats.org/officeDocument/2006/relationships/image" Target="../media/image6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7.emf"/><Relationship Id="rId3" Type="http://schemas.openxmlformats.org/officeDocument/2006/relationships/image" Target="../media/image4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9.wmf"/><Relationship Id="rId3" Type="http://schemas.openxmlformats.org/officeDocument/2006/relationships/image" Target="../media/image70.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69.wmf"/><Relationship Id="rId3" Type="http://schemas.openxmlformats.org/officeDocument/2006/relationships/image" Target="../media/image70.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4.vml.rels><?xml version="1.0" encoding="UTF-8" standalone="yes"?>
<Relationships xmlns="http://schemas.openxmlformats.org/package/2006/relationships"><Relationship Id="rId11" Type="http://schemas.openxmlformats.org/officeDocument/2006/relationships/image" Target="../media/image90.png"/><Relationship Id="rId12" Type="http://schemas.openxmlformats.org/officeDocument/2006/relationships/image" Target="../media/image91.png"/><Relationship Id="rId1" Type="http://schemas.openxmlformats.org/officeDocument/2006/relationships/image" Target="../media/image80.png"/><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wmf"/><Relationship Id="rId5" Type="http://schemas.openxmlformats.org/officeDocument/2006/relationships/image" Target="../media/image84.wmf"/><Relationship Id="rId6" Type="http://schemas.openxmlformats.org/officeDocument/2006/relationships/image" Target="../media/image85.emf"/><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20.wmf"/><Relationship Id="rId4" Type="http://schemas.openxmlformats.org/officeDocument/2006/relationships/image" Target="../media/image121.wmf"/><Relationship Id="rId1" Type="http://schemas.openxmlformats.org/officeDocument/2006/relationships/image" Target="../media/image118.wmf"/><Relationship Id="rId2" Type="http://schemas.openxmlformats.org/officeDocument/2006/relationships/image" Target="../media/image119.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20.wmf"/><Relationship Id="rId4" Type="http://schemas.openxmlformats.org/officeDocument/2006/relationships/image" Target="../media/image121.wmf"/><Relationship Id="rId5" Type="http://schemas.openxmlformats.org/officeDocument/2006/relationships/image" Target="../media/image122.wmf"/><Relationship Id="rId6" Type="http://schemas.openxmlformats.org/officeDocument/2006/relationships/image" Target="../media/image123.wmf"/><Relationship Id="rId1" Type="http://schemas.openxmlformats.org/officeDocument/2006/relationships/image" Target="../media/image118.wmf"/><Relationship Id="rId2" Type="http://schemas.openxmlformats.org/officeDocument/2006/relationships/image" Target="../media/image119.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 Id="rId2" Type="http://schemas.openxmlformats.org/officeDocument/2006/relationships/image" Target="../media/image27.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26.wmf"/><Relationship Id="rId2" Type="http://schemas.openxmlformats.org/officeDocument/2006/relationships/image" Target="../media/image127.wmf"/><Relationship Id="rId3" Type="http://schemas.openxmlformats.org/officeDocument/2006/relationships/image" Target="../media/image128.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30.wmf"/><Relationship Id="rId2" Type="http://schemas.openxmlformats.org/officeDocument/2006/relationships/image" Target="../media/image131.wmf"/><Relationship Id="rId3" Type="http://schemas.openxmlformats.org/officeDocument/2006/relationships/image" Target="../media/image132.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34.wmf"/><Relationship Id="rId2" Type="http://schemas.openxmlformats.org/officeDocument/2006/relationships/image" Target="../media/image135.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34.wmf"/><Relationship Id="rId2" Type="http://schemas.openxmlformats.org/officeDocument/2006/relationships/image" Target="../media/image135.wmf"/><Relationship Id="rId3" Type="http://schemas.openxmlformats.org/officeDocument/2006/relationships/image" Target="../media/image136.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 Id="rId3" Type="http://schemas.openxmlformats.org/officeDocument/2006/relationships/image" Target="../media/image3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148.wmf"/><Relationship Id="rId4" Type="http://schemas.openxmlformats.org/officeDocument/2006/relationships/image" Target="../media/image149.wmf"/><Relationship Id="rId1" Type="http://schemas.openxmlformats.org/officeDocument/2006/relationships/image" Target="../media/image146.wmf"/><Relationship Id="rId2" Type="http://schemas.openxmlformats.org/officeDocument/2006/relationships/image" Target="../media/image147.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152.wmf"/><Relationship Id="rId4" Type="http://schemas.openxmlformats.org/officeDocument/2006/relationships/image" Target="../media/image153.wmf"/><Relationship Id="rId5" Type="http://schemas.openxmlformats.org/officeDocument/2006/relationships/image" Target="../media/image154.wmf"/><Relationship Id="rId6" Type="http://schemas.openxmlformats.org/officeDocument/2006/relationships/image" Target="../media/image155.wmf"/><Relationship Id="rId7" Type="http://schemas.openxmlformats.org/officeDocument/2006/relationships/image" Target="../media/image156.wmf"/><Relationship Id="rId8" Type="http://schemas.openxmlformats.org/officeDocument/2006/relationships/image" Target="../media/image157.wmf"/><Relationship Id="rId1" Type="http://schemas.openxmlformats.org/officeDocument/2006/relationships/image" Target="../media/image146.wmf"/><Relationship Id="rId2" Type="http://schemas.openxmlformats.org/officeDocument/2006/relationships/image" Target="../media/image151.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160.wmf"/><Relationship Id="rId4" Type="http://schemas.openxmlformats.org/officeDocument/2006/relationships/image" Target="../media/image161.wmf"/><Relationship Id="rId5" Type="http://schemas.openxmlformats.org/officeDocument/2006/relationships/image" Target="../media/image162.wmf"/><Relationship Id="rId1" Type="http://schemas.openxmlformats.org/officeDocument/2006/relationships/image" Target="../media/image158.wmf"/><Relationship Id="rId2" Type="http://schemas.openxmlformats.org/officeDocument/2006/relationships/image" Target="../media/image15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emf"/><Relationship Id="rId2" Type="http://schemas.openxmlformats.org/officeDocument/2006/relationships/image" Target="../media/image3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emf"/><Relationship Id="rId2" Type="http://schemas.openxmlformats.org/officeDocument/2006/relationships/image" Target="../media/image39.emf"/><Relationship Id="rId3"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Verdana" charset="0"/>
              </a:defRPr>
            </a:lvl1pPr>
          </a:lstStyle>
          <a:p>
            <a:endParaRPr lang="en-US"/>
          </a:p>
        </p:txBody>
      </p:sp>
      <p:sp>
        <p:nvSpPr>
          <p:cNvPr id="9113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Verdana" charset="0"/>
              </a:defRPr>
            </a:lvl1pPr>
          </a:lstStyle>
          <a:p>
            <a:endParaRPr lang="en-US"/>
          </a:p>
        </p:txBody>
      </p:sp>
      <p:sp>
        <p:nvSpPr>
          <p:cNvPr id="9114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Verdana" charset="0"/>
              </a:defRPr>
            </a:lvl1pPr>
          </a:lstStyle>
          <a:p>
            <a:endParaRPr lang="en-US"/>
          </a:p>
        </p:txBody>
      </p:sp>
      <p:sp>
        <p:nvSpPr>
          <p:cNvPr id="9114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Verdana" charset="0"/>
              </a:defRPr>
            </a:lvl1pPr>
          </a:lstStyle>
          <a:p>
            <a:fld id="{F434DAE7-F2BB-DB40-92BE-B6B0ACD63C06}" type="slidenum">
              <a:rPr lang="en-US"/>
              <a:pPr/>
              <a:t>‹#›</a:t>
            </a:fld>
            <a:endParaRPr lang="en-US"/>
          </a:p>
        </p:txBody>
      </p:sp>
    </p:spTree>
    <p:extLst>
      <p:ext uri="{BB962C8B-B14F-4D97-AF65-F5344CB8AC3E}">
        <p14:creationId xmlns:p14="http://schemas.microsoft.com/office/powerpoint/2010/main" val="511027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Verdana" charset="0"/>
              </a:defRPr>
            </a:lvl1pPr>
          </a:lstStyle>
          <a:p>
            <a:endParaRPr lang="en-US"/>
          </a:p>
        </p:txBody>
      </p:sp>
      <p:sp>
        <p:nvSpPr>
          <p:cNvPr id="675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Verdana" charset="0"/>
              </a:defRPr>
            </a:lvl1pPr>
          </a:lstStyle>
          <a:p>
            <a:endParaRPr lang="en-US"/>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Verdana" charset="0"/>
              </a:defRPr>
            </a:lvl1pPr>
          </a:lstStyle>
          <a:p>
            <a:endParaRPr lang="en-US"/>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Verdana" charset="0"/>
              </a:defRPr>
            </a:lvl1pPr>
          </a:lstStyle>
          <a:p>
            <a:fld id="{5AF0A623-F59D-BD4E-8D56-CD0080B3C8B2}" type="slidenum">
              <a:rPr lang="en-US"/>
              <a:pPr/>
              <a:t>‹#›</a:t>
            </a:fld>
            <a:endParaRPr lang="en-US"/>
          </a:p>
        </p:txBody>
      </p:sp>
    </p:spTree>
    <p:extLst>
      <p:ext uri="{BB962C8B-B14F-4D97-AF65-F5344CB8AC3E}">
        <p14:creationId xmlns:p14="http://schemas.microsoft.com/office/powerpoint/2010/main" val="18152545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E16FBC03-73FB-48DA-842F-43DF57ED62D4}" type="slidenum">
              <a:rPr lang="en-US" smtClean="0"/>
              <a:pPr/>
              <a:t>1</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4371087-4544-4883-A37E-EA312F6C9C26}" type="slidenum">
              <a:rPr lang="en-US">
                <a:solidFill>
                  <a:prstClr val="black"/>
                </a:solidFill>
              </a:rPr>
              <a:pPr/>
              <a:t>20</a:t>
            </a:fld>
            <a:endParaRPr lang="en-US">
              <a:solidFill>
                <a:prstClr val="black"/>
              </a:solidFill>
            </a:endParaRPr>
          </a:p>
        </p:txBody>
      </p:sp>
      <p:sp>
        <p:nvSpPr>
          <p:cNvPr id="1486850" name="Rectangle 2"/>
          <p:cNvSpPr>
            <a:spLocks noGrp="1" noRot="1" noChangeAspect="1" noChangeArrowheads="1" noTextEdit="1"/>
          </p:cNvSpPr>
          <p:nvPr>
            <p:ph type="sldImg"/>
          </p:nvPr>
        </p:nvSpPr>
        <p:spPr>
          <a:xfrm>
            <a:off x="1128713" y="690563"/>
            <a:ext cx="4603750" cy="3452812"/>
          </a:xfrm>
          <a:ln/>
        </p:spPr>
      </p:sp>
      <p:sp>
        <p:nvSpPr>
          <p:cNvPr id="1486851" name="Rectangle 3"/>
          <p:cNvSpPr>
            <a:spLocks noGrp="1" noChangeArrowheads="1"/>
          </p:cNvSpPr>
          <p:nvPr>
            <p:ph type="body" idx="1"/>
          </p:nvPr>
        </p:nvSpPr>
        <p:spPr>
          <a:xfrm>
            <a:off x="903288" y="4371975"/>
            <a:ext cx="5051425" cy="4068763"/>
          </a:xfrm>
        </p:spPr>
        <p:txBody>
          <a:bodyPr/>
          <a:lstStyle/>
          <a:p>
            <a:r>
              <a:rPr lang="en-US"/>
              <a:t>HEP = High Energy Physics – most recent demonstration was a few weeks ago where the team achieved a peak through put of 151 Gpbs and sustained through put of over 100 Gpbs</a:t>
            </a:r>
            <a:endParaRPr lang="en-US" noProof="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5FC0B4A-C424-49A3-8788-77926ECCB0B1}" type="slidenum">
              <a:rPr lang="en-US">
                <a:solidFill>
                  <a:prstClr val="black"/>
                </a:solidFill>
              </a:rPr>
              <a:pPr/>
              <a:t>21</a:t>
            </a:fld>
            <a:endParaRPr lang="en-US">
              <a:solidFill>
                <a:prstClr val="black"/>
              </a:solidFill>
            </a:endParaRPr>
          </a:p>
        </p:txBody>
      </p:sp>
      <p:sp>
        <p:nvSpPr>
          <p:cNvPr id="1515522" name="Rectangle 2"/>
          <p:cNvSpPr>
            <a:spLocks noGrp="1" noRot="1" noChangeAspect="1" noChangeArrowheads="1" noTextEdit="1"/>
          </p:cNvSpPr>
          <p:nvPr>
            <p:ph type="sldImg"/>
          </p:nvPr>
        </p:nvSpPr>
        <p:spPr>
          <a:xfrm>
            <a:off x="1128713" y="690563"/>
            <a:ext cx="4603750" cy="3452812"/>
          </a:xfrm>
          <a:ln/>
        </p:spPr>
      </p:sp>
      <p:sp>
        <p:nvSpPr>
          <p:cNvPr id="1515523" name="Rectangle 3"/>
          <p:cNvSpPr>
            <a:spLocks noGrp="1" noChangeArrowheads="1"/>
          </p:cNvSpPr>
          <p:nvPr>
            <p:ph type="body" idx="1"/>
          </p:nvPr>
        </p:nvSpPr>
        <p:spPr>
          <a:xfrm>
            <a:off x="903288" y="4371975"/>
            <a:ext cx="5051425" cy="4068763"/>
          </a:xfrm>
        </p:spPr>
        <p:txBody>
          <a:bodyPr/>
          <a:lstStyle/>
          <a:p>
            <a:r>
              <a:rPr lang="en-US"/>
              <a:t>HEP = High Energy Physics – most recent demonstration was a few weeks ago where the team achieved a peak through put of 151 Gpbs and sustained through put of over 100 Gpbs</a:t>
            </a:r>
            <a:endParaRPr lang="en-US" noProof="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7357A31-62BF-C845-AE95-0C76B14FFB92}" type="slidenum">
              <a:rPr lang="en-US"/>
              <a:pPr/>
              <a:t>25</a:t>
            </a:fld>
            <a:endParaRPr lang="en-US"/>
          </a:p>
        </p:txBody>
      </p:sp>
      <p:sp>
        <p:nvSpPr>
          <p:cNvPr id="131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23" name="Rectangle 3"/>
          <p:cNvSpPr>
            <a:spLocks noGrp="1" noChangeArrowheads="1"/>
          </p:cNvSpPr>
          <p:nvPr>
            <p:ph type="body" idx="1"/>
          </p:nvPr>
        </p:nvSpPr>
        <p:spPr>
          <a:xfrm>
            <a:off x="685800" y="4343400"/>
            <a:ext cx="5486400" cy="4114800"/>
          </a:xfrm>
        </p:spPr>
        <p:txBody>
          <a:bodyPr/>
          <a:lstStyle/>
          <a:p>
            <a:r>
              <a:rPr lang="en-US"/>
              <a:t>Network adopts a layered architecture. As a result, protocol stack for network has five layers: application, transport, network, link and physical layers. Each layer is designed separately and usually abstracted as an optimization problem. For example, TCP can be seen as a distributed algorithm to solve utility maximization problem, intradomain routing is to solve minimum cost problem.  The main reason to choose a layered structure is to manage the design complexity. This has been justified by the success of communication network.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B023D65E-83AE-5E48-923F-3552F1A8B21B}" type="slidenum">
              <a:rPr lang="en-US"/>
              <a:pPr>
                <a:defRPr/>
              </a:pPr>
              <a:t>26</a:t>
            </a:fld>
            <a:endParaRPr lang="en-US"/>
          </a:p>
        </p:txBody>
      </p:sp>
      <p:sp>
        <p:nvSpPr>
          <p:cNvPr id="1595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953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Grp="1" noChangeArrowheads="1"/>
          </p:cNvSpPr>
          <p:nvPr>
            <p:ph type="sldNum" sz="quarter" idx="5"/>
          </p:nvPr>
        </p:nvSpPr>
        <p:spPr>
          <a:ln/>
        </p:spPr>
        <p:txBody>
          <a:bodyPr/>
          <a:lstStyle/>
          <a:p>
            <a:fld id="{18D25523-BAF0-6F41-9C27-5A5337BC26C9}" type="slidenum">
              <a:rPr lang="en-US"/>
              <a:pPr/>
              <a:t>48</a:t>
            </a:fld>
            <a:endParaRPr lang="en-US"/>
          </a:p>
        </p:txBody>
      </p:sp>
      <p:sp>
        <p:nvSpPr>
          <p:cNvPr id="454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a:t>After FR/FR, when CA is entered, cwnd is half of the window when lost was detected.  </a:t>
            </a:r>
          </a:p>
          <a:p>
            <a:r>
              <a:rPr lang="en-US"/>
              <a:t>So the effect of lost is halving the window.</a:t>
            </a:r>
          </a:p>
          <a:p>
            <a:endParaRPr lang="en-US"/>
          </a:p>
          <a:p>
            <a:r>
              <a:rPr lang="en-US"/>
              <a:t>[Source: RFC 2581, Fall &amp; Floyd, </a:t>
            </a:r>
            <a:r>
              <a:rPr lang="ja-JP" altLang="en-US">
                <a:latin typeface="Arial"/>
              </a:rPr>
              <a:t>“</a:t>
            </a:r>
            <a:r>
              <a:rPr lang="en-US"/>
              <a:t>Simulation based Comparison of Tahoe, Reno, and SACK TCP</a:t>
            </a:r>
            <a:r>
              <a:rPr lang="ja-JP" altLang="en-US">
                <a:latin typeface="Arial"/>
              </a:rPr>
              <a:t>”</a:t>
            </a:r>
            <a:r>
              <a:rPr lang="en-US"/>
              <a:t>]</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Grp="1" noChangeArrowheads="1"/>
          </p:cNvSpPr>
          <p:nvPr>
            <p:ph type="sldNum" sz="quarter" idx="5"/>
          </p:nvPr>
        </p:nvSpPr>
        <p:spPr>
          <a:ln/>
        </p:spPr>
        <p:txBody>
          <a:bodyPr/>
          <a:lstStyle/>
          <a:p>
            <a:fld id="{18D25523-BAF0-6F41-9C27-5A5337BC26C9}" type="slidenum">
              <a:rPr lang="en-US"/>
              <a:pPr/>
              <a:t>49</a:t>
            </a:fld>
            <a:endParaRPr lang="en-US"/>
          </a:p>
        </p:txBody>
      </p:sp>
      <p:sp>
        <p:nvSpPr>
          <p:cNvPr id="454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a:t>After FR/FR, when CA is entered, cwnd is half of the window when lost was detected.  </a:t>
            </a:r>
          </a:p>
          <a:p>
            <a:r>
              <a:rPr lang="en-US"/>
              <a:t>So the effect of lost is halving the window.</a:t>
            </a:r>
          </a:p>
          <a:p>
            <a:endParaRPr lang="en-US"/>
          </a:p>
          <a:p>
            <a:r>
              <a:rPr lang="en-US"/>
              <a:t>[Source: RFC 2581, Fall &amp; Floyd, </a:t>
            </a:r>
            <a:r>
              <a:rPr lang="ja-JP" altLang="en-US">
                <a:latin typeface="Arial"/>
              </a:rPr>
              <a:t>“</a:t>
            </a:r>
            <a:r>
              <a:rPr lang="en-US"/>
              <a:t>Simulation based Comparison of Tahoe, Reno, and SACK TCP</a:t>
            </a:r>
            <a:r>
              <a:rPr lang="ja-JP" altLang="en-US">
                <a:latin typeface="Arial"/>
              </a:rPr>
              <a:t>”</a:t>
            </a:r>
            <a:r>
              <a:rPr lang="en-US"/>
              <a:t>]</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221C7FF-A5A3-C847-AE53-C12264A11020}" type="slidenum">
              <a:rPr lang="en-US"/>
              <a:pPr>
                <a:defRPr/>
              </a:pPr>
              <a:t>57</a:t>
            </a:fld>
            <a:endParaRPr lang="en-US"/>
          </a:p>
        </p:txBody>
      </p:sp>
      <p:sp>
        <p:nvSpPr>
          <p:cNvPr id="1271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71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AC7EECDD-5C19-5A41-AD3C-9798F38F1105}" type="slidenum">
              <a:rPr lang="en-US"/>
              <a:pPr>
                <a:defRPr/>
              </a:pPr>
              <a:t>58</a:t>
            </a:fld>
            <a:endParaRPr lang="en-US"/>
          </a:p>
        </p:txBody>
      </p:sp>
      <p:sp>
        <p:nvSpPr>
          <p:cNvPr id="1273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73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Grp="1" noChangeArrowheads="1"/>
          </p:cNvSpPr>
          <p:nvPr>
            <p:ph type="sldNum" sz="quarter" idx="5"/>
          </p:nvPr>
        </p:nvSpPr>
        <p:spPr>
          <a:ln/>
        </p:spPr>
        <p:txBody>
          <a:bodyPr/>
          <a:lstStyle/>
          <a:p>
            <a:fld id="{18D25523-BAF0-6F41-9C27-5A5337BC26C9}" type="slidenum">
              <a:rPr lang="en-US"/>
              <a:pPr/>
              <a:t>64</a:t>
            </a:fld>
            <a:endParaRPr lang="en-US"/>
          </a:p>
        </p:txBody>
      </p:sp>
      <p:sp>
        <p:nvSpPr>
          <p:cNvPr id="454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a:t>After FR/FR, when CA is entered, cwnd is half of the window when lost was detected.  </a:t>
            </a:r>
          </a:p>
          <a:p>
            <a:r>
              <a:rPr lang="en-US"/>
              <a:t>So the effect of lost is halving the window.</a:t>
            </a:r>
          </a:p>
          <a:p>
            <a:endParaRPr lang="en-US"/>
          </a:p>
          <a:p>
            <a:r>
              <a:rPr lang="en-US"/>
              <a:t>[Source: RFC 2581, Fall &amp; Floyd, </a:t>
            </a:r>
            <a:r>
              <a:rPr lang="ja-JP" altLang="en-US">
                <a:latin typeface="Arial"/>
              </a:rPr>
              <a:t>“</a:t>
            </a:r>
            <a:r>
              <a:rPr lang="en-US"/>
              <a:t>Simulation based Comparison of Tahoe, Reno, and SACK TCP</a:t>
            </a:r>
            <a:r>
              <a:rPr lang="ja-JP" altLang="en-US">
                <a:latin typeface="Arial"/>
              </a:rPr>
              <a:t>”</a:t>
            </a:r>
            <a:r>
              <a:rPr lang="en-US"/>
              <a:t>]</a:t>
            </a: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0A623-F59D-BD4E-8D56-CD0080B3C8B2}" type="slidenum">
              <a:rPr lang="en-US" smtClean="0"/>
              <a:pPr/>
              <a:t>70</a:t>
            </a:fld>
            <a:endParaRPr lang="en-US"/>
          </a:p>
        </p:txBody>
      </p:sp>
    </p:spTree>
    <p:extLst>
      <p:ext uri="{BB962C8B-B14F-4D97-AF65-F5344CB8AC3E}">
        <p14:creationId xmlns:p14="http://schemas.microsoft.com/office/powerpoint/2010/main" val="1200389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8528400-8D26-C348-BEFD-E63BA830D186}" type="slidenum">
              <a:rPr lang="en-US"/>
              <a:pPr/>
              <a:t>4</a:t>
            </a:fld>
            <a:endParaRPr lang="en-US"/>
          </a:p>
        </p:txBody>
      </p:sp>
      <p:sp>
        <p:nvSpPr>
          <p:cNvPr id="1235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5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5FC0B4A-C424-49A3-8788-77926ECCB0B1}" type="slidenum">
              <a:rPr lang="en-US">
                <a:solidFill>
                  <a:prstClr val="black"/>
                </a:solidFill>
              </a:rPr>
              <a:pPr/>
              <a:t>72</a:t>
            </a:fld>
            <a:endParaRPr lang="en-US">
              <a:solidFill>
                <a:prstClr val="black"/>
              </a:solidFill>
            </a:endParaRPr>
          </a:p>
        </p:txBody>
      </p:sp>
      <p:sp>
        <p:nvSpPr>
          <p:cNvPr id="1515522" name="Rectangle 2"/>
          <p:cNvSpPr>
            <a:spLocks noGrp="1" noRot="1" noChangeAspect="1" noChangeArrowheads="1" noTextEdit="1"/>
          </p:cNvSpPr>
          <p:nvPr>
            <p:ph type="sldImg"/>
          </p:nvPr>
        </p:nvSpPr>
        <p:spPr>
          <a:xfrm>
            <a:off x="1128713" y="690563"/>
            <a:ext cx="4603750" cy="3452812"/>
          </a:xfrm>
          <a:ln/>
        </p:spPr>
      </p:sp>
      <p:sp>
        <p:nvSpPr>
          <p:cNvPr id="1515523" name="Rectangle 3"/>
          <p:cNvSpPr>
            <a:spLocks noGrp="1" noChangeArrowheads="1"/>
          </p:cNvSpPr>
          <p:nvPr>
            <p:ph type="body" idx="1"/>
          </p:nvPr>
        </p:nvSpPr>
        <p:spPr>
          <a:xfrm>
            <a:off x="903288" y="4371975"/>
            <a:ext cx="5051425" cy="4068763"/>
          </a:xfrm>
        </p:spPr>
        <p:txBody>
          <a:bodyPr/>
          <a:lstStyle/>
          <a:p>
            <a:r>
              <a:rPr lang="en-US" dirty="0" smtClean="0"/>
              <a:t>Before ~2000, no one in the world can predict the throughputs of a set of</a:t>
            </a:r>
            <a:r>
              <a:rPr lang="en-US" baseline="0" dirty="0" smtClean="0"/>
              <a:t> TCP flows sharing a simple network (that’s more than a single bottleneck), despite a decade of research.  With the theory developed in the last decade or so, we can now predict the throughput, delay, loss in an arbitrary TCP network (under appropriate assumptions).   Here is one example.</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AC7EECDD-5C19-5A41-AD3C-9798F38F1105}" type="slidenum">
              <a:rPr lang="en-US"/>
              <a:pPr>
                <a:defRPr/>
              </a:pPr>
              <a:t>75</a:t>
            </a:fld>
            <a:endParaRPr lang="en-US"/>
          </a:p>
        </p:txBody>
      </p:sp>
      <p:sp>
        <p:nvSpPr>
          <p:cNvPr id="1273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73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Grp="1" noChangeArrowheads="1"/>
          </p:cNvSpPr>
          <p:nvPr>
            <p:ph type="sldNum" sz="quarter" idx="5"/>
          </p:nvPr>
        </p:nvSpPr>
        <p:spPr>
          <a:ln/>
        </p:spPr>
        <p:txBody>
          <a:bodyPr/>
          <a:lstStyle/>
          <a:p>
            <a:fld id="{4F4057B8-0660-BA4E-8D15-B68FC21E9A02}" type="slidenum">
              <a:rPr lang="en-US"/>
              <a:pPr/>
              <a:t>85</a:t>
            </a:fld>
            <a:endParaRPr lang="en-US"/>
          </a:p>
        </p:txBody>
      </p:sp>
      <p:sp>
        <p:nvSpPr>
          <p:cNvPr id="803842" name="Rectangle 2"/>
          <p:cNvSpPr>
            <a:spLocks noGrp="1" noRot="1" noChangeAspect="1" noChangeArrowheads="1" noTextEdit="1"/>
          </p:cNvSpPr>
          <p:nvPr>
            <p:ph type="sldImg"/>
          </p:nvPr>
        </p:nvSpPr>
        <p:spPr bwMode="auto">
          <a:xfrm>
            <a:off x="937566" y="685687"/>
            <a:ext cx="4982868" cy="3428436"/>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03843" name="Rectangle 3"/>
          <p:cNvSpPr>
            <a:spLocks noGrp="1" noChangeArrowheads="1"/>
          </p:cNvSpPr>
          <p:nvPr>
            <p:ph type="body" idx="1"/>
          </p:nvPr>
        </p:nvSpPr>
        <p:spPr bwMode="auto">
          <a:xfrm>
            <a:off x="914619" y="4342686"/>
            <a:ext cx="5028763" cy="4115627"/>
          </a:xfrm>
          <a:prstGeom prst="rect">
            <a:avLst/>
          </a:prstGeom>
          <a:solidFill>
            <a:srgbClr val="FFFFFF"/>
          </a:solidFill>
          <a:ln>
            <a:solidFill>
              <a:srgbClr val="000000"/>
            </a:solidFill>
            <a:miter lim="800000"/>
            <a:headEnd/>
            <a:tailEnd/>
          </a:ln>
        </p:spPr>
        <p:txBody>
          <a:bodyPr/>
          <a:lstStyle/>
          <a:p>
            <a:pPr>
              <a:buFontTx/>
              <a:buChar char="•"/>
            </a:pPr>
            <a:r>
              <a:rPr lang="en-US"/>
              <a:t>Same scenario as Reno</a:t>
            </a:r>
          </a:p>
          <a:p>
            <a:pPr>
              <a:buFontTx/>
              <a:buChar char="•"/>
            </a:pPr>
            <a:r>
              <a:rPr lang="en-US"/>
              <a:t>3 groups of 10 sources each, with RTT (propagation delay + queueing, from measurement) 9, 11 &amp; 13 ms.</a:t>
            </a:r>
          </a:p>
          <a:p>
            <a:pPr>
              <a:buFontTx/>
              <a:buChar char="•"/>
            </a:pPr>
            <a:r>
              <a:rPr lang="en-US"/>
              <a:t>Group 1 starts at time 0, group 2 starts at time 500, and group 3 starts at time 1000.</a:t>
            </a:r>
          </a:p>
          <a:p>
            <a:pPr>
              <a:buFontTx/>
              <a:buChar char="•"/>
            </a:pPr>
            <a:r>
              <a:rPr lang="en-US"/>
              <a:t>Graph shows the mean window process, averaged over the 10 sources of each group.</a:t>
            </a:r>
          </a:p>
          <a:p>
            <a:pPr>
              <a:buFontTx/>
              <a:buChar char="•"/>
            </a:pPr>
            <a:r>
              <a:rPr lang="en-US"/>
              <a:t>Window is in unit of packets, each of size 1kBytes.</a:t>
            </a:r>
          </a:p>
          <a:p>
            <a:pPr>
              <a:buFontTx/>
              <a:buChar char="•"/>
            </a:pPr>
            <a:r>
              <a:rPr lang="en-US"/>
              <a:t>Note</a:t>
            </a:r>
          </a:p>
          <a:p>
            <a:pPr lvl="1">
              <a:buFontTx/>
              <a:buChar char="•"/>
            </a:pPr>
            <a:r>
              <a:rPr lang="en-US"/>
              <a:t>Windows are equalized, independent of RTTs</a:t>
            </a:r>
          </a:p>
          <a:p>
            <a:pPr lvl="1">
              <a:buFontTx/>
              <a:buChar char="•"/>
            </a:pPr>
            <a:r>
              <a:rPr lang="en-US"/>
              <a:t>Measured windows match well with those predicted by the model</a:t>
            </a:r>
          </a:p>
          <a:p>
            <a:pPr>
              <a:buFontTx/>
              <a:buChar char="•"/>
            </a:pPr>
            <a:r>
              <a:rPr lang="en-US"/>
              <a:t>Note: Individual windows were halved on each decrement, but the graph shows the window process averaged over 10 sources in each group.</a:t>
            </a:r>
          </a:p>
          <a:p>
            <a:pPr>
              <a:buFontTx/>
              <a:buChar char="•"/>
            </a:pPr>
            <a:endParaRPr lang="en-US"/>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Grp="1" noChangeArrowheads="1"/>
          </p:cNvSpPr>
          <p:nvPr>
            <p:ph type="sldNum" sz="quarter" idx="5"/>
          </p:nvPr>
        </p:nvSpPr>
        <p:spPr>
          <a:ln/>
        </p:spPr>
        <p:txBody>
          <a:bodyPr/>
          <a:lstStyle/>
          <a:p>
            <a:fld id="{6738A38B-8CBA-F942-964F-3A9CBD9DEEE1}" type="slidenum">
              <a:rPr lang="en-US"/>
              <a:pPr/>
              <a:t>86</a:t>
            </a:fld>
            <a:endParaRPr lang="en-US"/>
          </a:p>
        </p:txBody>
      </p:sp>
      <p:sp>
        <p:nvSpPr>
          <p:cNvPr id="1046530" name="Rectangle 2"/>
          <p:cNvSpPr>
            <a:spLocks noGrp="1" noRot="1" noChangeAspect="1" noChangeArrowheads="1" noTextEdit="1"/>
          </p:cNvSpPr>
          <p:nvPr>
            <p:ph type="sldImg"/>
          </p:nvPr>
        </p:nvSpPr>
        <p:spPr bwMode="auto">
          <a:xfrm>
            <a:off x="937566" y="685687"/>
            <a:ext cx="4982868" cy="3428436"/>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46531" name="Rectangle 3"/>
          <p:cNvSpPr>
            <a:spLocks noGrp="1" noChangeArrowheads="1"/>
          </p:cNvSpPr>
          <p:nvPr>
            <p:ph type="body" idx="1"/>
          </p:nvPr>
        </p:nvSpPr>
        <p:spPr bwMode="auto">
          <a:xfrm>
            <a:off x="914619" y="4342686"/>
            <a:ext cx="5028763" cy="4115627"/>
          </a:xfrm>
          <a:prstGeom prst="rect">
            <a:avLst/>
          </a:prstGeom>
          <a:solidFill>
            <a:srgbClr val="FFFFFF"/>
          </a:solidFill>
          <a:ln>
            <a:solidFill>
              <a:srgbClr val="000000"/>
            </a:solidFill>
            <a:miter lim="800000"/>
            <a:headEnd/>
            <a:tailEnd/>
          </a:ln>
        </p:spPr>
        <p:txBody>
          <a:bodyPr/>
          <a:lstStyle/>
          <a:p>
            <a:pPr>
              <a:spcBef>
                <a:spcPct val="10000"/>
              </a:spcBef>
            </a:pPr>
            <a:r>
              <a:rPr lang="en-US" sz="900"/>
              <a:t>30 sources, 3 groups with RTT = 3, 5, 7ms + 6ms (queueing delay) Link capacity = 64 Mbps, buffer = 50 kB</a:t>
            </a:r>
            <a:endParaRPr lang="en-US"/>
          </a:p>
          <a:p>
            <a:pPr>
              <a:buFontTx/>
              <a:buChar char="•"/>
            </a:pPr>
            <a:r>
              <a:rPr lang="en-US"/>
              <a:t>3 groups of 10 sources each, with RTT (propagation delay + queueing, from measurement) 9, 11 &amp; 13 ms.</a:t>
            </a:r>
          </a:p>
          <a:p>
            <a:pPr>
              <a:buFontTx/>
              <a:buChar char="•"/>
            </a:pPr>
            <a:r>
              <a:rPr lang="en-US"/>
              <a:t>Group 1 starts at time 0, group 2 starts at time 500, and group 3 starts at time 1000.</a:t>
            </a:r>
          </a:p>
          <a:p>
            <a:pPr>
              <a:buFontTx/>
              <a:buChar char="•"/>
            </a:pPr>
            <a:r>
              <a:rPr lang="en-US"/>
              <a:t>Graph shows the mean window process, averaged over the 10 sources of each group.</a:t>
            </a:r>
          </a:p>
          <a:p>
            <a:pPr>
              <a:buFontTx/>
              <a:buChar char="•"/>
            </a:pPr>
            <a:r>
              <a:rPr lang="en-US"/>
              <a:t>Window is in unit of packets, each of size 1kBytes.</a:t>
            </a:r>
          </a:p>
          <a:p>
            <a:pPr>
              <a:buFontTx/>
              <a:buChar char="•"/>
            </a:pPr>
            <a:r>
              <a:rPr lang="en-US"/>
              <a:t>Note</a:t>
            </a:r>
          </a:p>
          <a:p>
            <a:pPr lvl="1">
              <a:buFontTx/>
              <a:buChar char="•"/>
            </a:pPr>
            <a:r>
              <a:rPr lang="en-US"/>
              <a:t>Windows are equalized, independent of RTTs</a:t>
            </a:r>
          </a:p>
          <a:p>
            <a:pPr lvl="1">
              <a:buFontTx/>
              <a:buChar char="•"/>
            </a:pPr>
            <a:r>
              <a:rPr lang="en-US"/>
              <a:t>Measured windows match well with those predicted by the model</a:t>
            </a:r>
          </a:p>
          <a:p>
            <a:pPr>
              <a:buFontTx/>
              <a:buChar char="•"/>
            </a:pPr>
            <a:r>
              <a:rPr lang="en-US"/>
              <a:t>Note: Individual windows were halved on each decrement, but the graph shows the window process averaged over 10 sources in each group.</a:t>
            </a:r>
          </a:p>
          <a:p>
            <a:pPr>
              <a:buFontTx/>
              <a:buChar char="•"/>
            </a:pPr>
            <a:endParaRPr lang="en-US"/>
          </a:p>
          <a:p>
            <a:endParaRPr lang="en-US"/>
          </a:p>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5FC0B4A-C424-49A3-8788-77926ECCB0B1}" type="slidenum">
              <a:rPr lang="en-US">
                <a:solidFill>
                  <a:prstClr val="black"/>
                </a:solidFill>
              </a:rPr>
              <a:pPr/>
              <a:t>89</a:t>
            </a:fld>
            <a:endParaRPr lang="en-US">
              <a:solidFill>
                <a:prstClr val="black"/>
              </a:solidFill>
            </a:endParaRPr>
          </a:p>
        </p:txBody>
      </p:sp>
      <p:sp>
        <p:nvSpPr>
          <p:cNvPr id="1515522" name="Rectangle 2"/>
          <p:cNvSpPr>
            <a:spLocks noGrp="1" noRot="1" noChangeAspect="1" noChangeArrowheads="1" noTextEdit="1"/>
          </p:cNvSpPr>
          <p:nvPr>
            <p:ph type="sldImg"/>
          </p:nvPr>
        </p:nvSpPr>
        <p:spPr>
          <a:xfrm>
            <a:off x="1128713" y="690563"/>
            <a:ext cx="4603750" cy="3452812"/>
          </a:xfrm>
          <a:ln/>
        </p:spPr>
      </p:sp>
      <p:sp>
        <p:nvSpPr>
          <p:cNvPr id="1515523" name="Rectangle 3"/>
          <p:cNvSpPr>
            <a:spLocks noGrp="1" noChangeArrowheads="1"/>
          </p:cNvSpPr>
          <p:nvPr>
            <p:ph type="body" idx="1"/>
          </p:nvPr>
        </p:nvSpPr>
        <p:spPr>
          <a:xfrm>
            <a:off x="903288" y="4371975"/>
            <a:ext cx="5051425" cy="4068763"/>
          </a:xfrm>
        </p:spPr>
        <p:txBody>
          <a:bodyPr/>
          <a:lstStyle/>
          <a:p>
            <a:r>
              <a:rPr lang="en-US" dirty="0" smtClean="0"/>
              <a:t>Before ~2000, no one in the world can predict the throughputs of a set of</a:t>
            </a:r>
            <a:r>
              <a:rPr lang="en-US" baseline="0" dirty="0" smtClean="0"/>
              <a:t> TCP flows sharing a simple network (that’s more than a single bottleneck), despite a decade of research.  With the theory developed in the last decade or so, we can now predict the throughput, delay, loss in an arbitrary TCP network (under appropriate assumptions).   Here is one example.</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47BD0E-A0FA-004F-A21A-1B49A8AD48E6}" type="slidenum">
              <a:rPr lang="en-US"/>
              <a:pPr/>
              <a:t>90</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820C51D7-31E9-734C-9076-0AA22708CF19}" type="slidenum">
              <a:rPr lang="en-US"/>
              <a:pPr/>
              <a:t>111</a:t>
            </a:fld>
            <a:endParaRPr lang="en-US"/>
          </a:p>
        </p:txBody>
      </p:sp>
      <p:sp>
        <p:nvSpPr>
          <p:cNvPr id="1234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4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8528400-8D26-C348-BEFD-E63BA830D186}" type="slidenum">
              <a:rPr lang="en-US"/>
              <a:pPr/>
              <a:t>112</a:t>
            </a:fld>
            <a:endParaRPr lang="en-US"/>
          </a:p>
        </p:txBody>
      </p:sp>
      <p:sp>
        <p:nvSpPr>
          <p:cNvPr id="1235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5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8528400-8D26-C348-BEFD-E63BA830D186}" type="slidenum">
              <a:rPr lang="en-US"/>
              <a:pPr/>
              <a:t>113</a:t>
            </a:fld>
            <a:endParaRPr lang="en-US"/>
          </a:p>
        </p:txBody>
      </p:sp>
      <p:sp>
        <p:nvSpPr>
          <p:cNvPr id="1235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5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8528400-8D26-C348-BEFD-E63BA830D186}" type="slidenum">
              <a:rPr lang="en-US"/>
              <a:pPr/>
              <a:t>114</a:t>
            </a:fld>
            <a:endParaRPr lang="en-US"/>
          </a:p>
        </p:txBody>
      </p:sp>
      <p:sp>
        <p:nvSpPr>
          <p:cNvPr id="1235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5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Grp="1" noChangeArrowheads="1"/>
          </p:cNvSpPr>
          <p:nvPr>
            <p:ph type="sldNum" sz="quarter" idx="5"/>
          </p:nvPr>
        </p:nvSpPr>
        <p:spPr>
          <a:ln/>
        </p:spPr>
        <p:txBody>
          <a:bodyPr/>
          <a:lstStyle/>
          <a:p>
            <a:fld id="{18D25523-BAF0-6F41-9C27-5A5337BC26C9}" type="slidenum">
              <a:rPr lang="en-US"/>
              <a:pPr/>
              <a:t>5</a:t>
            </a:fld>
            <a:endParaRPr lang="en-US"/>
          </a:p>
        </p:txBody>
      </p:sp>
      <p:sp>
        <p:nvSpPr>
          <p:cNvPr id="454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a:t>After FR/FR, when CA is entered, cwnd is half of the window when lost was detected.  </a:t>
            </a:r>
          </a:p>
          <a:p>
            <a:r>
              <a:rPr lang="en-US"/>
              <a:t>So the effect of lost is halving the window.</a:t>
            </a:r>
          </a:p>
          <a:p>
            <a:endParaRPr lang="en-US"/>
          </a:p>
          <a:p>
            <a:r>
              <a:rPr lang="en-US"/>
              <a:t>[Source: RFC 2581, Fall &amp; Floyd, </a:t>
            </a:r>
            <a:r>
              <a:rPr lang="ja-JP" altLang="en-US">
                <a:latin typeface="Arial"/>
              </a:rPr>
              <a:t>“</a:t>
            </a:r>
            <a:r>
              <a:rPr lang="en-US"/>
              <a:t>Simulation based Comparison of Tahoe, Reno, and SACK TCP</a:t>
            </a:r>
            <a:r>
              <a:rPr lang="ja-JP" altLang="en-US">
                <a:latin typeface="Arial"/>
              </a:rPr>
              <a:t>”</a:t>
            </a:r>
            <a:r>
              <a:rPr lang="en-US"/>
              <a:t>]</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46E9AC1-67F6-E342-B886-191C998426D8}" type="slidenum">
              <a:rPr lang="en-US"/>
              <a:pPr/>
              <a:t>115</a:t>
            </a:fld>
            <a:endParaRPr lang="en-US"/>
          </a:p>
        </p:txBody>
      </p:sp>
      <p:sp>
        <p:nvSpPr>
          <p:cNvPr id="1238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8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C483954-FA48-C240-9514-E20823D29F28}" type="slidenum">
              <a:rPr lang="en-US"/>
              <a:pPr/>
              <a:t>116</a:t>
            </a:fld>
            <a:endParaRPr lang="en-US"/>
          </a:p>
        </p:txBody>
      </p:sp>
      <p:sp>
        <p:nvSpPr>
          <p:cNvPr id="124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4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C483954-FA48-C240-9514-E20823D29F28}" type="slidenum">
              <a:rPr lang="en-US"/>
              <a:pPr/>
              <a:t>117</a:t>
            </a:fld>
            <a:endParaRPr lang="en-US"/>
          </a:p>
        </p:txBody>
      </p:sp>
      <p:sp>
        <p:nvSpPr>
          <p:cNvPr id="124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4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8528400-8D26-C348-BEFD-E63BA830D186}" type="slidenum">
              <a:rPr lang="en-US"/>
              <a:pPr/>
              <a:t>119</a:t>
            </a:fld>
            <a:endParaRPr lang="en-US"/>
          </a:p>
        </p:txBody>
      </p:sp>
      <p:sp>
        <p:nvSpPr>
          <p:cNvPr id="1235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5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07425A-C2F7-4C06-8737-9A0E45AD0815}" type="slidenum">
              <a:rPr lang="en-US">
                <a:solidFill>
                  <a:prstClr val="black"/>
                </a:solidFill>
              </a:rPr>
              <a:pPr/>
              <a:t>120</a:t>
            </a:fld>
            <a:endParaRPr lang="en-US">
              <a:solidFill>
                <a:prstClr val="black"/>
              </a:solidFill>
            </a:endParaRPr>
          </a:p>
        </p:txBody>
      </p:sp>
      <p:sp>
        <p:nvSpPr>
          <p:cNvPr id="23554" name="Rectangle 2"/>
          <p:cNvSpPr>
            <a:spLocks noGrp="1" noRot="1" noChangeAspect="1" noChangeArrowheads="1" noTextEdit="1"/>
          </p:cNvSpPr>
          <p:nvPr>
            <p:ph type="sldImg"/>
          </p:nvPr>
        </p:nvSpPr>
        <p:spPr>
          <a:xfrm>
            <a:off x="1141413" y="684213"/>
            <a:ext cx="4575175" cy="3430587"/>
          </a:xfrm>
          <a:ln/>
        </p:spPr>
      </p:sp>
      <p:sp>
        <p:nvSpPr>
          <p:cNvPr id="23555" name="Rectangle 3"/>
          <p:cNvSpPr>
            <a:spLocks noGrp="1" noChangeArrowheads="1"/>
          </p:cNvSpPr>
          <p:nvPr>
            <p:ph type="body" idx="1"/>
          </p:nvPr>
        </p:nvSpPr>
        <p:spPr>
          <a:xfrm>
            <a:off x="687388" y="4344988"/>
            <a:ext cx="5483225" cy="4114800"/>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Grp="1" noChangeArrowheads="1"/>
          </p:cNvSpPr>
          <p:nvPr>
            <p:ph type="sldNum" sz="quarter" idx="5"/>
          </p:nvPr>
        </p:nvSpPr>
        <p:spPr>
          <a:ln/>
        </p:spPr>
        <p:txBody>
          <a:bodyPr/>
          <a:lstStyle/>
          <a:p>
            <a:fld id="{18D25523-BAF0-6F41-9C27-5A5337BC26C9}" type="slidenum">
              <a:rPr lang="en-US"/>
              <a:pPr/>
              <a:t>122</a:t>
            </a:fld>
            <a:endParaRPr lang="en-US"/>
          </a:p>
        </p:txBody>
      </p:sp>
      <p:sp>
        <p:nvSpPr>
          <p:cNvPr id="454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a:t>After FR/FR, when CA is entered, cwnd is half of the window when lost was detected.  </a:t>
            </a:r>
          </a:p>
          <a:p>
            <a:r>
              <a:rPr lang="en-US"/>
              <a:t>So the effect of lost is halving the window.</a:t>
            </a:r>
          </a:p>
          <a:p>
            <a:endParaRPr lang="en-US"/>
          </a:p>
          <a:p>
            <a:r>
              <a:rPr lang="en-US"/>
              <a:t>[Source: RFC 2581, Fall &amp; Floyd, </a:t>
            </a:r>
            <a:r>
              <a:rPr lang="ja-JP" altLang="en-US">
                <a:latin typeface="Arial"/>
              </a:rPr>
              <a:t>“</a:t>
            </a:r>
            <a:r>
              <a:rPr lang="en-US"/>
              <a:t>Simulation based Comparison of Tahoe, Reno, and SACK TCP</a:t>
            </a:r>
            <a:r>
              <a:rPr lang="ja-JP" altLang="en-US">
                <a:latin typeface="Arial"/>
              </a:rPr>
              <a:t>”</a:t>
            </a:r>
            <a:r>
              <a:rPr lang="en-US"/>
              <a:t>]</a:t>
            </a:r>
          </a:p>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9858224-AB23-744D-990E-E237DCBD04DD}" type="slidenum">
              <a:rPr lang="en-US"/>
              <a:pPr/>
              <a:t>151</a:t>
            </a:fld>
            <a:endParaRPr lang="en-US"/>
          </a:p>
        </p:txBody>
      </p:sp>
      <p:sp>
        <p:nvSpPr>
          <p:cNvPr id="1181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169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9447106-1302-1E4D-9F8A-440014B64E76}" type="slidenum">
              <a:rPr lang="en-US"/>
              <a:pPr/>
              <a:t>152</a:t>
            </a:fld>
            <a:endParaRPr lang="en-US"/>
          </a:p>
        </p:txBody>
      </p:sp>
      <p:sp>
        <p:nvSpPr>
          <p:cNvPr id="118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374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B023D65E-83AE-5E48-923F-3552F1A8B21B}" type="slidenum">
              <a:rPr lang="en-US"/>
              <a:pPr>
                <a:defRPr/>
              </a:pPr>
              <a:t>154</a:t>
            </a:fld>
            <a:endParaRPr lang="en-US"/>
          </a:p>
        </p:txBody>
      </p:sp>
      <p:sp>
        <p:nvSpPr>
          <p:cNvPr id="1595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953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9234184-811B-A346-B5F9-EDA4BC16038E}" type="slidenum">
              <a:rPr lang="en-US"/>
              <a:pPr/>
              <a:t>155</a:t>
            </a:fld>
            <a:endParaRPr lang="en-US"/>
          </a:p>
        </p:txBody>
      </p:sp>
      <p:sp>
        <p:nvSpPr>
          <p:cNvPr id="132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2915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BCC606D5-0267-E74F-A1D5-3AADF8F2606B}" type="slidenum">
              <a:rPr lang="en-US"/>
              <a:pPr>
                <a:defRPr/>
              </a:pPr>
              <a:t>10</a:t>
            </a:fld>
            <a:endParaRPr lang="en-US"/>
          </a:p>
        </p:txBody>
      </p:sp>
      <p:sp>
        <p:nvSpPr>
          <p:cNvPr id="155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23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8159D0D5-7953-CF45-AB24-6FFA0E7B5398}" type="slidenum">
              <a:rPr lang="en-US"/>
              <a:pPr/>
              <a:t>156</a:t>
            </a:fld>
            <a:endParaRPr lang="en-US"/>
          </a:p>
        </p:txBody>
      </p:sp>
      <p:sp>
        <p:nvSpPr>
          <p:cNvPr id="131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2E52F93-A275-6347-9367-2285103E3A11}" type="slidenum">
              <a:rPr lang="en-US"/>
              <a:pPr/>
              <a:t>157</a:t>
            </a:fld>
            <a:endParaRPr lang="en-US"/>
          </a:p>
        </p:txBody>
      </p:sp>
      <p:sp>
        <p:nvSpPr>
          <p:cNvPr id="134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1443" name="Rectangle 3"/>
          <p:cNvSpPr>
            <a:spLocks noGrp="1" noChangeArrowheads="1"/>
          </p:cNvSpPr>
          <p:nvPr>
            <p:ph type="body" idx="1"/>
          </p:nvPr>
        </p:nvSpPr>
        <p:spPr>
          <a:xfrm>
            <a:off x="685800" y="4343400"/>
            <a:ext cx="5486400" cy="4114800"/>
          </a:xfrm>
        </p:spPr>
        <p:txBody>
          <a:bodyPr/>
          <a:lstStyle/>
          <a:p>
            <a:r>
              <a:rPr lang="en-US"/>
              <a:t>Network adopts a layered architecture. As a result, protocol stack for network has five layers: application, transport, network, link and physical layers. Each layer is designed separately and usually abstracted as an optimization problem. For example, TCP can be seen as a distributed algorithm to solve utility maximization problem, intradomain routing is to solve minimum cost problem.  The main reason to choose a layered structure is to manage the design complexity. This has been justified by the success of communication network.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8F3E77D1-ED4C-0648-8B36-AE43717DCB4F}" type="slidenum">
              <a:rPr lang="en-US"/>
              <a:pPr/>
              <a:t>158</a:t>
            </a:fld>
            <a:endParaRPr lang="en-US"/>
          </a:p>
        </p:txBody>
      </p:sp>
      <p:sp>
        <p:nvSpPr>
          <p:cNvPr id="134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1F7E999-97D4-0142-87BF-79B684832C32}" type="slidenum">
              <a:rPr lang="en-US"/>
              <a:pPr/>
              <a:t>162</a:t>
            </a:fld>
            <a:endParaRPr lang="en-US"/>
          </a:p>
        </p:txBody>
      </p:sp>
      <p:sp>
        <p:nvSpPr>
          <p:cNvPr id="1444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4867" name="Rectangle 3"/>
          <p:cNvSpPr>
            <a:spLocks noGrp="1" noChangeArrowheads="1"/>
          </p:cNvSpPr>
          <p:nvPr>
            <p:ph type="body" idx="1"/>
          </p:nvPr>
        </p:nvSpPr>
        <p:spPr>
          <a:xfrm>
            <a:off x="912813" y="4343400"/>
            <a:ext cx="5032375" cy="4114800"/>
          </a:xfrm>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436CDE7-5B88-EC4D-A081-C0AF8A1E9390}" type="slidenum">
              <a:rPr lang="en-US"/>
              <a:pPr/>
              <a:t>163</a:t>
            </a:fld>
            <a:endParaRPr lang="en-US"/>
          </a:p>
        </p:txBody>
      </p:sp>
      <p:sp>
        <p:nvSpPr>
          <p:cNvPr id="145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1011" name="Rectangle 3"/>
          <p:cNvSpPr>
            <a:spLocks noGrp="1" noChangeArrowheads="1"/>
          </p:cNvSpPr>
          <p:nvPr>
            <p:ph type="body" idx="1"/>
          </p:nvPr>
        </p:nvSpPr>
        <p:spPr>
          <a:xfrm>
            <a:off x="912813" y="4343400"/>
            <a:ext cx="5032375" cy="4114800"/>
          </a:xfrm>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276C7F0-B353-6B4C-8802-F5DC22F05D80}" type="slidenum">
              <a:rPr lang="en-US"/>
              <a:pPr/>
              <a:t>164</a:t>
            </a:fld>
            <a:endParaRPr lang="en-US"/>
          </a:p>
        </p:txBody>
      </p:sp>
      <p:sp>
        <p:nvSpPr>
          <p:cNvPr id="145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3059" name="Rectangle 3"/>
          <p:cNvSpPr>
            <a:spLocks noGrp="1" noChangeArrowheads="1"/>
          </p:cNvSpPr>
          <p:nvPr>
            <p:ph type="body" idx="1"/>
          </p:nvPr>
        </p:nvSpPr>
        <p:spPr>
          <a:xfrm>
            <a:off x="912813" y="4343400"/>
            <a:ext cx="5032375" cy="4114800"/>
          </a:xfr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0FE467-B394-3E44-BA0E-A3F72245FFE6}" type="slidenum">
              <a:rPr lang="en-US"/>
              <a:pPr/>
              <a:t>165</a:t>
            </a:fld>
            <a:endParaRPr lang="en-US"/>
          </a:p>
        </p:txBody>
      </p:sp>
      <p:sp>
        <p:nvSpPr>
          <p:cNvPr id="145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5107" name="Rectangle 3"/>
          <p:cNvSpPr>
            <a:spLocks noGrp="1" noChangeArrowheads="1"/>
          </p:cNvSpPr>
          <p:nvPr>
            <p:ph type="body" idx="1"/>
          </p:nvPr>
        </p:nvSpPr>
        <p:spPr>
          <a:xfrm>
            <a:off x="912813" y="4343400"/>
            <a:ext cx="5032375" cy="4114800"/>
          </a:xfr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3D6780F-B112-4342-AC6E-E50F500D13EB}" type="slidenum">
              <a:rPr lang="en-US"/>
              <a:pPr/>
              <a:t>166</a:t>
            </a:fld>
            <a:endParaRPr lang="en-US"/>
          </a:p>
        </p:txBody>
      </p:sp>
      <p:sp>
        <p:nvSpPr>
          <p:cNvPr id="144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4371087-4544-4883-A37E-EA312F6C9C26}" type="slidenum">
              <a:rPr lang="en-US">
                <a:solidFill>
                  <a:prstClr val="black"/>
                </a:solidFill>
              </a:rPr>
              <a:pPr/>
              <a:t>11</a:t>
            </a:fld>
            <a:endParaRPr lang="en-US">
              <a:solidFill>
                <a:prstClr val="black"/>
              </a:solidFill>
            </a:endParaRPr>
          </a:p>
        </p:txBody>
      </p:sp>
      <p:sp>
        <p:nvSpPr>
          <p:cNvPr id="1486850" name="Rectangle 2"/>
          <p:cNvSpPr>
            <a:spLocks noGrp="1" noRot="1" noChangeAspect="1" noChangeArrowheads="1" noTextEdit="1"/>
          </p:cNvSpPr>
          <p:nvPr>
            <p:ph type="sldImg"/>
          </p:nvPr>
        </p:nvSpPr>
        <p:spPr>
          <a:xfrm>
            <a:off x="1128713" y="690563"/>
            <a:ext cx="4603750" cy="3452812"/>
          </a:xfrm>
          <a:ln/>
        </p:spPr>
      </p:sp>
      <p:sp>
        <p:nvSpPr>
          <p:cNvPr id="1486851" name="Rectangle 3"/>
          <p:cNvSpPr>
            <a:spLocks noGrp="1" noChangeArrowheads="1"/>
          </p:cNvSpPr>
          <p:nvPr>
            <p:ph type="body" idx="1"/>
          </p:nvPr>
        </p:nvSpPr>
        <p:spPr>
          <a:xfrm>
            <a:off x="903288" y="4371975"/>
            <a:ext cx="5051425" cy="4068763"/>
          </a:xfrm>
        </p:spPr>
        <p:txBody>
          <a:bodyPr/>
          <a:lstStyle/>
          <a:p>
            <a:r>
              <a:rPr lang="en-US"/>
              <a:t>HEP = High Energy Physics – most recent demonstration was a few weeks ago where the team achieved a peak through put of 151 Gpbs and sustained through put of over 100 Gpbs</a:t>
            </a:r>
            <a:endParaRPr lang="en-US" noProof="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4371087-4544-4883-A37E-EA312F6C9C26}" type="slidenum">
              <a:rPr lang="en-US">
                <a:solidFill>
                  <a:prstClr val="black"/>
                </a:solidFill>
              </a:rPr>
              <a:pPr/>
              <a:t>12</a:t>
            </a:fld>
            <a:endParaRPr lang="en-US">
              <a:solidFill>
                <a:prstClr val="black"/>
              </a:solidFill>
            </a:endParaRPr>
          </a:p>
        </p:txBody>
      </p:sp>
      <p:sp>
        <p:nvSpPr>
          <p:cNvPr id="1486850" name="Rectangle 2"/>
          <p:cNvSpPr>
            <a:spLocks noGrp="1" noRot="1" noChangeAspect="1" noChangeArrowheads="1" noTextEdit="1"/>
          </p:cNvSpPr>
          <p:nvPr>
            <p:ph type="sldImg"/>
          </p:nvPr>
        </p:nvSpPr>
        <p:spPr>
          <a:xfrm>
            <a:off x="1128713" y="690563"/>
            <a:ext cx="4603750" cy="3452812"/>
          </a:xfrm>
          <a:ln/>
        </p:spPr>
      </p:sp>
      <p:sp>
        <p:nvSpPr>
          <p:cNvPr id="1486851" name="Rectangle 3"/>
          <p:cNvSpPr>
            <a:spLocks noGrp="1" noChangeArrowheads="1"/>
          </p:cNvSpPr>
          <p:nvPr>
            <p:ph type="body" idx="1"/>
          </p:nvPr>
        </p:nvSpPr>
        <p:spPr>
          <a:xfrm>
            <a:off x="903288" y="4371975"/>
            <a:ext cx="5051425" cy="4068763"/>
          </a:xfrm>
        </p:spPr>
        <p:txBody>
          <a:bodyPr/>
          <a:lstStyle/>
          <a:p>
            <a:r>
              <a:rPr lang="en-US"/>
              <a:t>HEP = High Energy Physics – most recent demonstration was a few weeks ago where the team achieved a peak through put of 151 Gpbs and sustained through put of over 100 Gpbs</a:t>
            </a:r>
            <a:endParaRPr lang="en-US" noProof="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4371087-4544-4883-A37E-EA312F6C9C26}" type="slidenum">
              <a:rPr lang="en-US">
                <a:solidFill>
                  <a:prstClr val="black"/>
                </a:solidFill>
              </a:rPr>
              <a:pPr/>
              <a:t>15</a:t>
            </a:fld>
            <a:endParaRPr lang="en-US">
              <a:solidFill>
                <a:prstClr val="black"/>
              </a:solidFill>
            </a:endParaRPr>
          </a:p>
        </p:txBody>
      </p:sp>
      <p:sp>
        <p:nvSpPr>
          <p:cNvPr id="1486850" name="Rectangle 2"/>
          <p:cNvSpPr>
            <a:spLocks noGrp="1" noRot="1" noChangeAspect="1" noChangeArrowheads="1" noTextEdit="1"/>
          </p:cNvSpPr>
          <p:nvPr>
            <p:ph type="sldImg"/>
          </p:nvPr>
        </p:nvSpPr>
        <p:spPr>
          <a:xfrm>
            <a:off x="1128713" y="690563"/>
            <a:ext cx="4603750" cy="3452812"/>
          </a:xfrm>
          <a:ln/>
        </p:spPr>
      </p:sp>
      <p:sp>
        <p:nvSpPr>
          <p:cNvPr id="1486851" name="Rectangle 3"/>
          <p:cNvSpPr>
            <a:spLocks noGrp="1" noChangeArrowheads="1"/>
          </p:cNvSpPr>
          <p:nvPr>
            <p:ph type="body" idx="1"/>
          </p:nvPr>
        </p:nvSpPr>
        <p:spPr>
          <a:xfrm>
            <a:off x="903288" y="4371975"/>
            <a:ext cx="5051425" cy="4068763"/>
          </a:xfrm>
        </p:spPr>
        <p:txBody>
          <a:bodyPr/>
          <a:lstStyle/>
          <a:p>
            <a:r>
              <a:rPr lang="en-US"/>
              <a:t>HEP = High Energy Physics – most recent demonstration was a few weeks ago where the team achieved a peak through put of 151 Gpbs and sustained through put of over 100 Gpbs</a:t>
            </a:r>
            <a:endParaRPr lang="en-US" noProof="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BCC606D5-0267-E74F-A1D5-3AADF8F2606B}" type="slidenum">
              <a:rPr lang="en-US"/>
              <a:pPr>
                <a:defRPr/>
              </a:pPr>
              <a:t>16</a:t>
            </a:fld>
            <a:endParaRPr lang="en-US"/>
          </a:p>
        </p:txBody>
      </p:sp>
      <p:sp>
        <p:nvSpPr>
          <p:cNvPr id="155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23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3AA4750-F807-E942-879A-EA4E439290F7}" type="slidenum">
              <a:rPr lang="en-US">
                <a:solidFill>
                  <a:prstClr val="black"/>
                </a:solidFill>
              </a:rPr>
              <a:pPr/>
              <a:t>18</a:t>
            </a:fld>
            <a:endParaRPr lang="en-US">
              <a:solidFill>
                <a:prstClr val="black"/>
              </a:solidFill>
            </a:endParaRPr>
          </a:p>
        </p:txBody>
      </p:sp>
      <p:sp>
        <p:nvSpPr>
          <p:cNvPr id="155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44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9954" name="Rectangle 2"/>
          <p:cNvSpPr>
            <a:spLocks noGrp="1" noChangeArrowheads="1"/>
          </p:cNvSpPr>
          <p:nvPr>
            <p:ph type="ctrTitle"/>
          </p:nvPr>
        </p:nvSpPr>
        <p:spPr>
          <a:xfrm>
            <a:off x="914400" y="1600200"/>
            <a:ext cx="7772400" cy="1371600"/>
          </a:xfrm>
        </p:spPr>
        <p:txBody>
          <a:bodyPr anchor="b"/>
          <a:lstStyle>
            <a:lvl1pPr>
              <a:defRPr/>
            </a:lvl1pPr>
          </a:lstStyle>
          <a:p>
            <a:pPr lvl="0"/>
            <a:r>
              <a:rPr lang="en-US" noProof="0" smtClean="0"/>
              <a:t>Click to edit Master title style</a:t>
            </a:r>
          </a:p>
        </p:txBody>
      </p:sp>
      <p:sp>
        <p:nvSpPr>
          <p:cNvPr id="1149955" name="Rectangle 3"/>
          <p:cNvSpPr>
            <a:spLocks noGrp="1" noChangeArrowheads="1"/>
          </p:cNvSpPr>
          <p:nvPr>
            <p:ph type="subTitle" idx="1"/>
          </p:nvPr>
        </p:nvSpPr>
        <p:spPr>
          <a:xfrm>
            <a:off x="1295400" y="3657600"/>
            <a:ext cx="7010400" cy="1600200"/>
          </a:xfrm>
        </p:spPr>
        <p:txBody>
          <a:bodyPr/>
          <a:lstStyle>
            <a:lvl1pPr marL="0" indent="0" algn="ctr">
              <a:buFont typeface="Wingdings" charset="0"/>
              <a:buNone/>
              <a:defRPr/>
            </a:lvl1pPr>
          </a:lstStyle>
          <a:p>
            <a:pPr lvl="0"/>
            <a:r>
              <a:rPr lang="en-US" noProof="0" smtClean="0"/>
              <a:t>Click to edit Master subtitle style</a:t>
            </a:r>
          </a:p>
        </p:txBody>
      </p:sp>
      <p:sp>
        <p:nvSpPr>
          <p:cNvPr id="1149956" name="Rectangle 4"/>
          <p:cNvSpPr>
            <a:spLocks noGrp="1" noChangeArrowheads="1"/>
          </p:cNvSpPr>
          <p:nvPr>
            <p:ph type="dt" sz="half" idx="2"/>
          </p:nvPr>
        </p:nvSpPr>
        <p:spPr bwMode="auto">
          <a:xfrm>
            <a:off x="6858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endParaRPr lang="en-US"/>
          </a:p>
        </p:txBody>
      </p:sp>
      <p:sp>
        <p:nvSpPr>
          <p:cNvPr id="1149957" name="Rectangle 5"/>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200">
                <a:latin typeface="+mn-lt"/>
              </a:defRPr>
            </a:lvl1pPr>
          </a:lstStyle>
          <a:p>
            <a:endParaRPr lang="en-US"/>
          </a:p>
        </p:txBody>
      </p:sp>
      <p:sp>
        <p:nvSpPr>
          <p:cNvPr id="1149958" name="Rectangle 6"/>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mn-lt"/>
              </a:defRPr>
            </a:lvl1pPr>
          </a:lstStyle>
          <a:p>
            <a:fld id="{5230A1B4-B3BD-974D-9283-C71709FD81CE}"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4" name="Footer Placeholder 3"/>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lvl1pPr>
              <a:defRPr/>
            </a:lvl1pPr>
          </a:lstStyle>
          <a:p>
            <a:pPr eaLnBrk="0" hangingPunct="0"/>
            <a:fld id="{EC660B80-A275-48A0-A2A6-9904E068EDD1}"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2849557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3" name="Footer Placeholder 2"/>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lvl1pPr>
              <a:defRPr/>
            </a:lvl1pPr>
          </a:lstStyle>
          <a:p>
            <a:pPr eaLnBrk="0" hangingPunct="0"/>
            <a:fld id="{3C217DA5-AE6F-4D13-9FFD-28E2FE5A8F60}"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3262005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8" y="273182"/>
            <a:ext cx="3008313" cy="1161852"/>
          </a:xfrm>
        </p:spPr>
        <p:txBody>
          <a:bodyPr/>
          <a:lstStyle>
            <a:lvl1pPr algn="l">
              <a:defRPr sz="400" b="1"/>
            </a:lvl1pPr>
          </a:lstStyle>
          <a:p>
            <a:r>
              <a:rPr lang="en-US" smtClean="0"/>
              <a:t>Click to edit Master title style</a:t>
            </a:r>
            <a:endParaRPr lang="en-US"/>
          </a:p>
        </p:txBody>
      </p:sp>
      <p:sp>
        <p:nvSpPr>
          <p:cNvPr id="3" name="Content Placeholder 2"/>
          <p:cNvSpPr>
            <a:spLocks noGrp="1"/>
          </p:cNvSpPr>
          <p:nvPr>
            <p:ph idx="1"/>
          </p:nvPr>
        </p:nvSpPr>
        <p:spPr>
          <a:xfrm>
            <a:off x="3574993" y="273182"/>
            <a:ext cx="5111750" cy="5852914"/>
          </a:xfrm>
        </p:spPr>
        <p:txBody>
          <a:bodyPr/>
          <a:lstStyle>
            <a:lvl1pPr>
              <a:defRPr sz="600"/>
            </a:lvl1pPr>
            <a:lvl2pPr>
              <a:defRPr sz="500"/>
            </a:lvl2pPr>
            <a:lvl3pPr>
              <a:defRPr sz="500"/>
            </a:lvl3pPr>
            <a:lvl4pPr>
              <a:defRPr sz="400"/>
            </a:lvl4pPr>
            <a:lvl5pPr>
              <a:defRPr sz="400"/>
            </a:lvl5pPr>
            <a:lvl6pPr>
              <a:defRPr sz="400"/>
            </a:lvl6pPr>
            <a:lvl7pPr>
              <a:defRPr sz="400"/>
            </a:lvl7pPr>
            <a:lvl8pPr>
              <a:defRPr sz="400"/>
            </a:lvl8pPr>
            <a:lvl9pPr>
              <a:defRPr sz="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8" y="1435035"/>
            <a:ext cx="3008313" cy="4691063"/>
          </a:xfrm>
        </p:spPr>
        <p:txBody>
          <a:bodyPr/>
          <a:lstStyle>
            <a:lvl1pPr marL="0" indent="0">
              <a:buNone/>
              <a:defRPr sz="300"/>
            </a:lvl1pPr>
            <a:lvl2pPr marL="86958" indent="0">
              <a:buNone/>
              <a:defRPr sz="200"/>
            </a:lvl2pPr>
            <a:lvl3pPr marL="173916" indent="0">
              <a:buNone/>
              <a:defRPr sz="200"/>
            </a:lvl3pPr>
            <a:lvl4pPr marL="260874" indent="0">
              <a:buNone/>
              <a:defRPr sz="200"/>
            </a:lvl4pPr>
            <a:lvl5pPr marL="347833" indent="0">
              <a:buNone/>
              <a:defRPr sz="200"/>
            </a:lvl5pPr>
            <a:lvl6pPr marL="434791" indent="0">
              <a:buNone/>
              <a:defRPr sz="200"/>
            </a:lvl6pPr>
            <a:lvl7pPr marL="521749" indent="0">
              <a:buNone/>
              <a:defRPr sz="200"/>
            </a:lvl7pPr>
            <a:lvl8pPr marL="608707" indent="0">
              <a:buNone/>
              <a:defRPr sz="200"/>
            </a:lvl8pPr>
            <a:lvl9pPr marL="695666" indent="0">
              <a:buNone/>
              <a:defRPr sz="2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lvl1pPr>
              <a:defRPr/>
            </a:lvl1pPr>
          </a:lstStyle>
          <a:p>
            <a:pPr eaLnBrk="0" hangingPunct="0"/>
            <a:fld id="{A8549215-F531-4069-9CC8-73008584BEF5}"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2690717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75" y="4800534"/>
            <a:ext cx="5486513" cy="566870"/>
          </a:xfrm>
        </p:spPr>
        <p:txBody>
          <a:bodyPr/>
          <a:lstStyle>
            <a:lvl1pPr algn="l">
              <a:defRPr sz="400" b="1"/>
            </a:lvl1pPr>
          </a:lstStyle>
          <a:p>
            <a:r>
              <a:rPr lang="en-US" smtClean="0"/>
              <a:t>Click to edit Master title style</a:t>
            </a:r>
            <a:endParaRPr lang="en-US"/>
          </a:p>
        </p:txBody>
      </p:sp>
      <p:sp>
        <p:nvSpPr>
          <p:cNvPr id="3" name="Picture Placeholder 2"/>
          <p:cNvSpPr>
            <a:spLocks noGrp="1"/>
          </p:cNvSpPr>
          <p:nvPr>
            <p:ph type="pic" idx="1"/>
          </p:nvPr>
        </p:nvSpPr>
        <p:spPr>
          <a:xfrm>
            <a:off x="1792175" y="612843"/>
            <a:ext cx="5486513" cy="4114601"/>
          </a:xfrm>
        </p:spPr>
        <p:txBody>
          <a:bodyPr/>
          <a:lstStyle>
            <a:lvl1pPr marL="0" indent="0">
              <a:buNone/>
              <a:defRPr sz="600"/>
            </a:lvl1pPr>
            <a:lvl2pPr marL="86958" indent="0">
              <a:buNone/>
              <a:defRPr sz="500"/>
            </a:lvl2pPr>
            <a:lvl3pPr marL="173916" indent="0">
              <a:buNone/>
              <a:defRPr sz="500"/>
            </a:lvl3pPr>
            <a:lvl4pPr marL="260874" indent="0">
              <a:buNone/>
              <a:defRPr sz="400"/>
            </a:lvl4pPr>
            <a:lvl5pPr marL="347833" indent="0">
              <a:buNone/>
              <a:defRPr sz="400"/>
            </a:lvl5pPr>
            <a:lvl6pPr marL="434791" indent="0">
              <a:buNone/>
              <a:defRPr sz="400"/>
            </a:lvl6pPr>
            <a:lvl7pPr marL="521749" indent="0">
              <a:buNone/>
              <a:defRPr sz="400"/>
            </a:lvl7pPr>
            <a:lvl8pPr marL="608707" indent="0">
              <a:buNone/>
              <a:defRPr sz="400"/>
            </a:lvl8pPr>
            <a:lvl9pPr marL="695666" indent="0">
              <a:buNone/>
              <a:defRPr sz="400"/>
            </a:lvl9pPr>
          </a:lstStyle>
          <a:p>
            <a:endParaRPr lang="en-US"/>
          </a:p>
        </p:txBody>
      </p:sp>
      <p:sp>
        <p:nvSpPr>
          <p:cNvPr id="4" name="Text Placeholder 3"/>
          <p:cNvSpPr>
            <a:spLocks noGrp="1"/>
          </p:cNvSpPr>
          <p:nvPr>
            <p:ph type="body" sz="half" idx="2"/>
          </p:nvPr>
        </p:nvSpPr>
        <p:spPr>
          <a:xfrm>
            <a:off x="1792175" y="5367404"/>
            <a:ext cx="5486513" cy="804664"/>
          </a:xfrm>
        </p:spPr>
        <p:txBody>
          <a:bodyPr/>
          <a:lstStyle>
            <a:lvl1pPr marL="0" indent="0">
              <a:buNone/>
              <a:defRPr sz="300"/>
            </a:lvl1pPr>
            <a:lvl2pPr marL="86958" indent="0">
              <a:buNone/>
              <a:defRPr sz="200"/>
            </a:lvl2pPr>
            <a:lvl3pPr marL="173916" indent="0">
              <a:buNone/>
              <a:defRPr sz="200"/>
            </a:lvl3pPr>
            <a:lvl4pPr marL="260874" indent="0">
              <a:buNone/>
              <a:defRPr sz="200"/>
            </a:lvl4pPr>
            <a:lvl5pPr marL="347833" indent="0">
              <a:buNone/>
              <a:defRPr sz="200"/>
            </a:lvl5pPr>
            <a:lvl6pPr marL="434791" indent="0">
              <a:buNone/>
              <a:defRPr sz="200"/>
            </a:lvl6pPr>
            <a:lvl7pPr marL="521749" indent="0">
              <a:buNone/>
              <a:defRPr sz="200"/>
            </a:lvl7pPr>
            <a:lvl8pPr marL="608707" indent="0">
              <a:buNone/>
              <a:defRPr sz="200"/>
            </a:lvl8pPr>
            <a:lvl9pPr marL="695666" indent="0">
              <a:buNone/>
              <a:defRPr sz="2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lvl1pPr>
              <a:defRPr/>
            </a:lvl1pPr>
          </a:lstStyle>
          <a:p>
            <a:pPr eaLnBrk="0" hangingPunct="0"/>
            <a:fld id="{4BB04309-A9A7-4809-A03A-3A303EE59C48}"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2599738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0" hangingPunct="0"/>
            <a:fld id="{24E80A5C-F6A1-4C58-A3AB-30A75F3F3916}"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2156690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2028" y="200092"/>
            <a:ext cx="1980973" cy="593228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540" y="200092"/>
            <a:ext cx="5916272" cy="59322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0" hangingPunct="0"/>
            <a:fld id="{B5FB62DF-239F-4AA3-B7B1-85E0DE5C7AFA}"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14239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9954" name="Rectangle 2"/>
          <p:cNvSpPr>
            <a:spLocks noGrp="1" noChangeArrowheads="1"/>
          </p:cNvSpPr>
          <p:nvPr>
            <p:ph type="ctrTitle"/>
          </p:nvPr>
        </p:nvSpPr>
        <p:spPr>
          <a:xfrm>
            <a:off x="914400" y="1600200"/>
            <a:ext cx="7772400" cy="1371600"/>
          </a:xfrm>
        </p:spPr>
        <p:txBody>
          <a:bodyPr anchor="b"/>
          <a:lstStyle>
            <a:lvl1pPr>
              <a:defRPr/>
            </a:lvl1pPr>
          </a:lstStyle>
          <a:p>
            <a:pPr lvl="0"/>
            <a:r>
              <a:rPr lang="en-US" noProof="0" smtClean="0"/>
              <a:t>Click to edit Master title style</a:t>
            </a:r>
          </a:p>
        </p:txBody>
      </p:sp>
      <p:sp>
        <p:nvSpPr>
          <p:cNvPr id="1149955" name="Rectangle 3"/>
          <p:cNvSpPr>
            <a:spLocks noGrp="1" noChangeArrowheads="1"/>
          </p:cNvSpPr>
          <p:nvPr>
            <p:ph type="subTitle" idx="1"/>
          </p:nvPr>
        </p:nvSpPr>
        <p:spPr>
          <a:xfrm>
            <a:off x="1295400" y="3657600"/>
            <a:ext cx="7010400" cy="1600200"/>
          </a:xfrm>
        </p:spPr>
        <p:txBody>
          <a:bodyPr/>
          <a:lstStyle>
            <a:lvl1pPr marL="0" indent="0" algn="ctr">
              <a:buFont typeface="Wingdings" charset="0"/>
              <a:buNone/>
              <a:defRPr/>
            </a:lvl1pPr>
          </a:lstStyle>
          <a:p>
            <a:pPr lvl="0"/>
            <a:r>
              <a:rPr lang="en-US" noProof="0" smtClean="0"/>
              <a:t>Click to edit Master subtitle style</a:t>
            </a:r>
          </a:p>
        </p:txBody>
      </p:sp>
      <p:sp>
        <p:nvSpPr>
          <p:cNvPr id="1149956" name="Rectangle 4"/>
          <p:cNvSpPr>
            <a:spLocks noGrp="1" noChangeArrowheads="1"/>
          </p:cNvSpPr>
          <p:nvPr>
            <p:ph type="dt" sz="half" idx="2"/>
          </p:nvPr>
        </p:nvSpPr>
        <p:spPr bwMode="auto">
          <a:xfrm>
            <a:off x="6858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mn-lt"/>
              </a:defRPr>
            </a:lvl1pPr>
          </a:lstStyle>
          <a:p>
            <a:endParaRPr lang="en-US">
              <a:solidFill>
                <a:srgbClr val="000000"/>
              </a:solidFill>
              <a:latin typeface="Verdana"/>
            </a:endParaRPr>
          </a:p>
        </p:txBody>
      </p:sp>
      <p:sp>
        <p:nvSpPr>
          <p:cNvPr id="1149957" name="Rectangle 5"/>
          <p:cNvSpPr>
            <a:spLocks noGrp="1" noChangeArrowheads="1"/>
          </p:cNvSpPr>
          <p:nvPr>
            <p:ph type="ftr" sz="quarter" idx="3"/>
          </p:nvPr>
        </p:nvSpPr>
        <p:spPr bwMode="auto">
          <a:xfrm>
            <a:off x="31242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200">
                <a:latin typeface="+mn-lt"/>
              </a:defRPr>
            </a:lvl1pPr>
          </a:lstStyle>
          <a:p>
            <a:endParaRPr lang="en-US">
              <a:solidFill>
                <a:srgbClr val="000000"/>
              </a:solidFill>
              <a:latin typeface="Verdana"/>
            </a:endParaRPr>
          </a:p>
        </p:txBody>
      </p:sp>
      <p:sp>
        <p:nvSpPr>
          <p:cNvPr id="1149958" name="Rectangle 6"/>
          <p:cNvSpPr>
            <a:spLocks noGrp="1" noChangeArrowheads="1"/>
          </p:cNvSpPr>
          <p:nvPr>
            <p:ph type="sldNum" sz="quarter" idx="4"/>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mn-lt"/>
              </a:defRPr>
            </a:lvl1pPr>
          </a:lstStyle>
          <a:p>
            <a:fld id="{C66C06F2-8D44-3848-B83C-EA59526EF610}" type="slidenum">
              <a:rPr lang="en-US">
                <a:solidFill>
                  <a:srgbClr val="000000"/>
                </a:solidFill>
                <a:latin typeface="Verdana"/>
              </a:rPr>
              <a:pPr/>
              <a:t>‹#›</a:t>
            </a:fld>
            <a:endParaRPr lang="en-US">
              <a:solidFill>
                <a:srgbClr val="000000"/>
              </a:solidFill>
              <a:latin typeface="Verdana"/>
            </a:endParaRPr>
          </a:p>
        </p:txBody>
      </p:sp>
    </p:spTree>
    <p:extLst>
      <p:ext uri="{BB962C8B-B14F-4D97-AF65-F5344CB8AC3E}">
        <p14:creationId xmlns:p14="http://schemas.microsoft.com/office/powerpoint/2010/main" val="4172167334"/>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5965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7614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295400"/>
            <a:ext cx="3962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0"/>
            <a:ext cx="3962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134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06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8774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01245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630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6697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1727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8162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228600"/>
            <a:ext cx="20193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228600"/>
            <a:ext cx="59055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4538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814388"/>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358900"/>
            <a:ext cx="8307388" cy="5156200"/>
          </a:xfrm>
        </p:spPr>
        <p:txBody>
          <a:bodyPr/>
          <a:lstStyle/>
          <a:p>
            <a:endParaRPr lang="en-US"/>
          </a:p>
        </p:txBody>
      </p:sp>
      <p:sp>
        <p:nvSpPr>
          <p:cNvPr id="4" name="Date Placeholder 3"/>
          <p:cNvSpPr>
            <a:spLocks noGrp="1"/>
          </p:cNvSpPr>
          <p:nvPr>
            <p:ph type="dt" sz="half" idx="10"/>
          </p:nvPr>
        </p:nvSpPr>
        <p:spPr>
          <a:xfrm>
            <a:off x="431800" y="622935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2935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731000" y="6229350"/>
            <a:ext cx="1905000" cy="457200"/>
          </a:xfrm>
          <a:prstGeom prst="rect">
            <a:avLst/>
          </a:prstGeom>
        </p:spPr>
        <p:txBody>
          <a:bodyPr/>
          <a:lstStyle>
            <a:lvl1pPr>
              <a:defRPr/>
            </a:lvl1pPr>
          </a:lstStyle>
          <a:p>
            <a:fld id="{166DD2FD-0827-6A40-A65B-C6092B5862D1}" type="slidenum">
              <a:rPr lang="en-US"/>
              <a:pPr/>
              <a:t>‹#›</a:t>
            </a:fld>
            <a:endParaRPr lang="en-US"/>
          </a:p>
        </p:txBody>
      </p:sp>
    </p:spTree>
    <p:extLst>
      <p:ext uri="{BB962C8B-B14F-4D97-AF65-F5344CB8AC3E}">
        <p14:creationId xmlns:p14="http://schemas.microsoft.com/office/powerpoint/2010/main" val="417582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941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90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ChangeArrowheads="1"/>
          </p:cNvSpPr>
          <p:nvPr userDrawn="1"/>
        </p:nvSpPr>
        <p:spPr bwMode="auto">
          <a:xfrm>
            <a:off x="2835" y="0"/>
            <a:ext cx="9144000" cy="3429000"/>
          </a:xfrm>
          <a:prstGeom prst="rect">
            <a:avLst/>
          </a:prstGeom>
          <a:gradFill rotWithShape="0">
            <a:gsLst>
              <a:gs pos="0">
                <a:srgbClr val="BFC5C5">
                  <a:alpha val="50000"/>
                </a:srgbClr>
              </a:gs>
              <a:gs pos="100000">
                <a:schemeClr val="bg1"/>
              </a:gs>
            </a:gsLst>
            <a:lin ang="5400000" scaled="1"/>
          </a:gradFill>
          <a:ln w="9525">
            <a:noFill/>
            <a:miter lim="800000"/>
            <a:headEnd/>
            <a:tailEnd/>
          </a:ln>
        </p:spPr>
        <p:txBody>
          <a:bodyPr wrap="none" lIns="87454" tIns="43727" rIns="87454" bIns="43727" anchor="ctr"/>
          <a:lstStyle/>
          <a:p>
            <a:pPr algn="ctr" defTabSz="874412"/>
            <a:endParaRPr lang="en-US" sz="2300" dirty="0">
              <a:solidFill>
                <a:prstClr val="black"/>
              </a:solidFill>
              <a:latin typeface="Calibri" pitchFamily="34" charset="0"/>
              <a:ea typeface="ＭＳ Ｐゴシック" pitchFamily="-48" charset="-128"/>
            </a:endParaRPr>
          </a:p>
        </p:txBody>
      </p:sp>
      <p:sp>
        <p:nvSpPr>
          <p:cNvPr id="5123" name="Rectangle 3"/>
          <p:cNvSpPr>
            <a:spLocks noChangeArrowheads="1"/>
          </p:cNvSpPr>
          <p:nvPr userDrawn="1"/>
        </p:nvSpPr>
        <p:spPr bwMode="auto">
          <a:xfrm>
            <a:off x="0" y="3429000"/>
            <a:ext cx="9144000" cy="3429000"/>
          </a:xfrm>
          <a:prstGeom prst="rect">
            <a:avLst/>
          </a:prstGeom>
          <a:solidFill>
            <a:srgbClr val="454B4C"/>
          </a:solidFill>
          <a:ln w="9525">
            <a:noFill/>
            <a:miter lim="800000"/>
            <a:headEnd/>
            <a:tailEnd/>
          </a:ln>
        </p:spPr>
        <p:txBody>
          <a:bodyPr wrap="none" lIns="17392" tIns="8696" rIns="17392" bIns="8696" anchor="ctr"/>
          <a:lstStyle/>
          <a:p>
            <a:endParaRPr lang="en-US">
              <a:solidFill>
                <a:prstClr val="black"/>
              </a:solidFill>
              <a:latin typeface="Arial" pitchFamily="34" charset="0"/>
              <a:ea typeface="+mn-ea"/>
            </a:endParaRPr>
          </a:p>
        </p:txBody>
      </p:sp>
      <p:sp>
        <p:nvSpPr>
          <p:cNvPr id="5124" name="Rectangle 4"/>
          <p:cNvSpPr>
            <a:spLocks noGrp="1" noChangeArrowheads="1"/>
          </p:cNvSpPr>
          <p:nvPr>
            <p:ph type="ctrTitle"/>
          </p:nvPr>
        </p:nvSpPr>
        <p:spPr>
          <a:xfrm>
            <a:off x="381000" y="1524001"/>
            <a:ext cx="8382000" cy="1349375"/>
          </a:xfrm>
        </p:spPr>
        <p:txBody>
          <a:bodyPr anchor="t"/>
          <a:lstStyle>
            <a:lvl1pPr>
              <a:defRPr sz="5700">
                <a:solidFill>
                  <a:srgbClr val="4D4D4D"/>
                </a:solidFill>
              </a:defRPr>
            </a:lvl1pPr>
          </a:lstStyle>
          <a:p>
            <a:r>
              <a:rPr lang="en-US"/>
              <a:t>Click to edit Master title style</a:t>
            </a:r>
          </a:p>
        </p:txBody>
      </p:sp>
      <p:sp>
        <p:nvSpPr>
          <p:cNvPr id="5125" name="Rectangle 5"/>
          <p:cNvSpPr>
            <a:spLocks noGrp="1" noChangeArrowheads="1"/>
          </p:cNvSpPr>
          <p:nvPr>
            <p:ph type="subTitle" idx="1"/>
          </p:nvPr>
        </p:nvSpPr>
        <p:spPr>
          <a:xfrm>
            <a:off x="1371770" y="4114932"/>
            <a:ext cx="6400460" cy="1752534"/>
          </a:xfrm>
        </p:spPr>
        <p:txBody>
          <a:bodyPr/>
          <a:lstStyle>
            <a:lvl1pPr marL="0" indent="0" algn="ctr">
              <a:buFont typeface="Wingdings" pitchFamily="2" charset="2"/>
              <a:buNone/>
              <a:defRPr sz="3800"/>
            </a:lvl1pPr>
          </a:lstStyle>
          <a:p>
            <a:r>
              <a:rPr lang="en-US"/>
              <a:t>Click to edit Master subtitle style</a:t>
            </a:r>
          </a:p>
        </p:txBody>
      </p:sp>
      <p:sp>
        <p:nvSpPr>
          <p:cNvPr id="5126" name="Rectangle 6"/>
          <p:cNvSpPr>
            <a:spLocks noChangeArrowheads="1"/>
          </p:cNvSpPr>
          <p:nvPr userDrawn="1"/>
        </p:nvSpPr>
        <p:spPr bwMode="auto">
          <a:xfrm>
            <a:off x="-14458" y="3429000"/>
            <a:ext cx="9158458" cy="304932"/>
          </a:xfrm>
          <a:prstGeom prst="rect">
            <a:avLst/>
          </a:prstGeom>
          <a:gradFill rotWithShape="0">
            <a:gsLst>
              <a:gs pos="0">
                <a:schemeClr val="tx1">
                  <a:alpha val="75000"/>
                </a:schemeClr>
              </a:gs>
              <a:gs pos="100000">
                <a:srgbClr val="454B4C">
                  <a:alpha val="0"/>
                </a:srgbClr>
              </a:gs>
            </a:gsLst>
            <a:lin ang="5400000" scaled="1"/>
          </a:gradFill>
          <a:ln w="9525">
            <a:noFill/>
            <a:miter lim="800000"/>
            <a:headEnd/>
            <a:tailEnd/>
          </a:ln>
        </p:spPr>
        <p:txBody>
          <a:bodyPr wrap="none" lIns="17392" tIns="8696" rIns="17392" bIns="8696" anchor="ctr"/>
          <a:lstStyle/>
          <a:p>
            <a:endParaRPr lang="en-US">
              <a:solidFill>
                <a:prstClr val="black"/>
              </a:solidFill>
              <a:latin typeface="Arial" pitchFamily="34" charset="0"/>
              <a:ea typeface="+mn-ea"/>
            </a:endParaRPr>
          </a:p>
        </p:txBody>
      </p:sp>
    </p:spTree>
    <p:extLst>
      <p:ext uri="{BB962C8B-B14F-4D97-AF65-F5344CB8AC3E}">
        <p14:creationId xmlns:p14="http://schemas.microsoft.com/office/powerpoint/2010/main" val="74063149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0" hangingPunct="0"/>
            <a:fld id="{030964EA-E596-44EF-A147-DF8669AFF007}"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2156913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67"/>
            <a:ext cx="7772513" cy="1361943"/>
          </a:xfrm>
        </p:spPr>
        <p:txBody>
          <a:bodyPr anchor="t"/>
          <a:lstStyle>
            <a:lvl1pPr algn="l">
              <a:defRPr sz="8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79"/>
            <a:ext cx="7772513" cy="1500188"/>
          </a:xfrm>
        </p:spPr>
        <p:txBody>
          <a:bodyPr anchor="b"/>
          <a:lstStyle>
            <a:lvl1pPr marL="0" indent="0">
              <a:buNone/>
              <a:defRPr sz="400"/>
            </a:lvl1pPr>
            <a:lvl2pPr marL="86958" indent="0">
              <a:buNone/>
              <a:defRPr sz="300"/>
            </a:lvl2pPr>
            <a:lvl3pPr marL="173916" indent="0">
              <a:buNone/>
              <a:defRPr sz="300"/>
            </a:lvl3pPr>
            <a:lvl4pPr marL="260874" indent="0">
              <a:buNone/>
              <a:defRPr sz="300"/>
            </a:lvl4pPr>
            <a:lvl5pPr marL="347833" indent="0">
              <a:buNone/>
              <a:defRPr sz="300"/>
            </a:lvl5pPr>
            <a:lvl6pPr marL="434791" indent="0">
              <a:buNone/>
              <a:defRPr sz="300"/>
            </a:lvl6pPr>
            <a:lvl7pPr marL="521749" indent="0">
              <a:buNone/>
              <a:defRPr sz="300"/>
            </a:lvl7pPr>
            <a:lvl8pPr marL="608707" indent="0">
              <a:buNone/>
              <a:defRPr sz="300"/>
            </a:lvl8pPr>
            <a:lvl9pPr marL="695666" indent="0">
              <a:buNone/>
              <a:defRPr sz="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0" hangingPunct="0"/>
            <a:fld id="{EE66E21F-761B-4285-B38E-20FDFF8D12A4}"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2363596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6724" y="990534"/>
            <a:ext cx="3869531" cy="5141846"/>
          </a:xfrm>
        </p:spPr>
        <p:txBody>
          <a:bodyPr/>
          <a:lstStyle>
            <a:lvl1pPr>
              <a:defRPr sz="500"/>
            </a:lvl1pPr>
            <a:lvl2pPr>
              <a:defRPr sz="500"/>
            </a:lvl2pPr>
            <a:lvl3pPr>
              <a:defRPr sz="4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3470" y="990534"/>
            <a:ext cx="3869531" cy="5141846"/>
          </a:xfrm>
        </p:spPr>
        <p:txBody>
          <a:bodyPr/>
          <a:lstStyle>
            <a:lvl1pPr>
              <a:defRPr sz="500"/>
            </a:lvl1pPr>
            <a:lvl2pPr>
              <a:defRPr sz="500"/>
            </a:lvl2pPr>
            <a:lvl3pPr>
              <a:defRPr sz="4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lvl1pPr>
              <a:defRPr/>
            </a:lvl1pPr>
          </a:lstStyle>
          <a:p>
            <a:pPr eaLnBrk="0" hangingPunct="0"/>
            <a:fld id="{46F895EF-4A79-41DB-AA0C-F7F422349C58}"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211156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58" y="274505"/>
            <a:ext cx="822948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57" y="1535245"/>
            <a:ext cx="4040188" cy="639630"/>
          </a:xfrm>
        </p:spPr>
        <p:txBody>
          <a:bodyPr anchor="b"/>
          <a:lstStyle>
            <a:lvl1pPr marL="0" indent="0">
              <a:buNone/>
              <a:defRPr sz="500" b="1"/>
            </a:lvl1pPr>
            <a:lvl2pPr marL="86958" indent="0">
              <a:buNone/>
              <a:defRPr sz="400" b="1"/>
            </a:lvl2pPr>
            <a:lvl3pPr marL="173916" indent="0">
              <a:buNone/>
              <a:defRPr sz="300" b="1"/>
            </a:lvl3pPr>
            <a:lvl4pPr marL="260874" indent="0">
              <a:buNone/>
              <a:defRPr sz="300" b="1"/>
            </a:lvl4pPr>
            <a:lvl5pPr marL="347833" indent="0">
              <a:buNone/>
              <a:defRPr sz="300" b="1"/>
            </a:lvl5pPr>
            <a:lvl6pPr marL="434791" indent="0">
              <a:buNone/>
              <a:defRPr sz="300" b="1"/>
            </a:lvl6pPr>
            <a:lvl7pPr marL="521749" indent="0">
              <a:buNone/>
              <a:defRPr sz="300" b="1"/>
            </a:lvl7pPr>
            <a:lvl8pPr marL="608707" indent="0">
              <a:buNone/>
              <a:defRPr sz="300" b="1"/>
            </a:lvl8pPr>
            <a:lvl9pPr marL="695666" indent="0">
              <a:buNone/>
              <a:defRPr sz="300" b="1"/>
            </a:lvl9pPr>
          </a:lstStyle>
          <a:p>
            <a:pPr lvl="0"/>
            <a:r>
              <a:rPr lang="en-US" smtClean="0"/>
              <a:t>Click to edit Master text styles</a:t>
            </a:r>
          </a:p>
        </p:txBody>
      </p:sp>
      <p:sp>
        <p:nvSpPr>
          <p:cNvPr id="4" name="Content Placeholder 3"/>
          <p:cNvSpPr>
            <a:spLocks noGrp="1"/>
          </p:cNvSpPr>
          <p:nvPr>
            <p:ph sz="half" idx="2"/>
          </p:nvPr>
        </p:nvSpPr>
        <p:spPr>
          <a:xfrm>
            <a:off x="457257" y="2174876"/>
            <a:ext cx="4040188" cy="3951221"/>
          </a:xfrm>
        </p:spPr>
        <p:txBody>
          <a:bodyPr/>
          <a:lstStyle>
            <a:lvl1pPr>
              <a:defRPr sz="500"/>
            </a:lvl1pPr>
            <a:lvl2pPr>
              <a:defRPr sz="400"/>
            </a:lvl2pPr>
            <a:lvl3pPr>
              <a:defRPr sz="3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39" y="1535245"/>
            <a:ext cx="4041605" cy="639630"/>
          </a:xfrm>
        </p:spPr>
        <p:txBody>
          <a:bodyPr anchor="b"/>
          <a:lstStyle>
            <a:lvl1pPr marL="0" indent="0">
              <a:buNone/>
              <a:defRPr sz="500" b="1"/>
            </a:lvl1pPr>
            <a:lvl2pPr marL="86958" indent="0">
              <a:buNone/>
              <a:defRPr sz="400" b="1"/>
            </a:lvl2pPr>
            <a:lvl3pPr marL="173916" indent="0">
              <a:buNone/>
              <a:defRPr sz="300" b="1"/>
            </a:lvl3pPr>
            <a:lvl4pPr marL="260874" indent="0">
              <a:buNone/>
              <a:defRPr sz="300" b="1"/>
            </a:lvl4pPr>
            <a:lvl5pPr marL="347833" indent="0">
              <a:buNone/>
              <a:defRPr sz="300" b="1"/>
            </a:lvl5pPr>
            <a:lvl6pPr marL="434791" indent="0">
              <a:buNone/>
              <a:defRPr sz="300" b="1"/>
            </a:lvl6pPr>
            <a:lvl7pPr marL="521749" indent="0">
              <a:buNone/>
              <a:defRPr sz="300" b="1"/>
            </a:lvl7pPr>
            <a:lvl8pPr marL="608707" indent="0">
              <a:buNone/>
              <a:defRPr sz="300" b="1"/>
            </a:lvl8pPr>
            <a:lvl9pPr marL="695666" indent="0">
              <a:buNone/>
              <a:defRPr sz="300" b="1"/>
            </a:lvl9pPr>
          </a:lstStyle>
          <a:p>
            <a:pPr lvl="0"/>
            <a:r>
              <a:rPr lang="en-US" smtClean="0"/>
              <a:t>Click to edit Master text styles</a:t>
            </a:r>
          </a:p>
        </p:txBody>
      </p:sp>
      <p:sp>
        <p:nvSpPr>
          <p:cNvPr id="6" name="Content Placeholder 5"/>
          <p:cNvSpPr>
            <a:spLocks noGrp="1"/>
          </p:cNvSpPr>
          <p:nvPr>
            <p:ph sz="quarter" idx="4"/>
          </p:nvPr>
        </p:nvSpPr>
        <p:spPr>
          <a:xfrm>
            <a:off x="4645139" y="2174876"/>
            <a:ext cx="4041605" cy="3951221"/>
          </a:xfrm>
        </p:spPr>
        <p:txBody>
          <a:bodyPr/>
          <a:lstStyle>
            <a:lvl1pPr>
              <a:defRPr sz="500"/>
            </a:lvl1pPr>
            <a:lvl2pPr>
              <a:defRPr sz="400"/>
            </a:lvl2pPr>
            <a:lvl3pPr>
              <a:defRPr sz="3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hangingPunct="0"/>
            <a:endParaRPr lang="en-US">
              <a:solidFill>
                <a:prstClr val="black"/>
              </a:solidFill>
              <a:latin typeface="Calibri"/>
            </a:endParaRPr>
          </a:p>
        </p:txBody>
      </p:sp>
      <p:sp>
        <p:nvSpPr>
          <p:cNvPr id="8" name="Footer Placeholder 7"/>
          <p:cNvSpPr>
            <a:spLocks noGrp="1"/>
          </p:cNvSpPr>
          <p:nvPr>
            <p:ph type="ftr" sz="quarter" idx="11"/>
          </p:nvPr>
        </p:nvSpPr>
        <p:spPr/>
        <p:txBody>
          <a:bodyPr/>
          <a:lstStyle>
            <a:lvl1pPr>
              <a:defRPr/>
            </a:lvl1pPr>
          </a:lstStyle>
          <a:p>
            <a:pPr eaLnBrk="0" hangingPunct="0"/>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lvl1pPr>
              <a:defRPr/>
            </a:lvl1pPr>
          </a:lstStyle>
          <a:p>
            <a:pPr eaLnBrk="0" hangingPunct="0"/>
            <a:fld id="{CB2510EE-DCFC-4A63-B7FC-CC2C094D6CCC}" type="slidenum">
              <a:rPr lang="en-US">
                <a:solidFill>
                  <a:prstClr val="black"/>
                </a:solidFill>
                <a:latin typeface="Calibri"/>
              </a:rPr>
              <a:pPr eaLnBrk="0" hangingPunct="0"/>
              <a:t>‹#›</a:t>
            </a:fld>
            <a:endParaRPr lang="en-US">
              <a:solidFill>
                <a:prstClr val="black"/>
              </a:solidFill>
              <a:latin typeface="Calibri"/>
            </a:endParaRPr>
          </a:p>
        </p:txBody>
      </p:sp>
    </p:spTree>
    <p:extLst>
      <p:ext uri="{BB962C8B-B14F-4D97-AF65-F5344CB8AC3E}">
        <p14:creationId xmlns:p14="http://schemas.microsoft.com/office/powerpoint/2010/main" val="1291480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3.xml"/><Relationship Id="rId14" Type="http://schemas.openxmlformats.org/officeDocument/2006/relationships/image" Target="../media/image6.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bwMode="auto">
          <a:xfrm>
            <a:off x="838200" y="228600"/>
            <a:ext cx="8077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148931" name="Rectangle 3"/>
          <p:cNvSpPr>
            <a:spLocks noGrp="1" noChangeArrowheads="1"/>
          </p:cNvSpPr>
          <p:nvPr>
            <p:ph type="body" idx="1"/>
          </p:nvPr>
        </p:nvSpPr>
        <p:spPr bwMode="auto">
          <a:xfrm>
            <a:off x="838200" y="1295400"/>
            <a:ext cx="80772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98" r:id="rId1"/>
    <p:sldLayoutId id="2147483701" r:id="rId2"/>
    <p:sldLayoutId id="2147483705" r:id="rId3"/>
    <p:sldLayoutId id="2147483706" r:id="rId4"/>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charset="0"/>
          <a:ea typeface="ＭＳ Ｐゴシック" charset="0"/>
        </a:defRPr>
      </a:lvl2pPr>
      <a:lvl3pPr algn="l" rtl="0" fontAlgn="base">
        <a:spcBef>
          <a:spcPct val="0"/>
        </a:spcBef>
        <a:spcAft>
          <a:spcPct val="0"/>
        </a:spcAft>
        <a:defRPr sz="3800">
          <a:solidFill>
            <a:srgbClr val="0000FF"/>
          </a:solidFill>
          <a:latin typeface="Verdana" charset="0"/>
          <a:ea typeface="ＭＳ Ｐゴシック" charset="0"/>
        </a:defRPr>
      </a:lvl3pPr>
      <a:lvl4pPr algn="l" rtl="0" fontAlgn="base">
        <a:spcBef>
          <a:spcPct val="0"/>
        </a:spcBef>
        <a:spcAft>
          <a:spcPct val="0"/>
        </a:spcAft>
        <a:defRPr sz="3800">
          <a:solidFill>
            <a:srgbClr val="0000FF"/>
          </a:solidFill>
          <a:latin typeface="Verdana" charset="0"/>
          <a:ea typeface="ＭＳ Ｐゴシック" charset="0"/>
        </a:defRPr>
      </a:lvl4pPr>
      <a:lvl5pPr algn="l" rtl="0" fontAlgn="base">
        <a:spcBef>
          <a:spcPct val="0"/>
        </a:spcBef>
        <a:spcAft>
          <a:spcPct val="0"/>
        </a:spcAft>
        <a:defRPr sz="3800">
          <a:solidFill>
            <a:srgbClr val="0000FF"/>
          </a:solidFill>
          <a:latin typeface="Verdana" charset="0"/>
          <a:ea typeface="ＭＳ Ｐゴシック" charset="0"/>
        </a:defRPr>
      </a:lvl5pPr>
      <a:lvl6pPr marL="457200" algn="l" rtl="0" fontAlgn="base">
        <a:spcBef>
          <a:spcPct val="0"/>
        </a:spcBef>
        <a:spcAft>
          <a:spcPct val="0"/>
        </a:spcAft>
        <a:defRPr sz="3800">
          <a:solidFill>
            <a:srgbClr val="0000FF"/>
          </a:solidFill>
          <a:latin typeface="Verdana" charset="0"/>
          <a:ea typeface="ＭＳ Ｐゴシック" charset="0"/>
        </a:defRPr>
      </a:lvl6pPr>
      <a:lvl7pPr marL="914400" algn="l" rtl="0" fontAlgn="base">
        <a:spcBef>
          <a:spcPct val="0"/>
        </a:spcBef>
        <a:spcAft>
          <a:spcPct val="0"/>
        </a:spcAft>
        <a:defRPr sz="3800">
          <a:solidFill>
            <a:srgbClr val="0000FF"/>
          </a:solidFill>
          <a:latin typeface="Verdana" charset="0"/>
          <a:ea typeface="ＭＳ Ｐゴシック" charset="0"/>
        </a:defRPr>
      </a:lvl7pPr>
      <a:lvl8pPr marL="1371600" algn="l" rtl="0" fontAlgn="base">
        <a:spcBef>
          <a:spcPct val="0"/>
        </a:spcBef>
        <a:spcAft>
          <a:spcPct val="0"/>
        </a:spcAft>
        <a:defRPr sz="3800">
          <a:solidFill>
            <a:srgbClr val="0000FF"/>
          </a:solidFill>
          <a:latin typeface="Verdana" charset="0"/>
          <a:ea typeface="ＭＳ Ｐゴシック" charset="0"/>
        </a:defRPr>
      </a:lvl8pPr>
      <a:lvl9pPr marL="1828800" algn="l" rtl="0" fontAlgn="base">
        <a:spcBef>
          <a:spcPct val="0"/>
        </a:spcBef>
        <a:spcAft>
          <a:spcPct val="0"/>
        </a:spcAft>
        <a:defRPr sz="3800">
          <a:solidFill>
            <a:srgbClr val="0000FF"/>
          </a:solidFill>
          <a:latin typeface="Verdana" charset="0"/>
          <a:ea typeface="ＭＳ Ｐゴシック" charset="0"/>
        </a:defRPr>
      </a:lvl9pPr>
    </p:titleStyle>
    <p:bodyStyle>
      <a:lvl1pPr marL="469900" indent="-469900" algn="l" rtl="0" fontAlgn="base">
        <a:spcBef>
          <a:spcPct val="20000"/>
        </a:spcBef>
        <a:spcAft>
          <a:spcPct val="0"/>
        </a:spcAft>
        <a:buClr>
          <a:schemeClr val="accent2"/>
        </a:buClr>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0"/>
        <a:buChar char="n"/>
        <a:defRPr sz="2400">
          <a:solidFill>
            <a:schemeClr val="tx1"/>
          </a:solidFill>
          <a:latin typeface="+mn-lt"/>
          <a:ea typeface="+mn-ea"/>
        </a:defRPr>
      </a:lvl2pPr>
      <a:lvl3pPr marL="1304925" indent="-395288" algn="l" rtl="0" fontAlgn="base">
        <a:spcBef>
          <a:spcPct val="20000"/>
        </a:spcBef>
        <a:spcAft>
          <a:spcPct val="0"/>
        </a:spcAft>
        <a:buClr>
          <a:schemeClr val="accent2"/>
        </a:buClr>
        <a:buFont typeface="Wingdings" charset="0"/>
        <a:buChar char="o"/>
        <a:defRPr sz="2000">
          <a:solidFill>
            <a:schemeClr val="tx1"/>
          </a:solidFill>
          <a:latin typeface="+mn-lt"/>
          <a:ea typeface="+mn-ea"/>
        </a:defRPr>
      </a:lvl3pPr>
      <a:lvl4pPr marL="1693863" indent="-387350" algn="l" rtl="0" fontAlgn="base">
        <a:spcBef>
          <a:spcPct val="20000"/>
        </a:spcBef>
        <a:spcAft>
          <a:spcPct val="0"/>
        </a:spcAft>
        <a:buClr>
          <a:schemeClr val="accent2"/>
        </a:buClr>
        <a:buFont typeface="Wingdings" charset="0"/>
        <a:buChar char="n"/>
        <a:defRPr sz="1600">
          <a:solidFill>
            <a:schemeClr val="tx1"/>
          </a:solidFill>
          <a:latin typeface="+mn-lt"/>
          <a:ea typeface="+mn-ea"/>
        </a:defRPr>
      </a:lvl4pPr>
      <a:lvl5pPr marL="20939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996723" y="990534"/>
            <a:ext cx="7766277" cy="5141846"/>
          </a:xfrm>
          <a:prstGeom prst="rect">
            <a:avLst/>
          </a:prstGeom>
          <a:noFill/>
          <a:ln w="9525">
            <a:noFill/>
            <a:miter lim="800000"/>
            <a:headEnd/>
            <a:tailEnd/>
          </a:ln>
          <a:effectLst/>
        </p:spPr>
        <p:txBody>
          <a:bodyPr vert="horz" wrap="square" lIns="87454" tIns="43727" rIns="87454" bIns="4372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9" name="Rectangle 3"/>
          <p:cNvSpPr>
            <a:spLocks noGrp="1" noChangeArrowheads="1"/>
          </p:cNvSpPr>
          <p:nvPr>
            <p:ph type="dt" sz="half" idx="2"/>
          </p:nvPr>
        </p:nvSpPr>
        <p:spPr bwMode="auto">
          <a:xfrm>
            <a:off x="914230" y="6324534"/>
            <a:ext cx="1905000" cy="457398"/>
          </a:xfrm>
          <a:prstGeom prst="rect">
            <a:avLst/>
          </a:prstGeom>
          <a:noFill/>
          <a:ln w="9525">
            <a:noFill/>
            <a:miter lim="800000"/>
            <a:headEnd/>
            <a:tailEnd/>
          </a:ln>
          <a:effectLst/>
        </p:spPr>
        <p:txBody>
          <a:bodyPr vert="horz" wrap="square" lIns="87454" tIns="43727" rIns="87454" bIns="43727" numCol="1" anchor="b" anchorCtr="0" compatLnSpc="1">
            <a:prstTxWarp prst="textNoShape">
              <a:avLst/>
            </a:prstTxWarp>
          </a:bodyPr>
          <a:lstStyle>
            <a:lvl1pPr defTabSz="874412">
              <a:defRPr sz="1300">
                <a:latin typeface="+mn-lt"/>
              </a:defRPr>
            </a:lvl1pPr>
          </a:lstStyle>
          <a:p>
            <a:endParaRPr lang="en-US">
              <a:solidFill>
                <a:prstClr val="black"/>
              </a:solidFill>
              <a:latin typeface="Calibri"/>
              <a:ea typeface="+mn-ea"/>
            </a:endParaRPr>
          </a:p>
        </p:txBody>
      </p:sp>
      <p:sp>
        <p:nvSpPr>
          <p:cNvPr id="4100" name="Rectangle 4"/>
          <p:cNvSpPr>
            <a:spLocks noGrp="1" noChangeArrowheads="1"/>
          </p:cNvSpPr>
          <p:nvPr>
            <p:ph type="ftr" sz="quarter" idx="3"/>
          </p:nvPr>
        </p:nvSpPr>
        <p:spPr bwMode="auto">
          <a:xfrm>
            <a:off x="3352460" y="6324534"/>
            <a:ext cx="2895770" cy="457398"/>
          </a:xfrm>
          <a:prstGeom prst="rect">
            <a:avLst/>
          </a:prstGeom>
          <a:noFill/>
          <a:ln w="9525">
            <a:noFill/>
            <a:miter lim="800000"/>
            <a:headEnd/>
            <a:tailEnd/>
          </a:ln>
          <a:effectLst/>
        </p:spPr>
        <p:txBody>
          <a:bodyPr vert="horz" wrap="square" lIns="87454" tIns="43727" rIns="87454" bIns="43727" numCol="1" anchor="b" anchorCtr="0" compatLnSpc="1">
            <a:prstTxWarp prst="textNoShape">
              <a:avLst/>
            </a:prstTxWarp>
          </a:bodyPr>
          <a:lstStyle>
            <a:lvl1pPr algn="ctr" defTabSz="874412">
              <a:defRPr sz="1300">
                <a:latin typeface="+mn-lt"/>
              </a:defRPr>
            </a:lvl1pPr>
          </a:lstStyle>
          <a:p>
            <a:endParaRPr lang="en-US">
              <a:solidFill>
                <a:prstClr val="black"/>
              </a:solidFill>
              <a:latin typeface="Calibri"/>
              <a:ea typeface="+mn-ea"/>
            </a:endParaRPr>
          </a:p>
        </p:txBody>
      </p:sp>
      <p:sp>
        <p:nvSpPr>
          <p:cNvPr id="4101" name="Rectangle 5"/>
          <p:cNvSpPr>
            <a:spLocks noGrp="1" noChangeArrowheads="1"/>
          </p:cNvSpPr>
          <p:nvPr>
            <p:ph type="sldNum" sz="quarter" idx="4"/>
          </p:nvPr>
        </p:nvSpPr>
        <p:spPr bwMode="auto">
          <a:xfrm>
            <a:off x="7239000" y="6324534"/>
            <a:ext cx="1905000" cy="457398"/>
          </a:xfrm>
          <a:prstGeom prst="rect">
            <a:avLst/>
          </a:prstGeom>
          <a:noFill/>
          <a:ln w="9525">
            <a:noFill/>
            <a:miter lim="800000"/>
            <a:headEnd/>
            <a:tailEnd/>
          </a:ln>
          <a:effectLst/>
        </p:spPr>
        <p:txBody>
          <a:bodyPr vert="horz" wrap="square" lIns="87454" tIns="43727" rIns="87454" bIns="43727" numCol="1" anchor="b" anchorCtr="0" compatLnSpc="1">
            <a:prstTxWarp prst="textNoShape">
              <a:avLst/>
            </a:prstTxWarp>
          </a:bodyPr>
          <a:lstStyle>
            <a:lvl1pPr algn="r" defTabSz="874412">
              <a:defRPr sz="1300">
                <a:latin typeface="+mn-lt"/>
              </a:defRPr>
            </a:lvl1pPr>
          </a:lstStyle>
          <a:p>
            <a:fld id="{9D35A028-3255-4FD3-A68C-26E664BDA2DB}" type="slidenum">
              <a:rPr lang="en-US">
                <a:solidFill>
                  <a:prstClr val="black"/>
                </a:solidFill>
                <a:latin typeface="Calibri"/>
                <a:ea typeface="+mn-ea"/>
              </a:rPr>
              <a:pPr/>
              <a:t>‹#›</a:t>
            </a:fld>
            <a:endParaRPr lang="en-US">
              <a:solidFill>
                <a:prstClr val="black"/>
              </a:solidFill>
              <a:latin typeface="Calibri"/>
              <a:ea typeface="+mn-ea"/>
            </a:endParaRPr>
          </a:p>
        </p:txBody>
      </p:sp>
      <p:sp>
        <p:nvSpPr>
          <p:cNvPr id="4102" name="Rectangle 6"/>
          <p:cNvSpPr>
            <a:spLocks noChangeArrowheads="1"/>
          </p:cNvSpPr>
          <p:nvPr userDrawn="1"/>
        </p:nvSpPr>
        <p:spPr bwMode="auto">
          <a:xfrm>
            <a:off x="1" y="984250"/>
            <a:ext cx="9141165" cy="89958"/>
          </a:xfrm>
          <a:prstGeom prst="rect">
            <a:avLst/>
          </a:prstGeom>
          <a:solidFill>
            <a:srgbClr val="3399FF"/>
          </a:solidFill>
          <a:ln w="9525">
            <a:noFill/>
            <a:miter lim="800000"/>
            <a:headEnd/>
            <a:tailEnd/>
          </a:ln>
        </p:spPr>
        <p:txBody>
          <a:bodyPr wrap="none" lIns="17392" tIns="8696" rIns="17392" bIns="8696" anchor="ctr"/>
          <a:lstStyle/>
          <a:p>
            <a:endParaRPr lang="en-US">
              <a:solidFill>
                <a:prstClr val="black"/>
              </a:solidFill>
              <a:latin typeface="Arial" pitchFamily="34" charset="0"/>
              <a:ea typeface="+mn-ea"/>
            </a:endParaRPr>
          </a:p>
        </p:txBody>
      </p:sp>
      <p:sp>
        <p:nvSpPr>
          <p:cNvPr id="4103" name="Rectangle 7"/>
          <p:cNvSpPr>
            <a:spLocks noChangeArrowheads="1"/>
          </p:cNvSpPr>
          <p:nvPr userDrawn="1"/>
        </p:nvSpPr>
        <p:spPr bwMode="auto">
          <a:xfrm>
            <a:off x="0" y="1"/>
            <a:ext cx="9144000" cy="1031875"/>
          </a:xfrm>
          <a:prstGeom prst="rect">
            <a:avLst/>
          </a:prstGeom>
          <a:solidFill>
            <a:srgbClr val="292929"/>
          </a:solidFill>
          <a:ln w="9525">
            <a:noFill/>
            <a:miter lim="800000"/>
            <a:headEnd/>
            <a:tailEnd/>
          </a:ln>
        </p:spPr>
        <p:txBody>
          <a:bodyPr wrap="none" lIns="17392" tIns="8696" rIns="17392" bIns="8696" anchor="ctr"/>
          <a:lstStyle/>
          <a:p>
            <a:endParaRPr lang="en-US">
              <a:solidFill>
                <a:prstClr val="black"/>
              </a:solidFill>
              <a:latin typeface="Arial" pitchFamily="34" charset="0"/>
              <a:ea typeface="+mn-ea"/>
            </a:endParaRPr>
          </a:p>
        </p:txBody>
      </p:sp>
      <p:sp>
        <p:nvSpPr>
          <p:cNvPr id="4104" name="Rectangle 8"/>
          <p:cNvSpPr>
            <a:spLocks noGrp="1" noChangeArrowheads="1"/>
          </p:cNvSpPr>
          <p:nvPr>
            <p:ph type="title"/>
          </p:nvPr>
        </p:nvSpPr>
        <p:spPr bwMode="auto">
          <a:xfrm>
            <a:off x="838540" y="200091"/>
            <a:ext cx="7466920" cy="762000"/>
          </a:xfrm>
          <a:prstGeom prst="rect">
            <a:avLst/>
          </a:prstGeom>
          <a:noFill/>
          <a:ln w="9525">
            <a:noFill/>
            <a:miter lim="800000"/>
            <a:headEnd/>
            <a:tailEnd/>
          </a:ln>
          <a:effectLst/>
        </p:spPr>
        <p:txBody>
          <a:bodyPr vert="horz" wrap="square" lIns="87454" tIns="43727" rIns="87454" bIns="43727" numCol="1" anchor="b" anchorCtr="0" compatLnSpc="1">
            <a:prstTxWarp prst="textNoShape">
              <a:avLst/>
            </a:prstTxWarp>
          </a:bodyPr>
          <a:lstStyle/>
          <a:p>
            <a:pPr lvl="0"/>
            <a:r>
              <a:rPr lang="en-US" smtClean="0"/>
              <a:t>rsrg@caltech</a:t>
            </a:r>
          </a:p>
        </p:txBody>
      </p:sp>
    </p:spTree>
    <p:extLst>
      <p:ext uri="{BB962C8B-B14F-4D97-AF65-F5344CB8AC3E}">
        <p14:creationId xmlns:p14="http://schemas.microsoft.com/office/powerpoint/2010/main" val="283276486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iming>
    <p:tnLst>
      <p:par>
        <p:cTn xmlns:p14="http://schemas.microsoft.com/office/powerpoint/2010/main" id="1" dur="indefinite" restart="never" nodeType="tmRoot"/>
      </p:par>
    </p:tnLst>
  </p:timing>
  <p:txStyles>
    <p:titleStyle>
      <a:lvl1pPr algn="ctr" defTabSz="874412" rtl="0" fontAlgn="base">
        <a:spcBef>
          <a:spcPct val="0"/>
        </a:spcBef>
        <a:spcAft>
          <a:spcPct val="0"/>
        </a:spcAft>
        <a:defRPr sz="4200" b="1">
          <a:solidFill>
            <a:schemeClr val="bg1"/>
          </a:solidFill>
          <a:latin typeface="+mj-lt"/>
          <a:ea typeface="+mj-ea"/>
          <a:cs typeface="+mj-cs"/>
        </a:defRPr>
      </a:lvl1pPr>
      <a:lvl2pPr algn="ctr" defTabSz="874412" rtl="0" fontAlgn="base">
        <a:spcBef>
          <a:spcPct val="0"/>
        </a:spcBef>
        <a:spcAft>
          <a:spcPct val="0"/>
        </a:spcAft>
        <a:defRPr sz="4200" b="1">
          <a:solidFill>
            <a:schemeClr val="bg1"/>
          </a:solidFill>
          <a:latin typeface="Trebuchet MS" pitchFamily="34" charset="0"/>
        </a:defRPr>
      </a:lvl2pPr>
      <a:lvl3pPr algn="ctr" defTabSz="874412" rtl="0" fontAlgn="base">
        <a:spcBef>
          <a:spcPct val="0"/>
        </a:spcBef>
        <a:spcAft>
          <a:spcPct val="0"/>
        </a:spcAft>
        <a:defRPr sz="4200" b="1">
          <a:solidFill>
            <a:schemeClr val="bg1"/>
          </a:solidFill>
          <a:latin typeface="Trebuchet MS" pitchFamily="34" charset="0"/>
        </a:defRPr>
      </a:lvl3pPr>
      <a:lvl4pPr algn="ctr" defTabSz="874412" rtl="0" fontAlgn="base">
        <a:spcBef>
          <a:spcPct val="0"/>
        </a:spcBef>
        <a:spcAft>
          <a:spcPct val="0"/>
        </a:spcAft>
        <a:defRPr sz="4200" b="1">
          <a:solidFill>
            <a:schemeClr val="bg1"/>
          </a:solidFill>
          <a:latin typeface="Trebuchet MS" pitchFamily="34" charset="0"/>
        </a:defRPr>
      </a:lvl4pPr>
      <a:lvl5pPr algn="ctr" defTabSz="874412" rtl="0" fontAlgn="base">
        <a:spcBef>
          <a:spcPct val="0"/>
        </a:spcBef>
        <a:spcAft>
          <a:spcPct val="0"/>
        </a:spcAft>
        <a:defRPr sz="4200" b="1">
          <a:solidFill>
            <a:schemeClr val="bg1"/>
          </a:solidFill>
          <a:latin typeface="Trebuchet MS" pitchFamily="34" charset="0"/>
        </a:defRPr>
      </a:lvl5pPr>
      <a:lvl6pPr marL="86958" algn="ctr" defTabSz="874412" rtl="0" fontAlgn="base">
        <a:spcBef>
          <a:spcPct val="0"/>
        </a:spcBef>
        <a:spcAft>
          <a:spcPct val="0"/>
        </a:spcAft>
        <a:defRPr sz="4200" b="1">
          <a:solidFill>
            <a:schemeClr val="bg1"/>
          </a:solidFill>
          <a:latin typeface="Trebuchet MS" pitchFamily="34" charset="0"/>
        </a:defRPr>
      </a:lvl6pPr>
      <a:lvl7pPr marL="173916" algn="ctr" defTabSz="874412" rtl="0" fontAlgn="base">
        <a:spcBef>
          <a:spcPct val="0"/>
        </a:spcBef>
        <a:spcAft>
          <a:spcPct val="0"/>
        </a:spcAft>
        <a:defRPr sz="4200" b="1">
          <a:solidFill>
            <a:schemeClr val="bg1"/>
          </a:solidFill>
          <a:latin typeface="Trebuchet MS" pitchFamily="34" charset="0"/>
        </a:defRPr>
      </a:lvl7pPr>
      <a:lvl8pPr marL="260874" algn="ctr" defTabSz="874412" rtl="0" fontAlgn="base">
        <a:spcBef>
          <a:spcPct val="0"/>
        </a:spcBef>
        <a:spcAft>
          <a:spcPct val="0"/>
        </a:spcAft>
        <a:defRPr sz="4200" b="1">
          <a:solidFill>
            <a:schemeClr val="bg1"/>
          </a:solidFill>
          <a:latin typeface="Trebuchet MS" pitchFamily="34" charset="0"/>
        </a:defRPr>
      </a:lvl8pPr>
      <a:lvl9pPr marL="347833" algn="ctr" defTabSz="874412" rtl="0" fontAlgn="base">
        <a:spcBef>
          <a:spcPct val="0"/>
        </a:spcBef>
        <a:spcAft>
          <a:spcPct val="0"/>
        </a:spcAft>
        <a:defRPr sz="4200" b="1">
          <a:solidFill>
            <a:schemeClr val="bg1"/>
          </a:solidFill>
          <a:latin typeface="Trebuchet MS" pitchFamily="34" charset="0"/>
        </a:defRPr>
      </a:lvl9pPr>
    </p:titleStyle>
    <p:bodyStyle>
      <a:lvl1pPr marL="273254" indent="-273254" algn="l" defTabSz="874412" rtl="0" fontAlgn="base">
        <a:spcBef>
          <a:spcPct val="20000"/>
        </a:spcBef>
        <a:spcAft>
          <a:spcPct val="0"/>
        </a:spcAft>
        <a:buClr>
          <a:schemeClr val="folHlink"/>
        </a:buClr>
        <a:buSzPct val="70000"/>
        <a:buFont typeface="Wingdings" pitchFamily="2" charset="2"/>
        <a:buBlip>
          <a:blip r:embed="rId13"/>
        </a:buBlip>
        <a:defRPr sz="2700">
          <a:solidFill>
            <a:schemeClr val="tx1"/>
          </a:solidFill>
          <a:latin typeface="+mn-lt"/>
          <a:ea typeface="+mn-ea"/>
          <a:cs typeface="+mn-cs"/>
        </a:defRPr>
      </a:lvl1pPr>
      <a:lvl2pPr marL="657319" indent="-220113" algn="l" defTabSz="874412" rtl="0" fontAlgn="base">
        <a:spcBef>
          <a:spcPct val="20000"/>
        </a:spcBef>
        <a:spcAft>
          <a:spcPct val="0"/>
        </a:spcAft>
        <a:buClr>
          <a:schemeClr val="hlink"/>
        </a:buClr>
        <a:buSzPct val="65000"/>
        <a:buFont typeface="Wingdings" pitchFamily="2" charset="2"/>
        <a:buBlip>
          <a:blip r:embed="rId14"/>
        </a:buBlip>
        <a:defRPr sz="2300">
          <a:solidFill>
            <a:schemeClr val="tx1"/>
          </a:solidFill>
          <a:latin typeface="+mn-lt"/>
        </a:defRPr>
      </a:lvl2pPr>
      <a:lvl3pPr marL="1041686" indent="-167273" algn="l" defTabSz="874412" rtl="0" fontAlgn="base">
        <a:spcBef>
          <a:spcPct val="20000"/>
        </a:spcBef>
        <a:spcAft>
          <a:spcPct val="0"/>
        </a:spcAft>
        <a:buClr>
          <a:schemeClr val="folHlink"/>
        </a:buClr>
        <a:buSzPct val="60000"/>
        <a:buFont typeface="Wingdings" pitchFamily="2" charset="2"/>
        <a:buBlip>
          <a:blip r:embed="rId15"/>
        </a:buBlip>
        <a:defRPr sz="1900">
          <a:solidFill>
            <a:schemeClr val="tx1"/>
          </a:solidFill>
          <a:latin typeface="+mn-lt"/>
        </a:defRPr>
      </a:lvl3pPr>
      <a:lvl4pPr marL="1478892" indent="-166971" algn="l" defTabSz="874412" rtl="0" fontAlgn="base">
        <a:spcBef>
          <a:spcPct val="20000"/>
        </a:spcBef>
        <a:spcAft>
          <a:spcPct val="0"/>
        </a:spcAft>
        <a:buClr>
          <a:schemeClr val="accent2"/>
        </a:buClr>
        <a:buSzPct val="60000"/>
        <a:buFont typeface="Wingdings" pitchFamily="2" charset="2"/>
        <a:buBlip>
          <a:blip r:embed="rId16"/>
        </a:buBlip>
        <a:defRPr sz="1700">
          <a:solidFill>
            <a:schemeClr val="tx1"/>
          </a:solidFill>
          <a:latin typeface="+mn-lt"/>
        </a:defRPr>
      </a:lvl4pPr>
      <a:lvl5pPr marL="1908550" indent="-159424" algn="l" defTabSz="874412" rtl="0" fontAlgn="base">
        <a:spcBef>
          <a:spcPct val="20000"/>
        </a:spcBef>
        <a:spcAft>
          <a:spcPct val="0"/>
        </a:spcAft>
        <a:buClr>
          <a:schemeClr val="accent1"/>
        </a:buClr>
        <a:buSzPct val="55000"/>
        <a:buFont typeface="Wingdings" pitchFamily="2" charset="2"/>
        <a:buBlip>
          <a:blip r:embed="rId17"/>
        </a:buBlip>
        <a:defRPr sz="1700">
          <a:solidFill>
            <a:schemeClr val="tx1"/>
          </a:solidFill>
          <a:latin typeface="+mn-lt"/>
        </a:defRPr>
      </a:lvl5pPr>
      <a:lvl6pPr marL="1995508" indent="-159424" algn="l" defTabSz="874412" rtl="0" fontAlgn="base">
        <a:spcBef>
          <a:spcPct val="20000"/>
        </a:spcBef>
        <a:spcAft>
          <a:spcPct val="0"/>
        </a:spcAft>
        <a:buClr>
          <a:schemeClr val="accent1"/>
        </a:buClr>
        <a:buSzPct val="55000"/>
        <a:buFont typeface="Wingdings" pitchFamily="2" charset="2"/>
        <a:buBlip>
          <a:blip r:embed="rId17"/>
        </a:buBlip>
        <a:defRPr sz="1700">
          <a:solidFill>
            <a:schemeClr val="tx1"/>
          </a:solidFill>
          <a:latin typeface="+mn-lt"/>
        </a:defRPr>
      </a:lvl6pPr>
      <a:lvl7pPr marL="2082467" indent="-159424" algn="l" defTabSz="874412" rtl="0" fontAlgn="base">
        <a:spcBef>
          <a:spcPct val="20000"/>
        </a:spcBef>
        <a:spcAft>
          <a:spcPct val="0"/>
        </a:spcAft>
        <a:buClr>
          <a:schemeClr val="accent1"/>
        </a:buClr>
        <a:buSzPct val="55000"/>
        <a:buFont typeface="Wingdings" pitchFamily="2" charset="2"/>
        <a:buBlip>
          <a:blip r:embed="rId17"/>
        </a:buBlip>
        <a:defRPr sz="1700">
          <a:solidFill>
            <a:schemeClr val="tx1"/>
          </a:solidFill>
          <a:latin typeface="+mn-lt"/>
        </a:defRPr>
      </a:lvl7pPr>
      <a:lvl8pPr marL="2169425" indent="-159424" algn="l" defTabSz="874412" rtl="0" fontAlgn="base">
        <a:spcBef>
          <a:spcPct val="20000"/>
        </a:spcBef>
        <a:spcAft>
          <a:spcPct val="0"/>
        </a:spcAft>
        <a:buClr>
          <a:schemeClr val="accent1"/>
        </a:buClr>
        <a:buSzPct val="55000"/>
        <a:buFont typeface="Wingdings" pitchFamily="2" charset="2"/>
        <a:buBlip>
          <a:blip r:embed="rId17"/>
        </a:buBlip>
        <a:defRPr sz="1700">
          <a:solidFill>
            <a:schemeClr val="tx1"/>
          </a:solidFill>
          <a:latin typeface="+mn-lt"/>
        </a:defRPr>
      </a:lvl8pPr>
      <a:lvl9pPr marL="2256382" indent="-159424" algn="l" defTabSz="874412" rtl="0" fontAlgn="base">
        <a:spcBef>
          <a:spcPct val="20000"/>
        </a:spcBef>
        <a:spcAft>
          <a:spcPct val="0"/>
        </a:spcAft>
        <a:buClr>
          <a:schemeClr val="accent1"/>
        </a:buClr>
        <a:buSzPct val="55000"/>
        <a:buFont typeface="Wingdings" pitchFamily="2" charset="2"/>
        <a:buBlip>
          <a:blip r:embed="rId17"/>
        </a:buBlip>
        <a:defRPr sz="1700">
          <a:solidFill>
            <a:schemeClr val="tx1"/>
          </a:solidFill>
          <a:latin typeface="+mn-lt"/>
        </a:defRPr>
      </a:lvl9pPr>
    </p:bodyStyle>
    <p:otherStyle>
      <a:defPPr>
        <a:defRPr lang="en-US"/>
      </a:defPPr>
      <a:lvl1pPr marL="0" algn="l" defTabSz="173916" rtl="0" eaLnBrk="1" latinLnBrk="0" hangingPunct="1">
        <a:defRPr sz="300" kern="1200">
          <a:solidFill>
            <a:schemeClr val="tx1"/>
          </a:solidFill>
          <a:latin typeface="+mn-lt"/>
          <a:ea typeface="+mn-ea"/>
          <a:cs typeface="+mn-cs"/>
        </a:defRPr>
      </a:lvl1pPr>
      <a:lvl2pPr marL="86958" algn="l" defTabSz="173916" rtl="0" eaLnBrk="1" latinLnBrk="0" hangingPunct="1">
        <a:defRPr sz="300" kern="1200">
          <a:solidFill>
            <a:schemeClr val="tx1"/>
          </a:solidFill>
          <a:latin typeface="+mn-lt"/>
          <a:ea typeface="+mn-ea"/>
          <a:cs typeface="+mn-cs"/>
        </a:defRPr>
      </a:lvl2pPr>
      <a:lvl3pPr marL="173916" algn="l" defTabSz="173916" rtl="0" eaLnBrk="1" latinLnBrk="0" hangingPunct="1">
        <a:defRPr sz="300" kern="1200">
          <a:solidFill>
            <a:schemeClr val="tx1"/>
          </a:solidFill>
          <a:latin typeface="+mn-lt"/>
          <a:ea typeface="+mn-ea"/>
          <a:cs typeface="+mn-cs"/>
        </a:defRPr>
      </a:lvl3pPr>
      <a:lvl4pPr marL="260874" algn="l" defTabSz="173916" rtl="0" eaLnBrk="1" latinLnBrk="0" hangingPunct="1">
        <a:defRPr sz="300" kern="1200">
          <a:solidFill>
            <a:schemeClr val="tx1"/>
          </a:solidFill>
          <a:latin typeface="+mn-lt"/>
          <a:ea typeface="+mn-ea"/>
          <a:cs typeface="+mn-cs"/>
        </a:defRPr>
      </a:lvl4pPr>
      <a:lvl5pPr marL="347833" algn="l" defTabSz="173916" rtl="0" eaLnBrk="1" latinLnBrk="0" hangingPunct="1">
        <a:defRPr sz="300" kern="1200">
          <a:solidFill>
            <a:schemeClr val="tx1"/>
          </a:solidFill>
          <a:latin typeface="+mn-lt"/>
          <a:ea typeface="+mn-ea"/>
          <a:cs typeface="+mn-cs"/>
        </a:defRPr>
      </a:lvl5pPr>
      <a:lvl6pPr marL="434791" algn="l" defTabSz="173916" rtl="0" eaLnBrk="1" latinLnBrk="0" hangingPunct="1">
        <a:defRPr sz="300" kern="1200">
          <a:solidFill>
            <a:schemeClr val="tx1"/>
          </a:solidFill>
          <a:latin typeface="+mn-lt"/>
          <a:ea typeface="+mn-ea"/>
          <a:cs typeface="+mn-cs"/>
        </a:defRPr>
      </a:lvl6pPr>
      <a:lvl7pPr marL="521749" algn="l" defTabSz="173916" rtl="0" eaLnBrk="1" latinLnBrk="0" hangingPunct="1">
        <a:defRPr sz="300" kern="1200">
          <a:solidFill>
            <a:schemeClr val="tx1"/>
          </a:solidFill>
          <a:latin typeface="+mn-lt"/>
          <a:ea typeface="+mn-ea"/>
          <a:cs typeface="+mn-cs"/>
        </a:defRPr>
      </a:lvl7pPr>
      <a:lvl8pPr marL="608707" algn="l" defTabSz="173916" rtl="0" eaLnBrk="1" latinLnBrk="0" hangingPunct="1">
        <a:defRPr sz="300" kern="1200">
          <a:solidFill>
            <a:schemeClr val="tx1"/>
          </a:solidFill>
          <a:latin typeface="+mn-lt"/>
          <a:ea typeface="+mn-ea"/>
          <a:cs typeface="+mn-cs"/>
        </a:defRPr>
      </a:lvl8pPr>
      <a:lvl9pPr marL="695666" algn="l" defTabSz="173916" rtl="0" eaLnBrk="1" latinLnBrk="0" hangingPunct="1">
        <a:defRPr sz="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bwMode="auto">
          <a:xfrm>
            <a:off x="838200" y="228600"/>
            <a:ext cx="8077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148931" name="Rectangle 3"/>
          <p:cNvSpPr>
            <a:spLocks noGrp="1" noChangeArrowheads="1"/>
          </p:cNvSpPr>
          <p:nvPr>
            <p:ph type="body" idx="1"/>
          </p:nvPr>
        </p:nvSpPr>
        <p:spPr bwMode="auto">
          <a:xfrm>
            <a:off x="838200" y="1295400"/>
            <a:ext cx="80772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48932"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152400"/>
            <a:ext cx="628650" cy="60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96994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charset="0"/>
          <a:ea typeface="ＭＳ Ｐゴシック" charset="0"/>
        </a:defRPr>
      </a:lvl2pPr>
      <a:lvl3pPr algn="l" rtl="0" fontAlgn="base">
        <a:spcBef>
          <a:spcPct val="0"/>
        </a:spcBef>
        <a:spcAft>
          <a:spcPct val="0"/>
        </a:spcAft>
        <a:defRPr sz="3800">
          <a:solidFill>
            <a:srgbClr val="0000FF"/>
          </a:solidFill>
          <a:latin typeface="Verdana" charset="0"/>
          <a:ea typeface="ＭＳ Ｐゴシック" charset="0"/>
        </a:defRPr>
      </a:lvl3pPr>
      <a:lvl4pPr algn="l" rtl="0" fontAlgn="base">
        <a:spcBef>
          <a:spcPct val="0"/>
        </a:spcBef>
        <a:spcAft>
          <a:spcPct val="0"/>
        </a:spcAft>
        <a:defRPr sz="3800">
          <a:solidFill>
            <a:srgbClr val="0000FF"/>
          </a:solidFill>
          <a:latin typeface="Verdana" charset="0"/>
          <a:ea typeface="ＭＳ Ｐゴシック" charset="0"/>
        </a:defRPr>
      </a:lvl4pPr>
      <a:lvl5pPr algn="l" rtl="0" fontAlgn="base">
        <a:spcBef>
          <a:spcPct val="0"/>
        </a:spcBef>
        <a:spcAft>
          <a:spcPct val="0"/>
        </a:spcAft>
        <a:defRPr sz="3800">
          <a:solidFill>
            <a:srgbClr val="0000FF"/>
          </a:solidFill>
          <a:latin typeface="Verdana" charset="0"/>
          <a:ea typeface="ＭＳ Ｐゴシック" charset="0"/>
        </a:defRPr>
      </a:lvl5pPr>
      <a:lvl6pPr marL="457200" algn="l" rtl="0" fontAlgn="base">
        <a:spcBef>
          <a:spcPct val="0"/>
        </a:spcBef>
        <a:spcAft>
          <a:spcPct val="0"/>
        </a:spcAft>
        <a:defRPr sz="3800">
          <a:solidFill>
            <a:srgbClr val="0000FF"/>
          </a:solidFill>
          <a:latin typeface="Verdana" charset="0"/>
          <a:ea typeface="ＭＳ Ｐゴシック" charset="0"/>
        </a:defRPr>
      </a:lvl6pPr>
      <a:lvl7pPr marL="914400" algn="l" rtl="0" fontAlgn="base">
        <a:spcBef>
          <a:spcPct val="0"/>
        </a:spcBef>
        <a:spcAft>
          <a:spcPct val="0"/>
        </a:spcAft>
        <a:defRPr sz="3800">
          <a:solidFill>
            <a:srgbClr val="0000FF"/>
          </a:solidFill>
          <a:latin typeface="Verdana" charset="0"/>
          <a:ea typeface="ＭＳ Ｐゴシック" charset="0"/>
        </a:defRPr>
      </a:lvl7pPr>
      <a:lvl8pPr marL="1371600" algn="l" rtl="0" fontAlgn="base">
        <a:spcBef>
          <a:spcPct val="0"/>
        </a:spcBef>
        <a:spcAft>
          <a:spcPct val="0"/>
        </a:spcAft>
        <a:defRPr sz="3800">
          <a:solidFill>
            <a:srgbClr val="0000FF"/>
          </a:solidFill>
          <a:latin typeface="Verdana" charset="0"/>
          <a:ea typeface="ＭＳ Ｐゴシック" charset="0"/>
        </a:defRPr>
      </a:lvl8pPr>
      <a:lvl9pPr marL="1828800" algn="l" rtl="0" fontAlgn="base">
        <a:spcBef>
          <a:spcPct val="0"/>
        </a:spcBef>
        <a:spcAft>
          <a:spcPct val="0"/>
        </a:spcAft>
        <a:defRPr sz="3800">
          <a:solidFill>
            <a:srgbClr val="0000FF"/>
          </a:solidFill>
          <a:latin typeface="Verdana" charset="0"/>
          <a:ea typeface="ＭＳ Ｐゴシック" charset="0"/>
        </a:defRPr>
      </a:lvl9pPr>
    </p:titleStyle>
    <p:bodyStyle>
      <a:lvl1pPr marL="469900" indent="-469900" algn="l" rtl="0" fontAlgn="base">
        <a:spcBef>
          <a:spcPct val="20000"/>
        </a:spcBef>
        <a:spcAft>
          <a:spcPct val="0"/>
        </a:spcAft>
        <a:buClr>
          <a:schemeClr val="accent2"/>
        </a:buClr>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0"/>
        <a:buChar char="n"/>
        <a:defRPr sz="2400">
          <a:solidFill>
            <a:schemeClr val="tx1"/>
          </a:solidFill>
          <a:latin typeface="+mn-lt"/>
          <a:ea typeface="+mn-ea"/>
        </a:defRPr>
      </a:lvl2pPr>
      <a:lvl3pPr marL="1304925" indent="-395288" algn="l" rtl="0" fontAlgn="base">
        <a:spcBef>
          <a:spcPct val="20000"/>
        </a:spcBef>
        <a:spcAft>
          <a:spcPct val="0"/>
        </a:spcAft>
        <a:buClr>
          <a:schemeClr val="accent2"/>
        </a:buClr>
        <a:buFont typeface="Wingdings" charset="0"/>
        <a:buChar char="o"/>
        <a:defRPr sz="2000">
          <a:solidFill>
            <a:schemeClr val="tx1"/>
          </a:solidFill>
          <a:latin typeface="+mn-lt"/>
          <a:ea typeface="+mn-ea"/>
        </a:defRPr>
      </a:lvl3pPr>
      <a:lvl4pPr marL="1693863" indent="-387350" algn="l" rtl="0" fontAlgn="base">
        <a:spcBef>
          <a:spcPct val="20000"/>
        </a:spcBef>
        <a:spcAft>
          <a:spcPct val="0"/>
        </a:spcAft>
        <a:buClr>
          <a:schemeClr val="accent2"/>
        </a:buClr>
        <a:buFont typeface="Wingdings" charset="0"/>
        <a:buChar char="n"/>
        <a:defRPr sz="1600">
          <a:solidFill>
            <a:schemeClr val="tx1"/>
          </a:solidFill>
          <a:latin typeface="+mn-lt"/>
          <a:ea typeface="+mn-ea"/>
        </a:defRPr>
      </a:lvl4pPr>
      <a:lvl5pPr marL="20939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46.bin"/><Relationship Id="rId4" Type="http://schemas.openxmlformats.org/officeDocument/2006/relationships/image" Target="../media/image68.emf"/><Relationship Id="rId5" Type="http://schemas.openxmlformats.org/officeDocument/2006/relationships/oleObject" Target="../embeddings/oleObject47.bin"/><Relationship Id="rId6" Type="http://schemas.openxmlformats.org/officeDocument/2006/relationships/image" Target="../media/image62.wmf"/><Relationship Id="rId1" Type="http://schemas.openxmlformats.org/officeDocument/2006/relationships/vmlDrawing" Target="../drawings/vmlDrawing24.vml"/><Relationship Id="rId2"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48.bin"/><Relationship Id="rId4" Type="http://schemas.openxmlformats.org/officeDocument/2006/relationships/image" Target="../media/image68.emf"/><Relationship Id="rId5" Type="http://schemas.openxmlformats.org/officeDocument/2006/relationships/oleObject" Target="../embeddings/oleObject49.bin"/><Relationship Id="rId6" Type="http://schemas.openxmlformats.org/officeDocument/2006/relationships/image" Target="../media/image62.wmf"/><Relationship Id="rId1" Type="http://schemas.openxmlformats.org/officeDocument/2006/relationships/vmlDrawing" Target="../drawings/vmlDrawing25.vml"/><Relationship Id="rId2"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50.bin"/><Relationship Id="rId4" Type="http://schemas.openxmlformats.org/officeDocument/2006/relationships/image" Target="../media/image62.wmf"/><Relationship Id="rId5" Type="http://schemas.openxmlformats.org/officeDocument/2006/relationships/oleObject" Target="../embeddings/oleObject51.bin"/><Relationship Id="rId6" Type="http://schemas.openxmlformats.org/officeDocument/2006/relationships/image" Target="../media/image69.wmf"/><Relationship Id="rId7" Type="http://schemas.openxmlformats.org/officeDocument/2006/relationships/oleObject" Target="../embeddings/oleObject52.bin"/><Relationship Id="rId8" Type="http://schemas.openxmlformats.org/officeDocument/2006/relationships/image" Target="../media/image70.wmf"/><Relationship Id="rId1" Type="http://schemas.openxmlformats.org/officeDocument/2006/relationships/vmlDrawing" Target="../drawings/vmlDrawing26.vml"/><Relationship Id="rId2"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53.bin"/><Relationship Id="rId4" Type="http://schemas.openxmlformats.org/officeDocument/2006/relationships/image" Target="../media/image62.wmf"/><Relationship Id="rId5" Type="http://schemas.openxmlformats.org/officeDocument/2006/relationships/oleObject" Target="../embeddings/oleObject54.bin"/><Relationship Id="rId6" Type="http://schemas.openxmlformats.org/officeDocument/2006/relationships/image" Target="../media/image69.wmf"/><Relationship Id="rId7" Type="http://schemas.openxmlformats.org/officeDocument/2006/relationships/oleObject" Target="../embeddings/oleObject55.bin"/><Relationship Id="rId8" Type="http://schemas.openxmlformats.org/officeDocument/2006/relationships/image" Target="../media/image70.wmf"/><Relationship Id="rId1" Type="http://schemas.openxmlformats.org/officeDocument/2006/relationships/vmlDrawing" Target="../drawings/vmlDrawing27.vml"/><Relationship Id="rId2"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56.bin"/><Relationship Id="rId4" Type="http://schemas.openxmlformats.org/officeDocument/2006/relationships/image" Target="../media/image71.emf"/><Relationship Id="rId1" Type="http://schemas.openxmlformats.org/officeDocument/2006/relationships/vmlDrawing" Target="../drawings/vmlDrawing28.vml"/><Relationship Id="rId2"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57.bin"/><Relationship Id="rId4" Type="http://schemas.openxmlformats.org/officeDocument/2006/relationships/image" Target="../media/image72.emf"/><Relationship Id="rId1" Type="http://schemas.openxmlformats.org/officeDocument/2006/relationships/vmlDrawing" Target="../drawings/vmlDrawing29.vml"/><Relationship Id="rId2"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3.png"/><Relationship Id="rId3" Type="http://schemas.openxmlformats.org/officeDocument/2006/relationships/image" Target="../media/image7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slideLayout" Target="../slideLayouts/slideLayout17.xml"/><Relationship Id="rId9" Type="http://schemas.openxmlformats.org/officeDocument/2006/relationships/notesSlide" Target="../notesSlides/notesSlide5.xml"/><Relationship Id="rId1" Type="http://schemas.openxmlformats.org/officeDocument/2006/relationships/tags" Target="../tags/tag1.xml"/><Relationship Id="rId2" Type="http://schemas.openxmlformats.org/officeDocument/2006/relationships/tags" Target="../tags/tag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58.bin"/><Relationship Id="rId5" Type="http://schemas.openxmlformats.org/officeDocument/2006/relationships/image" Target="../media/image75.emf"/><Relationship Id="rId6" Type="http://schemas.openxmlformats.org/officeDocument/2006/relationships/oleObject" Target="../embeddings/oleObject59.bin"/><Relationship Id="rId7" Type="http://schemas.openxmlformats.org/officeDocument/2006/relationships/image" Target="../media/image76.emf"/><Relationship Id="rId1" Type="http://schemas.openxmlformats.org/officeDocument/2006/relationships/vmlDrawing" Target="../drawings/vmlDrawing30.vml"/><Relationship Id="rId2"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60.bin"/><Relationship Id="rId5" Type="http://schemas.openxmlformats.org/officeDocument/2006/relationships/image" Target="../media/image77.wmf"/><Relationship Id="rId1" Type="http://schemas.openxmlformats.org/officeDocument/2006/relationships/vmlDrawing" Target="../drawings/vmlDrawing31.vml"/><Relationship Id="rId2"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61.bin"/><Relationship Id="rId5" Type="http://schemas.openxmlformats.org/officeDocument/2006/relationships/image" Target="../media/image78.emf"/><Relationship Id="rId1" Type="http://schemas.openxmlformats.org/officeDocument/2006/relationships/vmlDrawing" Target="../drawings/vmlDrawing32.vml"/><Relationship Id="rId2"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62.bin"/><Relationship Id="rId5" Type="http://schemas.openxmlformats.org/officeDocument/2006/relationships/image" Target="../media/image79.emf"/><Relationship Id="rId1" Type="http://schemas.openxmlformats.org/officeDocument/2006/relationships/vmlDrawing" Target="../drawings/vmlDrawing33.vml"/><Relationship Id="rId2"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46" Type="http://schemas.openxmlformats.org/officeDocument/2006/relationships/image" Target="../media/image111.png"/><Relationship Id="rId47" Type="http://schemas.openxmlformats.org/officeDocument/2006/relationships/image" Target="../media/image112.png"/><Relationship Id="rId20" Type="http://schemas.openxmlformats.org/officeDocument/2006/relationships/image" Target="../media/image99.png"/><Relationship Id="rId21" Type="http://schemas.openxmlformats.org/officeDocument/2006/relationships/image" Target="../media/image100.png"/><Relationship Id="rId22" Type="http://schemas.openxmlformats.org/officeDocument/2006/relationships/image" Target="../media/image101.png"/><Relationship Id="rId23" Type="http://schemas.openxmlformats.org/officeDocument/2006/relationships/oleObject" Target="../embeddings/Microsoft_Excel_97_-_2004_Worksheet1.xls"/><Relationship Id="rId24" Type="http://schemas.openxmlformats.org/officeDocument/2006/relationships/image" Target="../media/image85.emf"/><Relationship Id="rId25" Type="http://schemas.openxmlformats.org/officeDocument/2006/relationships/image" Target="../media/image102.png"/><Relationship Id="rId26" Type="http://schemas.openxmlformats.org/officeDocument/2006/relationships/image" Target="../media/image103.png"/><Relationship Id="rId27" Type="http://schemas.openxmlformats.org/officeDocument/2006/relationships/oleObject" Target="../embeddings/oleObject68.bin"/><Relationship Id="rId28" Type="http://schemas.openxmlformats.org/officeDocument/2006/relationships/image" Target="../media/image86.png"/><Relationship Id="rId29" Type="http://schemas.openxmlformats.org/officeDocument/2006/relationships/oleObject" Target="../embeddings/oleObject69.bin"/><Relationship Id="rId1" Type="http://schemas.openxmlformats.org/officeDocument/2006/relationships/vmlDrawing" Target="../drawings/vmlDrawing34.vml"/><Relationship Id="rId2" Type="http://schemas.openxmlformats.org/officeDocument/2006/relationships/slideLayout" Target="../slideLayouts/slideLayout6.xml"/><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oleObject" Target="../embeddings/oleObject63.bin"/><Relationship Id="rId30" Type="http://schemas.openxmlformats.org/officeDocument/2006/relationships/image" Target="../media/image87.png"/><Relationship Id="rId31" Type="http://schemas.openxmlformats.org/officeDocument/2006/relationships/oleObject" Target="../embeddings/oleObject70.bin"/><Relationship Id="rId32" Type="http://schemas.openxmlformats.org/officeDocument/2006/relationships/image" Target="../media/image88.png"/><Relationship Id="rId9" Type="http://schemas.openxmlformats.org/officeDocument/2006/relationships/oleObject" Target="../embeddings/oleObject65.bin"/><Relationship Id="rId6" Type="http://schemas.openxmlformats.org/officeDocument/2006/relationships/image" Target="../media/image80.png"/><Relationship Id="rId7" Type="http://schemas.openxmlformats.org/officeDocument/2006/relationships/oleObject" Target="../embeddings/oleObject64.bin"/><Relationship Id="rId8" Type="http://schemas.openxmlformats.org/officeDocument/2006/relationships/image" Target="../media/image81.png"/><Relationship Id="rId33" Type="http://schemas.openxmlformats.org/officeDocument/2006/relationships/oleObject" Target="../embeddings/oleObject71.bin"/><Relationship Id="rId34" Type="http://schemas.openxmlformats.org/officeDocument/2006/relationships/image" Target="../media/image89.png"/><Relationship Id="rId35" Type="http://schemas.openxmlformats.org/officeDocument/2006/relationships/oleObject" Target="../embeddings/oleObject72.bin"/><Relationship Id="rId36" Type="http://schemas.openxmlformats.org/officeDocument/2006/relationships/image" Target="../media/image90.png"/><Relationship Id="rId10" Type="http://schemas.openxmlformats.org/officeDocument/2006/relationships/image" Target="../media/image82.png"/><Relationship Id="rId11" Type="http://schemas.openxmlformats.org/officeDocument/2006/relationships/image" Target="../media/image94.png"/><Relationship Id="rId12" Type="http://schemas.openxmlformats.org/officeDocument/2006/relationships/image" Target="../media/image95.png"/><Relationship Id="rId13" Type="http://schemas.openxmlformats.org/officeDocument/2006/relationships/image" Target="../media/image96.jpeg"/><Relationship Id="rId14" Type="http://schemas.openxmlformats.org/officeDocument/2006/relationships/image" Target="../media/image97.png"/><Relationship Id="rId15" Type="http://schemas.openxmlformats.org/officeDocument/2006/relationships/oleObject" Target="../embeddings/oleObject66.bin"/><Relationship Id="rId16" Type="http://schemas.openxmlformats.org/officeDocument/2006/relationships/image" Target="../media/image83.wmf"/><Relationship Id="rId17" Type="http://schemas.openxmlformats.org/officeDocument/2006/relationships/oleObject" Target="../embeddings/oleObject67.bin"/><Relationship Id="rId18" Type="http://schemas.openxmlformats.org/officeDocument/2006/relationships/image" Target="../media/image84.wmf"/><Relationship Id="rId19" Type="http://schemas.openxmlformats.org/officeDocument/2006/relationships/image" Target="../media/image98.jpeg"/><Relationship Id="rId37" Type="http://schemas.openxmlformats.org/officeDocument/2006/relationships/image" Target="../media/image104.png"/><Relationship Id="rId38" Type="http://schemas.openxmlformats.org/officeDocument/2006/relationships/image" Target="../media/image105.png"/><Relationship Id="rId39" Type="http://schemas.openxmlformats.org/officeDocument/2006/relationships/image" Target="../media/image106.png"/><Relationship Id="rId40" Type="http://schemas.openxmlformats.org/officeDocument/2006/relationships/image" Target="../media/image107.png"/><Relationship Id="rId41" Type="http://schemas.openxmlformats.org/officeDocument/2006/relationships/image" Target="../media/image108.png"/><Relationship Id="rId42" Type="http://schemas.openxmlformats.org/officeDocument/2006/relationships/image" Target="../media/image109.png"/><Relationship Id="rId43" Type="http://schemas.openxmlformats.org/officeDocument/2006/relationships/image" Target="../media/image110.png"/><Relationship Id="rId44" Type="http://schemas.openxmlformats.org/officeDocument/2006/relationships/oleObject" Target="../embeddings/oleObject73.bin"/><Relationship Id="rId45" Type="http://schemas.openxmlformats.org/officeDocument/2006/relationships/image" Target="../media/image9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12.xml.rels><?xml version="1.0" encoding="UTF-8" standalone="yes"?>
<Relationships xmlns="http://schemas.openxmlformats.org/package/2006/relationships"><Relationship Id="rId9" Type="http://schemas.openxmlformats.org/officeDocument/2006/relationships/tags" Target="../tags/tag16.xml"/><Relationship Id="rId20" Type="http://schemas.openxmlformats.org/officeDocument/2006/relationships/slideLayout" Target="../slideLayouts/slideLayout17.xml"/><Relationship Id="rId21" Type="http://schemas.openxmlformats.org/officeDocument/2006/relationships/notesSlide" Target="../notesSlides/notesSlide6.xml"/><Relationship Id="rId10" Type="http://schemas.openxmlformats.org/officeDocument/2006/relationships/tags" Target="../tags/tag17.xml"/><Relationship Id="rId11" Type="http://schemas.openxmlformats.org/officeDocument/2006/relationships/tags" Target="../tags/tag18.xml"/><Relationship Id="rId12" Type="http://schemas.openxmlformats.org/officeDocument/2006/relationships/tags" Target="../tags/tag19.xml"/><Relationship Id="rId13" Type="http://schemas.openxmlformats.org/officeDocument/2006/relationships/tags" Target="../tags/tag20.xml"/><Relationship Id="rId14" Type="http://schemas.openxmlformats.org/officeDocument/2006/relationships/tags" Target="../tags/tag21.xml"/><Relationship Id="rId15" Type="http://schemas.openxmlformats.org/officeDocument/2006/relationships/tags" Target="../tags/tag22.xml"/><Relationship Id="rId16" Type="http://schemas.openxmlformats.org/officeDocument/2006/relationships/tags" Target="../tags/tag23.xml"/><Relationship Id="rId17" Type="http://schemas.openxmlformats.org/officeDocument/2006/relationships/tags" Target="../tags/tag24.xml"/><Relationship Id="rId18" Type="http://schemas.openxmlformats.org/officeDocument/2006/relationships/tags" Target="../tags/tag25.xml"/><Relationship Id="rId19" Type="http://schemas.openxmlformats.org/officeDocument/2006/relationships/tags" Target="../tags/tag26.xml"/><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tags" Target="../tags/tag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11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5.png"/><Relationship Id="rId3" Type="http://schemas.openxmlformats.org/officeDocument/2006/relationships/image" Target="../media/image11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7.png"/><Relationship Id="rId3" Type="http://schemas.openxmlformats.org/officeDocument/2006/relationships/image" Target="../media/image1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7.png"/><Relationship Id="rId3" Type="http://schemas.openxmlformats.org/officeDocument/2006/relationships/image" Target="../media/image111.png"/></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74.bin"/><Relationship Id="rId4" Type="http://schemas.openxmlformats.org/officeDocument/2006/relationships/image" Target="../media/image118.wmf"/><Relationship Id="rId5" Type="http://schemas.openxmlformats.org/officeDocument/2006/relationships/oleObject" Target="../embeddings/oleObject75.bin"/><Relationship Id="rId6" Type="http://schemas.openxmlformats.org/officeDocument/2006/relationships/image" Target="../media/image119.wmf"/><Relationship Id="rId7" Type="http://schemas.openxmlformats.org/officeDocument/2006/relationships/oleObject" Target="../embeddings/oleObject76.bin"/><Relationship Id="rId8" Type="http://schemas.openxmlformats.org/officeDocument/2006/relationships/image" Target="../media/image120.wmf"/><Relationship Id="rId9" Type="http://schemas.openxmlformats.org/officeDocument/2006/relationships/oleObject" Target="../embeddings/oleObject77.bin"/><Relationship Id="rId10" Type="http://schemas.openxmlformats.org/officeDocument/2006/relationships/image" Target="../media/image121.wmf"/><Relationship Id="rId1" Type="http://schemas.openxmlformats.org/officeDocument/2006/relationships/vmlDrawing" Target="../drawings/vmlDrawing35.vml"/><Relationship Id="rId2"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11" Type="http://schemas.openxmlformats.org/officeDocument/2006/relationships/oleObject" Target="../embeddings/oleObject82.bin"/><Relationship Id="rId12" Type="http://schemas.openxmlformats.org/officeDocument/2006/relationships/image" Target="../media/image122.wmf"/><Relationship Id="rId13" Type="http://schemas.openxmlformats.org/officeDocument/2006/relationships/oleObject" Target="../embeddings/oleObject83.bin"/><Relationship Id="rId14" Type="http://schemas.openxmlformats.org/officeDocument/2006/relationships/image" Target="../media/image123.wmf"/><Relationship Id="rId1" Type="http://schemas.openxmlformats.org/officeDocument/2006/relationships/vmlDrawing" Target="../drawings/vmlDrawing36.vml"/><Relationship Id="rId2" Type="http://schemas.openxmlformats.org/officeDocument/2006/relationships/slideLayout" Target="../slideLayouts/slideLayout17.xml"/><Relationship Id="rId3" Type="http://schemas.openxmlformats.org/officeDocument/2006/relationships/oleObject" Target="../embeddings/oleObject78.bin"/><Relationship Id="rId4" Type="http://schemas.openxmlformats.org/officeDocument/2006/relationships/image" Target="../media/image118.wmf"/><Relationship Id="rId5" Type="http://schemas.openxmlformats.org/officeDocument/2006/relationships/oleObject" Target="../embeddings/oleObject79.bin"/><Relationship Id="rId6" Type="http://schemas.openxmlformats.org/officeDocument/2006/relationships/image" Target="../media/image119.wmf"/><Relationship Id="rId7" Type="http://schemas.openxmlformats.org/officeDocument/2006/relationships/oleObject" Target="../embeddings/oleObject80.bin"/><Relationship Id="rId8" Type="http://schemas.openxmlformats.org/officeDocument/2006/relationships/image" Target="../media/image120.wmf"/><Relationship Id="rId9" Type="http://schemas.openxmlformats.org/officeDocument/2006/relationships/oleObject" Target="../embeddings/oleObject81.bin"/><Relationship Id="rId10" Type="http://schemas.openxmlformats.org/officeDocument/2006/relationships/image" Target="../media/image121.w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84.bin"/><Relationship Id="rId4" Type="http://schemas.openxmlformats.org/officeDocument/2006/relationships/image" Target="../media/image124.wmf"/><Relationship Id="rId1" Type="http://schemas.openxmlformats.org/officeDocument/2006/relationships/vmlDrawing" Target="../drawings/vmlDrawing37.vml"/><Relationship Id="rId2"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85.bin"/><Relationship Id="rId4" Type="http://schemas.openxmlformats.org/officeDocument/2006/relationships/image" Target="../media/image124.wmf"/><Relationship Id="rId1" Type="http://schemas.openxmlformats.org/officeDocument/2006/relationships/vmlDrawing" Target="../drawings/vmlDrawing38.vml"/><Relationship Id="rId2"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86.bin"/><Relationship Id="rId4" Type="http://schemas.openxmlformats.org/officeDocument/2006/relationships/image" Target="../media/image125.wmf"/><Relationship Id="rId1" Type="http://schemas.openxmlformats.org/officeDocument/2006/relationships/vmlDrawing" Target="../drawings/vmlDrawing39.vml"/><Relationship Id="rId2"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87.bin"/><Relationship Id="rId4" Type="http://schemas.openxmlformats.org/officeDocument/2006/relationships/image" Target="../media/image125.wmf"/><Relationship Id="rId1" Type="http://schemas.openxmlformats.org/officeDocument/2006/relationships/vmlDrawing" Target="../drawings/vmlDrawing40.vml"/><Relationship Id="rId2"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88.bin"/><Relationship Id="rId4" Type="http://schemas.openxmlformats.org/officeDocument/2006/relationships/image" Target="../media/image126.wmf"/><Relationship Id="rId5" Type="http://schemas.openxmlformats.org/officeDocument/2006/relationships/oleObject" Target="../embeddings/oleObject89.bin"/><Relationship Id="rId6" Type="http://schemas.openxmlformats.org/officeDocument/2006/relationships/image" Target="../media/image127.wmf"/><Relationship Id="rId7" Type="http://schemas.openxmlformats.org/officeDocument/2006/relationships/oleObject" Target="../embeddings/oleObject90.bin"/><Relationship Id="rId8" Type="http://schemas.openxmlformats.org/officeDocument/2006/relationships/image" Target="../media/image128.wmf"/><Relationship Id="rId1" Type="http://schemas.openxmlformats.org/officeDocument/2006/relationships/vmlDrawing" Target="../drawings/vmlDrawing41.vml"/><Relationship Id="rId2"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91.bin"/><Relationship Id="rId4" Type="http://schemas.openxmlformats.org/officeDocument/2006/relationships/image" Target="../media/image129.wmf"/><Relationship Id="rId1" Type="http://schemas.openxmlformats.org/officeDocument/2006/relationships/vmlDrawing" Target="../drawings/vmlDrawing42.vml"/><Relationship Id="rId2"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 Type="http://schemas.openxmlformats.org/officeDocument/2006/relationships/slideLayout" Target="../slideLayouts/slideLayout17.xml"/><Relationship Id="rId2"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92.bin"/><Relationship Id="rId4" Type="http://schemas.openxmlformats.org/officeDocument/2006/relationships/image" Target="../media/image130.wmf"/><Relationship Id="rId1" Type="http://schemas.openxmlformats.org/officeDocument/2006/relationships/vmlDrawing" Target="../drawings/vmlDrawing43.vml"/><Relationship Id="rId2"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93.bin"/><Relationship Id="rId4" Type="http://schemas.openxmlformats.org/officeDocument/2006/relationships/image" Target="../media/image130.wmf"/><Relationship Id="rId5" Type="http://schemas.openxmlformats.org/officeDocument/2006/relationships/oleObject" Target="../embeddings/oleObject94.bin"/><Relationship Id="rId6" Type="http://schemas.openxmlformats.org/officeDocument/2006/relationships/image" Target="../media/image131.wmf"/><Relationship Id="rId7" Type="http://schemas.openxmlformats.org/officeDocument/2006/relationships/oleObject" Target="../embeddings/oleObject95.bin"/><Relationship Id="rId8" Type="http://schemas.openxmlformats.org/officeDocument/2006/relationships/image" Target="../media/image132.wmf"/><Relationship Id="rId1" Type="http://schemas.openxmlformats.org/officeDocument/2006/relationships/vmlDrawing" Target="../drawings/vmlDrawing44.vml"/><Relationship Id="rId2"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96.bin"/><Relationship Id="rId4" Type="http://schemas.openxmlformats.org/officeDocument/2006/relationships/image" Target="../media/image133.wmf"/><Relationship Id="rId1" Type="http://schemas.openxmlformats.org/officeDocument/2006/relationships/vmlDrawing" Target="../drawings/vmlDrawing45.vml"/><Relationship Id="rId2"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97.bin"/><Relationship Id="rId4" Type="http://schemas.openxmlformats.org/officeDocument/2006/relationships/image" Target="../media/image134.wmf"/><Relationship Id="rId5" Type="http://schemas.openxmlformats.org/officeDocument/2006/relationships/oleObject" Target="../embeddings/oleObject98.bin"/><Relationship Id="rId6" Type="http://schemas.openxmlformats.org/officeDocument/2006/relationships/image" Target="../media/image135.wmf"/><Relationship Id="rId1" Type="http://schemas.openxmlformats.org/officeDocument/2006/relationships/vmlDrawing" Target="../drawings/vmlDrawing46.vml"/><Relationship Id="rId2"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99.bin"/><Relationship Id="rId4" Type="http://schemas.openxmlformats.org/officeDocument/2006/relationships/image" Target="../media/image134.wmf"/><Relationship Id="rId5" Type="http://schemas.openxmlformats.org/officeDocument/2006/relationships/oleObject" Target="../embeddings/oleObject100.bin"/><Relationship Id="rId6" Type="http://schemas.openxmlformats.org/officeDocument/2006/relationships/image" Target="../media/image135.wmf"/><Relationship Id="rId7" Type="http://schemas.openxmlformats.org/officeDocument/2006/relationships/oleObject" Target="../embeddings/oleObject101.bin"/><Relationship Id="rId8" Type="http://schemas.openxmlformats.org/officeDocument/2006/relationships/image" Target="../media/image136.wmf"/><Relationship Id="rId1" Type="http://schemas.openxmlformats.org/officeDocument/2006/relationships/vmlDrawing" Target="../drawings/vmlDrawing47.vml"/><Relationship Id="rId2"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102.bin"/><Relationship Id="rId4" Type="http://schemas.openxmlformats.org/officeDocument/2006/relationships/image" Target="../media/image136.wmf"/><Relationship Id="rId1" Type="http://schemas.openxmlformats.org/officeDocument/2006/relationships/vmlDrawing" Target="../drawings/vmlDrawing48.vml"/><Relationship Id="rId2"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03.bin"/><Relationship Id="rId4" Type="http://schemas.openxmlformats.org/officeDocument/2006/relationships/image" Target="../media/image137.wmf"/><Relationship Id="rId1" Type="http://schemas.openxmlformats.org/officeDocument/2006/relationships/vmlDrawing" Target="../drawings/vmlDrawing49.vml"/><Relationship Id="rId2"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04.bin"/><Relationship Id="rId4" Type="http://schemas.openxmlformats.org/officeDocument/2006/relationships/image" Target="../media/image138.wmf"/><Relationship Id="rId1" Type="http://schemas.openxmlformats.org/officeDocument/2006/relationships/vmlDrawing" Target="../drawings/vmlDrawing50.vml"/><Relationship Id="rId2"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105.bin"/><Relationship Id="rId4" Type="http://schemas.openxmlformats.org/officeDocument/2006/relationships/image" Target="../media/image139.wmf"/><Relationship Id="rId1" Type="http://schemas.openxmlformats.org/officeDocument/2006/relationships/vmlDrawing" Target="../drawings/vmlDrawing51.vml"/><Relationship Id="rId2"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9" Type="http://schemas.openxmlformats.org/officeDocument/2006/relationships/tags" Target="../tags/tag35.xml"/><Relationship Id="rId20" Type="http://schemas.openxmlformats.org/officeDocument/2006/relationships/tags" Target="../tags/tag46.xml"/><Relationship Id="rId21" Type="http://schemas.openxmlformats.org/officeDocument/2006/relationships/tags" Target="../tags/tag47.xml"/><Relationship Id="rId22" Type="http://schemas.openxmlformats.org/officeDocument/2006/relationships/tags" Target="../tags/tag48.xml"/><Relationship Id="rId23" Type="http://schemas.openxmlformats.org/officeDocument/2006/relationships/slideLayout" Target="../slideLayouts/slideLayout17.xml"/><Relationship Id="rId24" Type="http://schemas.openxmlformats.org/officeDocument/2006/relationships/notesSlide" Target="../notesSlides/notesSlide7.xml"/><Relationship Id="rId10" Type="http://schemas.openxmlformats.org/officeDocument/2006/relationships/tags" Target="../tags/tag36.xml"/><Relationship Id="rId11" Type="http://schemas.openxmlformats.org/officeDocument/2006/relationships/tags" Target="../tags/tag37.xml"/><Relationship Id="rId12" Type="http://schemas.openxmlformats.org/officeDocument/2006/relationships/tags" Target="../tags/tag38.xml"/><Relationship Id="rId13" Type="http://schemas.openxmlformats.org/officeDocument/2006/relationships/tags" Target="../tags/tag39.xml"/><Relationship Id="rId14" Type="http://schemas.openxmlformats.org/officeDocument/2006/relationships/tags" Target="../tags/tag40.xml"/><Relationship Id="rId15" Type="http://schemas.openxmlformats.org/officeDocument/2006/relationships/tags" Target="../tags/tag41.xml"/><Relationship Id="rId16" Type="http://schemas.openxmlformats.org/officeDocument/2006/relationships/tags" Target="../tags/tag42.xml"/><Relationship Id="rId17" Type="http://schemas.openxmlformats.org/officeDocument/2006/relationships/tags" Target="../tags/tag43.xml"/><Relationship Id="rId18" Type="http://schemas.openxmlformats.org/officeDocument/2006/relationships/tags" Target="../tags/tag44.xml"/><Relationship Id="rId19" Type="http://schemas.openxmlformats.org/officeDocument/2006/relationships/tags" Target="../tags/tag45.xml"/><Relationship Id="rId1" Type="http://schemas.openxmlformats.org/officeDocument/2006/relationships/tags" Target="../tags/tag27.xml"/><Relationship Id="rId2" Type="http://schemas.openxmlformats.org/officeDocument/2006/relationships/tags" Target="../tags/tag28.xml"/><Relationship Id="rId3" Type="http://schemas.openxmlformats.org/officeDocument/2006/relationships/tags" Target="../tags/tag29.xml"/><Relationship Id="rId4" Type="http://schemas.openxmlformats.org/officeDocument/2006/relationships/tags" Target="../tags/tag30.xml"/><Relationship Id="rId5" Type="http://schemas.openxmlformats.org/officeDocument/2006/relationships/tags" Target="../tags/tag31.xml"/><Relationship Id="rId6" Type="http://schemas.openxmlformats.org/officeDocument/2006/relationships/tags" Target="../tags/tag32.xml"/><Relationship Id="rId7" Type="http://schemas.openxmlformats.org/officeDocument/2006/relationships/tags" Target="../tags/tag33.xml"/><Relationship Id="rId8" Type="http://schemas.openxmlformats.org/officeDocument/2006/relationships/tags" Target="../tags/tag34.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106.bin"/><Relationship Id="rId4" Type="http://schemas.openxmlformats.org/officeDocument/2006/relationships/image" Target="../media/image140.wmf"/><Relationship Id="rId1" Type="http://schemas.openxmlformats.org/officeDocument/2006/relationships/vmlDrawing" Target="../drawings/vmlDrawing52.vml"/><Relationship Id="rId2"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wmf"/><Relationship Id="rId4" Type="http://schemas.openxmlformats.org/officeDocument/2006/relationships/image" Target="../media/image142.png"/><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152.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wmf"/><Relationship Id="rId1" Type="http://schemas.openxmlformats.org/officeDocument/2006/relationships/slideLayout" Target="../slideLayouts/slideLayout19.xml"/><Relationship Id="rId2" Type="http://schemas.openxmlformats.org/officeDocument/2006/relationships/notesSlide" Target="../notesSlides/notesSlide3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107.bin"/><Relationship Id="rId5" Type="http://schemas.openxmlformats.org/officeDocument/2006/relationships/image" Target="../media/image145.wmf"/><Relationship Id="rId1" Type="http://schemas.openxmlformats.org/officeDocument/2006/relationships/vmlDrawing" Target="../drawings/vmlDrawing53.vml"/><Relationship Id="rId2"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108.bin"/><Relationship Id="rId5" Type="http://schemas.openxmlformats.org/officeDocument/2006/relationships/image" Target="../media/image146.wmf"/><Relationship Id="rId6" Type="http://schemas.openxmlformats.org/officeDocument/2006/relationships/oleObject" Target="../embeddings/oleObject109.bin"/><Relationship Id="rId7" Type="http://schemas.openxmlformats.org/officeDocument/2006/relationships/image" Target="../media/image147.wmf"/><Relationship Id="rId8" Type="http://schemas.openxmlformats.org/officeDocument/2006/relationships/oleObject" Target="../embeddings/oleObject110.bin"/><Relationship Id="rId9" Type="http://schemas.openxmlformats.org/officeDocument/2006/relationships/image" Target="../media/image148.wmf"/><Relationship Id="rId10" Type="http://schemas.openxmlformats.org/officeDocument/2006/relationships/oleObject" Target="../embeddings/oleObject111.bin"/><Relationship Id="rId11" Type="http://schemas.openxmlformats.org/officeDocument/2006/relationships/image" Target="../media/image149.wmf"/><Relationship Id="rId1" Type="http://schemas.openxmlformats.org/officeDocument/2006/relationships/vmlDrawing" Target="../drawings/vmlDrawing54.vml"/><Relationship Id="rId2"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112.bin"/><Relationship Id="rId5" Type="http://schemas.openxmlformats.org/officeDocument/2006/relationships/image" Target="../media/image150.wmf"/><Relationship Id="rId1" Type="http://schemas.openxmlformats.org/officeDocument/2006/relationships/vmlDrawing" Target="../drawings/vmlDrawing55.vml"/><Relationship Id="rId2"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11" Type="http://schemas.openxmlformats.org/officeDocument/2006/relationships/image" Target="../media/image153.wmf"/><Relationship Id="rId12" Type="http://schemas.openxmlformats.org/officeDocument/2006/relationships/oleObject" Target="../embeddings/oleObject117.bin"/><Relationship Id="rId13" Type="http://schemas.openxmlformats.org/officeDocument/2006/relationships/image" Target="../media/image154.wmf"/><Relationship Id="rId14" Type="http://schemas.openxmlformats.org/officeDocument/2006/relationships/oleObject" Target="../embeddings/oleObject118.bin"/><Relationship Id="rId15" Type="http://schemas.openxmlformats.org/officeDocument/2006/relationships/image" Target="../media/image155.wmf"/><Relationship Id="rId16" Type="http://schemas.openxmlformats.org/officeDocument/2006/relationships/oleObject" Target="../embeddings/oleObject119.bin"/><Relationship Id="rId17" Type="http://schemas.openxmlformats.org/officeDocument/2006/relationships/image" Target="../media/image156.wmf"/><Relationship Id="rId18" Type="http://schemas.openxmlformats.org/officeDocument/2006/relationships/oleObject" Target="../embeddings/oleObject120.bin"/><Relationship Id="rId19" Type="http://schemas.openxmlformats.org/officeDocument/2006/relationships/image" Target="../media/image157.wmf"/><Relationship Id="rId1" Type="http://schemas.openxmlformats.org/officeDocument/2006/relationships/vmlDrawing" Target="../drawings/vmlDrawing56.vml"/><Relationship Id="rId2" Type="http://schemas.openxmlformats.org/officeDocument/2006/relationships/slideLayout" Target="../slideLayouts/slideLayout17.xml"/><Relationship Id="rId3" Type="http://schemas.openxmlformats.org/officeDocument/2006/relationships/notesSlide" Target="../notesSlides/notesSlide46.xml"/><Relationship Id="rId4" Type="http://schemas.openxmlformats.org/officeDocument/2006/relationships/oleObject" Target="../embeddings/oleObject113.bin"/><Relationship Id="rId5" Type="http://schemas.openxmlformats.org/officeDocument/2006/relationships/image" Target="../media/image146.wmf"/><Relationship Id="rId6" Type="http://schemas.openxmlformats.org/officeDocument/2006/relationships/oleObject" Target="../embeddings/oleObject114.bin"/><Relationship Id="rId7" Type="http://schemas.openxmlformats.org/officeDocument/2006/relationships/image" Target="../media/image151.wmf"/><Relationship Id="rId8" Type="http://schemas.openxmlformats.org/officeDocument/2006/relationships/oleObject" Target="../embeddings/oleObject115.bin"/><Relationship Id="rId9" Type="http://schemas.openxmlformats.org/officeDocument/2006/relationships/image" Target="../media/image152.wmf"/><Relationship Id="rId10" Type="http://schemas.openxmlformats.org/officeDocument/2006/relationships/oleObject" Target="../embeddings/oleObject116.bin"/></Relationships>
</file>

<file path=ppt/slides/_rels/slide166.xml.rels><?xml version="1.0" encoding="UTF-8" standalone="yes"?>
<Relationships xmlns="http://schemas.openxmlformats.org/package/2006/relationships"><Relationship Id="rId11" Type="http://schemas.openxmlformats.org/officeDocument/2006/relationships/image" Target="../media/image161.wmf"/><Relationship Id="rId12" Type="http://schemas.openxmlformats.org/officeDocument/2006/relationships/oleObject" Target="../embeddings/oleObject125.bin"/><Relationship Id="rId13" Type="http://schemas.openxmlformats.org/officeDocument/2006/relationships/image" Target="../media/image162.wmf"/><Relationship Id="rId1" Type="http://schemas.openxmlformats.org/officeDocument/2006/relationships/vmlDrawing" Target="../drawings/vmlDrawing57.vml"/><Relationship Id="rId2" Type="http://schemas.openxmlformats.org/officeDocument/2006/relationships/slideLayout" Target="../slideLayouts/slideLayout17.xml"/><Relationship Id="rId3" Type="http://schemas.openxmlformats.org/officeDocument/2006/relationships/notesSlide" Target="../notesSlides/notesSlide47.xml"/><Relationship Id="rId4" Type="http://schemas.openxmlformats.org/officeDocument/2006/relationships/oleObject" Target="../embeddings/oleObject121.bin"/><Relationship Id="rId5" Type="http://schemas.openxmlformats.org/officeDocument/2006/relationships/image" Target="../media/image158.wmf"/><Relationship Id="rId6" Type="http://schemas.openxmlformats.org/officeDocument/2006/relationships/oleObject" Target="../embeddings/oleObject122.bin"/><Relationship Id="rId7" Type="http://schemas.openxmlformats.org/officeDocument/2006/relationships/image" Target="../media/image159.wmf"/><Relationship Id="rId8" Type="http://schemas.openxmlformats.org/officeDocument/2006/relationships/oleObject" Target="../embeddings/oleObject123.bin"/><Relationship Id="rId9" Type="http://schemas.openxmlformats.org/officeDocument/2006/relationships/image" Target="../media/image160.wmf"/><Relationship Id="rId10" Type="http://schemas.openxmlformats.org/officeDocument/2006/relationships/oleObject" Target="../embeddings/oleObject124.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9" Type="http://schemas.openxmlformats.org/officeDocument/2006/relationships/tags" Target="../tags/tag57.xml"/><Relationship Id="rId20" Type="http://schemas.openxmlformats.org/officeDocument/2006/relationships/tags" Target="../tags/tag68.xml"/><Relationship Id="rId21" Type="http://schemas.openxmlformats.org/officeDocument/2006/relationships/tags" Target="../tags/tag69.xml"/><Relationship Id="rId22" Type="http://schemas.openxmlformats.org/officeDocument/2006/relationships/tags" Target="../tags/tag70.xml"/><Relationship Id="rId23" Type="http://schemas.openxmlformats.org/officeDocument/2006/relationships/tags" Target="../tags/tag71.xml"/><Relationship Id="rId24" Type="http://schemas.openxmlformats.org/officeDocument/2006/relationships/slideLayout" Target="../slideLayouts/slideLayout17.xml"/><Relationship Id="rId25" Type="http://schemas.openxmlformats.org/officeDocument/2006/relationships/notesSlide" Target="../notesSlides/notesSlide10.xml"/><Relationship Id="rId10" Type="http://schemas.openxmlformats.org/officeDocument/2006/relationships/tags" Target="../tags/tag58.xml"/><Relationship Id="rId11" Type="http://schemas.openxmlformats.org/officeDocument/2006/relationships/tags" Target="../tags/tag59.xml"/><Relationship Id="rId12" Type="http://schemas.openxmlformats.org/officeDocument/2006/relationships/tags" Target="../tags/tag60.xml"/><Relationship Id="rId13" Type="http://schemas.openxmlformats.org/officeDocument/2006/relationships/tags" Target="../tags/tag61.xml"/><Relationship Id="rId14" Type="http://schemas.openxmlformats.org/officeDocument/2006/relationships/tags" Target="../tags/tag62.xml"/><Relationship Id="rId15" Type="http://schemas.openxmlformats.org/officeDocument/2006/relationships/tags" Target="../tags/tag63.xml"/><Relationship Id="rId16" Type="http://schemas.openxmlformats.org/officeDocument/2006/relationships/tags" Target="../tags/tag64.xml"/><Relationship Id="rId17" Type="http://schemas.openxmlformats.org/officeDocument/2006/relationships/tags" Target="../tags/tag65.xml"/><Relationship Id="rId18" Type="http://schemas.openxmlformats.org/officeDocument/2006/relationships/tags" Target="../tags/tag66.xml"/><Relationship Id="rId19" Type="http://schemas.openxmlformats.org/officeDocument/2006/relationships/tags" Target="../tags/tag67.xml"/><Relationship Id="rId1" Type="http://schemas.openxmlformats.org/officeDocument/2006/relationships/tags" Target="../tags/tag49.xml"/><Relationship Id="rId2" Type="http://schemas.openxmlformats.org/officeDocument/2006/relationships/tags" Target="../tags/tag50.xml"/><Relationship Id="rId3" Type="http://schemas.openxmlformats.org/officeDocument/2006/relationships/tags" Target="../tags/tag51.xml"/><Relationship Id="rId4" Type="http://schemas.openxmlformats.org/officeDocument/2006/relationships/tags" Target="../tags/tag52.xml"/><Relationship Id="rId5" Type="http://schemas.openxmlformats.org/officeDocument/2006/relationships/tags" Target="../tags/tag53.xml"/><Relationship Id="rId6" Type="http://schemas.openxmlformats.org/officeDocument/2006/relationships/tags" Target="../tags/tag54.xml"/><Relationship Id="rId7" Type="http://schemas.openxmlformats.org/officeDocument/2006/relationships/tags" Target="../tags/tag55.xml"/><Relationship Id="rId8" Type="http://schemas.openxmlformats.org/officeDocument/2006/relationships/tags" Target="../tags/tag56.xml"/></Relationships>
</file>

<file path=ppt/slides/_rels/slide21.xml.rels><?xml version="1.0" encoding="UTF-8" standalone="yes"?>
<Relationships xmlns="http://schemas.openxmlformats.org/package/2006/relationships"><Relationship Id="rId11" Type="http://schemas.openxmlformats.org/officeDocument/2006/relationships/tags" Target="../tags/tag81.xml"/><Relationship Id="rId12" Type="http://schemas.openxmlformats.org/officeDocument/2006/relationships/slideLayout" Target="../slideLayouts/slideLayout17.xml"/><Relationship Id="rId13" Type="http://schemas.openxmlformats.org/officeDocument/2006/relationships/notesSlide" Target="../notesSlides/notesSlide11.xml"/><Relationship Id="rId14" Type="http://schemas.openxmlformats.org/officeDocument/2006/relationships/oleObject" Target="../embeddings/oleObject1.bin"/><Relationship Id="rId15"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tags" Target="../tags/tag72.xml"/><Relationship Id="rId3" Type="http://schemas.openxmlformats.org/officeDocument/2006/relationships/tags" Target="../tags/tag73.xml"/><Relationship Id="rId4" Type="http://schemas.openxmlformats.org/officeDocument/2006/relationships/tags" Target="../tags/tag74.xml"/><Relationship Id="rId5" Type="http://schemas.openxmlformats.org/officeDocument/2006/relationships/tags" Target="../tags/tag75.xml"/><Relationship Id="rId6" Type="http://schemas.openxmlformats.org/officeDocument/2006/relationships/tags" Target="../tags/tag76.xml"/><Relationship Id="rId7" Type="http://schemas.openxmlformats.org/officeDocument/2006/relationships/tags" Target="../tags/tag77.xml"/><Relationship Id="rId8" Type="http://schemas.openxmlformats.org/officeDocument/2006/relationships/tags" Target="../tags/tag78.xml"/><Relationship Id="rId9" Type="http://schemas.openxmlformats.org/officeDocument/2006/relationships/tags" Target="../tags/tag79.xml"/><Relationship Id="rId10" Type="http://schemas.openxmlformats.org/officeDocument/2006/relationships/tags" Target="../tags/tag8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0.wmf"/><Relationship Id="rId1" Type="http://schemas.openxmlformats.org/officeDocument/2006/relationships/vmlDrawing" Target="../drawings/vmlDrawing2.vml"/><Relationship Id="rId2"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4.emf"/><Relationship Id="rId1" Type="http://schemas.openxmlformats.org/officeDocument/2006/relationships/vmlDrawing" Target="../drawings/vmlDrawing3.vml"/><Relationship Id="rId2"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6.wmf"/><Relationship Id="rId5" Type="http://schemas.openxmlformats.org/officeDocument/2006/relationships/oleObject" Target="../embeddings/oleObject5.bin"/><Relationship Id="rId6" Type="http://schemas.openxmlformats.org/officeDocument/2006/relationships/image" Target="../media/image27.wmf"/><Relationship Id="rId1" Type="http://schemas.openxmlformats.org/officeDocument/2006/relationships/vmlDrawing" Target="../drawings/vmlDrawing4.vml"/><Relationship Id="rId2"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tags" Target="../tags/tag82.xml"/><Relationship Id="rId2"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30.emf"/><Relationship Id="rId5" Type="http://schemas.openxmlformats.org/officeDocument/2006/relationships/oleObject" Target="../embeddings/oleObject7.bin"/><Relationship Id="rId6" Type="http://schemas.openxmlformats.org/officeDocument/2006/relationships/image" Target="../media/image31.emf"/><Relationship Id="rId7" Type="http://schemas.openxmlformats.org/officeDocument/2006/relationships/oleObject" Target="../embeddings/oleObject8.bin"/><Relationship Id="rId8" Type="http://schemas.openxmlformats.org/officeDocument/2006/relationships/image" Target="../media/image32.emf"/><Relationship Id="rId1" Type="http://schemas.openxmlformats.org/officeDocument/2006/relationships/vmlDrawing" Target="../drawings/vmlDrawing5.vml"/><Relationship Id="rId2"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3.emf"/><Relationship Id="rId5" Type="http://schemas.openxmlformats.org/officeDocument/2006/relationships/oleObject" Target="../embeddings/oleObject10.bin"/><Relationship Id="rId6" Type="http://schemas.openxmlformats.org/officeDocument/2006/relationships/image" Target="../media/image34.wmf"/><Relationship Id="rId1" Type="http://schemas.openxmlformats.org/officeDocument/2006/relationships/vmlDrawing" Target="../drawings/vmlDrawing6.vml"/><Relationship Id="rId2"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35.emf"/><Relationship Id="rId1" Type="http://schemas.openxmlformats.org/officeDocument/2006/relationships/vmlDrawing" Target="../drawings/vmlDrawing7.vml"/><Relationship Id="rId2"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36.emf"/><Relationship Id="rId5" Type="http://schemas.openxmlformats.org/officeDocument/2006/relationships/oleObject" Target="../embeddings/oleObject13.bin"/><Relationship Id="rId6" Type="http://schemas.openxmlformats.org/officeDocument/2006/relationships/image" Target="../media/image37.emf"/><Relationship Id="rId1" Type="http://schemas.openxmlformats.org/officeDocument/2006/relationships/vmlDrawing" Target="../drawings/vmlDrawing8.vml"/><Relationship Id="rId2"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38.emf"/><Relationship Id="rId5" Type="http://schemas.openxmlformats.org/officeDocument/2006/relationships/oleObject" Target="../embeddings/oleObject15.bin"/><Relationship Id="rId6" Type="http://schemas.openxmlformats.org/officeDocument/2006/relationships/image" Target="../media/image39.emf"/><Relationship Id="rId7" Type="http://schemas.openxmlformats.org/officeDocument/2006/relationships/oleObject" Target="../embeddings/oleObject16.bin"/><Relationship Id="rId8" Type="http://schemas.openxmlformats.org/officeDocument/2006/relationships/image" Target="../media/image40.emf"/><Relationship Id="rId1" Type="http://schemas.openxmlformats.org/officeDocument/2006/relationships/vmlDrawing" Target="../drawings/vmlDrawing9.vml"/><Relationship Id="rId2"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41.emf"/><Relationship Id="rId5" Type="http://schemas.openxmlformats.org/officeDocument/2006/relationships/oleObject" Target="../embeddings/oleObject18.bin"/><Relationship Id="rId6" Type="http://schemas.openxmlformats.org/officeDocument/2006/relationships/image" Target="../media/image42.emf"/><Relationship Id="rId1" Type="http://schemas.openxmlformats.org/officeDocument/2006/relationships/vmlDrawing" Target="../drawings/vmlDrawing10.vml"/><Relationship Id="rId2"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43.emf"/><Relationship Id="rId5" Type="http://schemas.openxmlformats.org/officeDocument/2006/relationships/oleObject" Target="../embeddings/oleObject20.bin"/><Relationship Id="rId6" Type="http://schemas.openxmlformats.org/officeDocument/2006/relationships/image" Target="../media/image44.emf"/><Relationship Id="rId7" Type="http://schemas.openxmlformats.org/officeDocument/2006/relationships/oleObject" Target="../embeddings/oleObject21.bin"/><Relationship Id="rId8" Type="http://schemas.openxmlformats.org/officeDocument/2006/relationships/image" Target="../media/image45.emf"/><Relationship Id="rId1" Type="http://schemas.openxmlformats.org/officeDocument/2006/relationships/vmlDrawing" Target="../drawings/vmlDrawing11.vml"/><Relationship Id="rId2"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46.emf"/><Relationship Id="rId5" Type="http://schemas.openxmlformats.org/officeDocument/2006/relationships/oleObject" Target="../embeddings/oleObject23.bin"/><Relationship Id="rId6" Type="http://schemas.openxmlformats.org/officeDocument/2006/relationships/image" Target="../media/image45.emf"/><Relationship Id="rId1" Type="http://schemas.openxmlformats.org/officeDocument/2006/relationships/vmlDrawing" Target="../drawings/vmlDrawing12.vml"/><Relationship Id="rId2"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47.jpeg"/></Relationships>
</file>

<file path=ppt/slides/_rels/slide8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51.emf"/><Relationship Id="rId5" Type="http://schemas.openxmlformats.org/officeDocument/2006/relationships/oleObject" Target="../embeddings/oleObject25.bin"/><Relationship Id="rId6" Type="http://schemas.openxmlformats.org/officeDocument/2006/relationships/image" Target="../media/image52.emf"/><Relationship Id="rId7" Type="http://schemas.openxmlformats.org/officeDocument/2006/relationships/oleObject" Target="../embeddings/oleObject26.bin"/><Relationship Id="rId8" Type="http://schemas.openxmlformats.org/officeDocument/2006/relationships/image" Target="../media/image53.emf"/><Relationship Id="rId9" Type="http://schemas.openxmlformats.org/officeDocument/2006/relationships/oleObject" Target="../embeddings/oleObject27.bin"/><Relationship Id="rId10" Type="http://schemas.openxmlformats.org/officeDocument/2006/relationships/image" Target="../media/image54.emf"/><Relationship Id="rId1" Type="http://schemas.openxmlformats.org/officeDocument/2006/relationships/vmlDrawing" Target="../drawings/vmlDrawing13.vml"/><Relationship Id="rId2"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55.wmf"/><Relationship Id="rId5" Type="http://schemas.openxmlformats.org/officeDocument/2006/relationships/oleObject" Target="../embeddings/oleObject29.bin"/><Relationship Id="rId6" Type="http://schemas.openxmlformats.org/officeDocument/2006/relationships/image" Target="../media/image56.emf"/><Relationship Id="rId1" Type="http://schemas.openxmlformats.org/officeDocument/2006/relationships/vmlDrawing" Target="../drawings/vmlDrawing14.vml"/><Relationship Id="rId2"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tags" Target="../tags/tag83.xml"/><Relationship Id="rId2"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58.wmf"/><Relationship Id="rId5" Type="http://schemas.openxmlformats.org/officeDocument/2006/relationships/oleObject" Target="../embeddings/oleObject30.bin"/><Relationship Id="rId6" Type="http://schemas.openxmlformats.org/officeDocument/2006/relationships/image" Target="../media/image57.wmf"/><Relationship Id="rId7" Type="http://schemas.openxmlformats.org/officeDocument/2006/relationships/image" Target="../media/image59.wmf"/><Relationship Id="rId8" Type="http://schemas.openxmlformats.org/officeDocument/2006/relationships/image" Target="../media/image60.wmf"/><Relationship Id="rId1" Type="http://schemas.openxmlformats.org/officeDocument/2006/relationships/vmlDrawing" Target="../drawings/vmlDrawing15.vml"/><Relationship Id="rId2"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61.emf"/><Relationship Id="rId1" Type="http://schemas.openxmlformats.org/officeDocument/2006/relationships/vmlDrawing" Target="../drawings/vmlDrawing16.vml"/><Relationship Id="rId2"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62.wmf"/><Relationship Id="rId5" Type="http://schemas.openxmlformats.org/officeDocument/2006/relationships/image" Target="../media/image25.wmf"/><Relationship Id="rId1" Type="http://schemas.openxmlformats.org/officeDocument/2006/relationships/vmlDrawing" Target="../drawings/vmlDrawing17.vml"/><Relationship Id="rId2"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62.wmf"/><Relationship Id="rId1" Type="http://schemas.openxmlformats.org/officeDocument/2006/relationships/vmlDrawing" Target="../drawings/vmlDrawing18.vml"/><Relationship Id="rId2"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34.bin"/><Relationship Id="rId4" Type="http://schemas.openxmlformats.org/officeDocument/2006/relationships/image" Target="../media/image62.wmf"/><Relationship Id="rId5" Type="http://schemas.openxmlformats.org/officeDocument/2006/relationships/image" Target="../media/image25.wmf"/><Relationship Id="rId1" Type="http://schemas.openxmlformats.org/officeDocument/2006/relationships/vmlDrawing" Target="../drawings/vmlDrawing19.vml"/><Relationship Id="rId2"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62.wmf"/><Relationship Id="rId5" Type="http://schemas.openxmlformats.org/officeDocument/2006/relationships/oleObject" Target="../embeddings/oleObject36.bin"/><Relationship Id="rId6" Type="http://schemas.openxmlformats.org/officeDocument/2006/relationships/image" Target="../media/image63.emf"/><Relationship Id="rId7" Type="http://schemas.openxmlformats.org/officeDocument/2006/relationships/oleObject" Target="../embeddings/oleObject37.bin"/><Relationship Id="rId8" Type="http://schemas.openxmlformats.org/officeDocument/2006/relationships/image" Target="../media/image64.emf"/><Relationship Id="rId1" Type="http://schemas.openxmlformats.org/officeDocument/2006/relationships/vmlDrawing" Target="../drawings/vmlDrawing20.vml"/><Relationship Id="rId2"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62.wmf"/><Relationship Id="rId5" Type="http://schemas.openxmlformats.org/officeDocument/2006/relationships/oleObject" Target="../embeddings/oleObject39.bin"/><Relationship Id="rId6" Type="http://schemas.openxmlformats.org/officeDocument/2006/relationships/image" Target="../media/image65.emf"/><Relationship Id="rId7" Type="http://schemas.openxmlformats.org/officeDocument/2006/relationships/oleObject" Target="../embeddings/oleObject40.bin"/><Relationship Id="rId8" Type="http://schemas.openxmlformats.org/officeDocument/2006/relationships/image" Target="../media/image66.emf"/><Relationship Id="rId1" Type="http://schemas.openxmlformats.org/officeDocument/2006/relationships/vmlDrawing" Target="../drawings/vmlDrawing21.vml"/><Relationship Id="rId2"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62.wmf"/><Relationship Id="rId5" Type="http://schemas.openxmlformats.org/officeDocument/2006/relationships/oleObject" Target="../embeddings/oleObject42.bin"/><Relationship Id="rId6" Type="http://schemas.openxmlformats.org/officeDocument/2006/relationships/image" Target="../media/image67.emf"/><Relationship Id="rId7" Type="http://schemas.openxmlformats.org/officeDocument/2006/relationships/oleObject" Target="../embeddings/oleObject43.bin"/><Relationship Id="rId8" Type="http://schemas.openxmlformats.org/officeDocument/2006/relationships/image" Target="../media/image45.emf"/><Relationship Id="rId1" Type="http://schemas.openxmlformats.org/officeDocument/2006/relationships/vmlDrawing" Target="../drawings/vmlDrawing22.vml"/><Relationship Id="rId2"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62.wmf"/><Relationship Id="rId5" Type="http://schemas.openxmlformats.org/officeDocument/2006/relationships/oleObject" Target="../embeddings/oleObject45.bin"/><Relationship Id="rId6" Type="http://schemas.openxmlformats.org/officeDocument/2006/relationships/image" Target="../media/image67.emf"/><Relationship Id="rId1" Type="http://schemas.openxmlformats.org/officeDocument/2006/relationships/vmlDrawing" Target="../drawings/vmlDrawing23.vml"/><Relationship Id="rId2"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304800"/>
            <a:ext cx="7772400" cy="838200"/>
          </a:xfrm>
        </p:spPr>
        <p:txBody>
          <a:bodyPr/>
          <a:lstStyle/>
          <a:p>
            <a:pPr algn="ctr" eaLnBrk="1" hangingPunct="1"/>
            <a:r>
              <a:rPr lang="en-US" altLang="zh-CN" sz="3400" dirty="0" smtClean="0">
                <a:ea typeface="宋体" pitchFamily="2" charset="-122"/>
              </a:rPr>
              <a:t>Congestion Control &amp; Optimization</a:t>
            </a:r>
            <a:endParaRPr lang="en-US" sz="3400" dirty="0" smtClean="0"/>
          </a:p>
        </p:txBody>
      </p:sp>
      <p:sp>
        <p:nvSpPr>
          <p:cNvPr id="9" name="Subtitle 8"/>
          <p:cNvSpPr>
            <a:spLocks noGrp="1"/>
          </p:cNvSpPr>
          <p:nvPr>
            <p:ph type="subTitle" idx="1"/>
          </p:nvPr>
        </p:nvSpPr>
        <p:spPr>
          <a:xfrm>
            <a:off x="2819400" y="1447800"/>
            <a:ext cx="3352800" cy="914400"/>
          </a:xfrm>
        </p:spPr>
        <p:txBody>
          <a:bodyPr/>
          <a:lstStyle/>
          <a:p>
            <a:pPr algn="ctr"/>
            <a:r>
              <a:rPr lang="en-US" sz="1800" dirty="0" smtClean="0"/>
              <a:t>Steven Low</a:t>
            </a:r>
          </a:p>
          <a:p>
            <a:r>
              <a:rPr lang="en-US" altLang="zh-CN" sz="1600" dirty="0" smtClean="0">
                <a:ea typeface="宋体" charset="0"/>
                <a:cs typeface="宋体" charset="0"/>
              </a:rPr>
              <a:t> </a:t>
            </a:r>
            <a:r>
              <a:rPr lang="en-US" sz="1800" dirty="0" err="1" smtClean="0"/>
              <a:t>netlab.</a:t>
            </a:r>
            <a:r>
              <a:rPr lang="en-US" sz="1800" b="1" dirty="0" err="1" smtClean="0">
                <a:solidFill>
                  <a:srgbClr val="FF840C"/>
                </a:solidFill>
              </a:rPr>
              <a:t>CALTECH</a:t>
            </a:r>
            <a:r>
              <a:rPr lang="en-US" sz="1800" dirty="0" err="1" smtClean="0"/>
              <a:t>.edu</a:t>
            </a:r>
            <a:endParaRPr lang="en-US" sz="1800" dirty="0" smtClean="0"/>
          </a:p>
          <a:p>
            <a:r>
              <a:rPr lang="en-US" sz="1200" dirty="0" smtClean="0"/>
              <a:t>Cambridge 2011</a:t>
            </a:r>
            <a:endParaRPr lang="en-US" sz="1200" dirty="0"/>
          </a:p>
        </p:txBody>
      </p:sp>
      <p:pic>
        <p:nvPicPr>
          <p:cNvPr id="57346" name="Picture 2"/>
          <p:cNvPicPr>
            <a:picLocks noChangeAspect="1" noChangeArrowheads="1"/>
          </p:cNvPicPr>
          <p:nvPr/>
        </p:nvPicPr>
        <p:blipFill>
          <a:blip r:embed="rId3" cstate="print"/>
          <a:srcRect/>
          <a:stretch>
            <a:fillRect/>
          </a:stretch>
        </p:blipFill>
        <p:spPr bwMode="auto">
          <a:xfrm>
            <a:off x="0" y="2375384"/>
            <a:ext cx="9144000" cy="4482616"/>
          </a:xfrm>
          <a:prstGeom prst="rect">
            <a:avLst/>
          </a:prstGeom>
          <a:noFill/>
          <a:ln w="9525">
            <a:noFill/>
            <a:miter lim="800000"/>
            <a:headEnd/>
            <a:tailEnd/>
          </a:ln>
          <a:effectLst/>
        </p:spPr>
      </p:pic>
    </p:spTree>
    <p:extLst>
      <p:ext uri="{BB962C8B-B14F-4D97-AF65-F5344CB8AC3E}">
        <p14:creationId xmlns:p14="http://schemas.microsoft.com/office/powerpoint/2010/main" val="33049923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3" name="Rectangle 3"/>
          <p:cNvSpPr>
            <a:spLocks noGrp="1" noChangeArrowheads="1"/>
          </p:cNvSpPr>
          <p:nvPr>
            <p:ph idx="1"/>
          </p:nvPr>
        </p:nvSpPr>
        <p:spPr/>
        <p:txBody>
          <a:bodyPr/>
          <a:lstStyle/>
          <a:p>
            <a:pPr marL="0" indent="0" eaLnBrk="1" hangingPunct="1">
              <a:lnSpc>
                <a:spcPct val="90000"/>
              </a:lnSpc>
              <a:buNone/>
              <a:defRPr/>
            </a:pPr>
            <a:r>
              <a:rPr lang="en-US" sz="2400" dirty="0" smtClean="0">
                <a:cs typeface="+mn-cs"/>
              </a:rPr>
              <a:t>October 1986, the first congestion collapse on the Internet was detected</a:t>
            </a:r>
          </a:p>
          <a:p>
            <a:pPr marL="0" indent="0" eaLnBrk="1" hangingPunct="1">
              <a:lnSpc>
                <a:spcPct val="90000"/>
              </a:lnSpc>
              <a:buNone/>
              <a:defRPr/>
            </a:pPr>
            <a:r>
              <a:rPr lang="en-US" sz="2400" dirty="0" smtClean="0">
                <a:cs typeface="+mn-cs"/>
              </a:rPr>
              <a:t>Link between UC Berkeley and LBL</a:t>
            </a:r>
          </a:p>
          <a:p>
            <a:pPr lvl="1" eaLnBrk="1" hangingPunct="1">
              <a:lnSpc>
                <a:spcPct val="90000"/>
              </a:lnSpc>
              <a:defRPr/>
            </a:pPr>
            <a:r>
              <a:rPr lang="en-US" sz="2000" dirty="0" smtClean="0"/>
              <a:t>400 yards, 3 hops, </a:t>
            </a:r>
            <a:r>
              <a:rPr lang="en-US" sz="2000" dirty="0" smtClean="0">
                <a:solidFill>
                  <a:srgbClr val="FF0000"/>
                </a:solidFill>
              </a:rPr>
              <a:t>32 Kbps</a:t>
            </a:r>
            <a:endParaRPr lang="en-US" sz="2000" dirty="0" smtClean="0"/>
          </a:p>
          <a:p>
            <a:pPr lvl="1" eaLnBrk="1" hangingPunct="1">
              <a:lnSpc>
                <a:spcPct val="90000"/>
              </a:lnSpc>
              <a:defRPr/>
            </a:pPr>
            <a:r>
              <a:rPr lang="en-US" sz="2000" dirty="0" smtClean="0"/>
              <a:t>throughput dropped to </a:t>
            </a:r>
            <a:r>
              <a:rPr lang="en-US" sz="2000" dirty="0" smtClean="0">
                <a:solidFill>
                  <a:srgbClr val="FF0000"/>
                </a:solidFill>
              </a:rPr>
              <a:t>40 bps</a:t>
            </a:r>
            <a:endParaRPr lang="en-US" sz="2000" dirty="0" smtClean="0"/>
          </a:p>
          <a:p>
            <a:pPr lvl="1" eaLnBrk="1" hangingPunct="1">
              <a:lnSpc>
                <a:spcPct val="90000"/>
              </a:lnSpc>
              <a:defRPr/>
            </a:pPr>
            <a:r>
              <a:rPr lang="en-US" sz="2000" dirty="0" smtClean="0"/>
              <a:t>factor of ~1000 drop!</a:t>
            </a:r>
          </a:p>
          <a:p>
            <a:pPr marL="0" indent="0" eaLnBrk="1" hangingPunct="1">
              <a:lnSpc>
                <a:spcPct val="90000"/>
              </a:lnSpc>
              <a:buNone/>
              <a:defRPr/>
            </a:pPr>
            <a:r>
              <a:rPr lang="en-US" sz="2400" dirty="0" smtClean="0">
                <a:cs typeface="+mn-cs"/>
              </a:rPr>
              <a:t>1988, Van Jacobson proposed TCP </a:t>
            </a:r>
            <a:r>
              <a:rPr lang="en-US" altLang="zh-CN" sz="2400" dirty="0" smtClean="0">
                <a:ea typeface="宋体" charset="0"/>
                <a:cs typeface="宋体" charset="0"/>
              </a:rPr>
              <a:t>congestion</a:t>
            </a:r>
            <a:r>
              <a:rPr lang="en-US" sz="2400" dirty="0" smtClean="0">
                <a:cs typeface="+mn-cs"/>
              </a:rPr>
              <a:t> control</a:t>
            </a:r>
          </a:p>
        </p:txBody>
      </p:sp>
      <p:sp>
        <p:nvSpPr>
          <p:cNvPr id="2" name="TextBox 1"/>
          <p:cNvSpPr txBox="1"/>
          <p:nvPr/>
        </p:nvSpPr>
        <p:spPr>
          <a:xfrm>
            <a:off x="914400" y="2054691"/>
            <a:ext cx="7848600" cy="2477601"/>
          </a:xfrm>
          <a:prstGeom prst="rect">
            <a:avLst/>
          </a:prstGeom>
          <a:solidFill>
            <a:srgbClr val="FFFFFF"/>
          </a:solidFill>
        </p:spPr>
        <p:txBody>
          <a:bodyPr wrap="square" rtlCol="0">
            <a:spAutoFit/>
          </a:bodyPr>
          <a:lstStyle/>
          <a:p>
            <a:pPr algn="ctr"/>
            <a:endParaRPr lang="en-US" sz="2000" dirty="0" smtClean="0">
              <a:solidFill>
                <a:srgbClr val="0000FF"/>
              </a:solidFill>
            </a:endParaRPr>
          </a:p>
          <a:p>
            <a:pPr algn="ctr"/>
            <a:r>
              <a:rPr lang="en-US" sz="11500" dirty="0" smtClean="0">
                <a:solidFill>
                  <a:srgbClr val="0000FF"/>
                </a:solidFill>
                <a:latin typeface="Chalkduster"/>
                <a:cs typeface="Chalkduster"/>
              </a:rPr>
              <a:t>WHY ?</a:t>
            </a:r>
          </a:p>
          <a:p>
            <a:endParaRPr lang="en-US" sz="2000" dirty="0">
              <a:solidFill>
                <a:srgbClr val="0000FF"/>
              </a:solidFill>
            </a:endParaRPr>
          </a:p>
        </p:txBody>
      </p:sp>
      <p:sp>
        <p:nvSpPr>
          <p:cNvPr id="1551362" name="Rectangle 2"/>
          <p:cNvSpPr>
            <a:spLocks noGrp="1" noChangeArrowheads="1"/>
          </p:cNvSpPr>
          <p:nvPr>
            <p:ph type="title"/>
          </p:nvPr>
        </p:nvSpPr>
        <p:spPr/>
        <p:txBody>
          <a:bodyPr/>
          <a:lstStyle/>
          <a:p>
            <a:pPr eaLnBrk="1" hangingPunct="1">
              <a:defRPr/>
            </a:pPr>
            <a:r>
              <a:rPr lang="en-US" altLang="zh-CN" smtClean="0">
                <a:ea typeface="宋体" charset="0"/>
                <a:cs typeface="宋体" charset="0"/>
              </a:rPr>
              <a:t>Congestion collapse</a:t>
            </a:r>
            <a:endParaRPr lang="en-US" smtClean="0">
              <a:cs typeface="+mj-cs"/>
            </a:endParaRPr>
          </a:p>
        </p:txBody>
      </p:sp>
      <p:sp>
        <p:nvSpPr>
          <p:cNvPr id="1551364" name="Freeform 4"/>
          <p:cNvSpPr>
            <a:spLocks/>
          </p:cNvSpPr>
          <p:nvPr/>
        </p:nvSpPr>
        <p:spPr bwMode="auto">
          <a:xfrm>
            <a:off x="2984500" y="5522913"/>
            <a:ext cx="2501900" cy="1158875"/>
          </a:xfrm>
          <a:custGeom>
            <a:avLst/>
            <a:gdLst>
              <a:gd name="T0" fmla="*/ 0 w 1576"/>
              <a:gd name="T1" fmla="*/ 327 h 741"/>
              <a:gd name="T2" fmla="*/ 204 w 1576"/>
              <a:gd name="T3" fmla="*/ 118 h 741"/>
              <a:gd name="T4" fmla="*/ 345 w 1576"/>
              <a:gd name="T5" fmla="*/ 18 h 741"/>
              <a:gd name="T6" fmla="*/ 455 w 1576"/>
              <a:gd name="T7" fmla="*/ 13 h 741"/>
              <a:gd name="T8" fmla="*/ 565 w 1576"/>
              <a:gd name="T9" fmla="*/ 34 h 741"/>
              <a:gd name="T10" fmla="*/ 712 w 1576"/>
              <a:gd name="T11" fmla="*/ 160 h 741"/>
              <a:gd name="T12" fmla="*/ 953 w 1576"/>
              <a:gd name="T13" fmla="*/ 453 h 741"/>
              <a:gd name="T14" fmla="*/ 1126 w 1576"/>
              <a:gd name="T15" fmla="*/ 610 h 741"/>
              <a:gd name="T16" fmla="*/ 1340 w 1576"/>
              <a:gd name="T17" fmla="*/ 688 h 741"/>
              <a:gd name="T18" fmla="*/ 1576 w 1576"/>
              <a:gd name="T19" fmla="*/ 74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6" h="741">
                <a:moveTo>
                  <a:pt x="0" y="327"/>
                </a:moveTo>
                <a:cubicBezTo>
                  <a:pt x="73" y="248"/>
                  <a:pt x="146" y="170"/>
                  <a:pt x="204" y="118"/>
                </a:cubicBezTo>
                <a:cubicBezTo>
                  <a:pt x="262" y="66"/>
                  <a:pt x="303" y="36"/>
                  <a:pt x="345" y="18"/>
                </a:cubicBezTo>
                <a:cubicBezTo>
                  <a:pt x="387" y="0"/>
                  <a:pt x="418" y="10"/>
                  <a:pt x="455" y="13"/>
                </a:cubicBezTo>
                <a:cubicBezTo>
                  <a:pt x="492" y="16"/>
                  <a:pt x="522" y="10"/>
                  <a:pt x="565" y="34"/>
                </a:cubicBezTo>
                <a:cubicBezTo>
                  <a:pt x="608" y="58"/>
                  <a:pt x="647" y="90"/>
                  <a:pt x="712" y="160"/>
                </a:cubicBezTo>
                <a:cubicBezTo>
                  <a:pt x="777" y="230"/>
                  <a:pt x="884" y="378"/>
                  <a:pt x="953" y="453"/>
                </a:cubicBezTo>
                <a:cubicBezTo>
                  <a:pt x="1022" y="528"/>
                  <a:pt x="1062" y="571"/>
                  <a:pt x="1126" y="610"/>
                </a:cubicBezTo>
                <a:cubicBezTo>
                  <a:pt x="1190" y="649"/>
                  <a:pt x="1265" y="666"/>
                  <a:pt x="1340" y="688"/>
                </a:cubicBezTo>
                <a:cubicBezTo>
                  <a:pt x="1415" y="710"/>
                  <a:pt x="1495" y="725"/>
                  <a:pt x="1576" y="741"/>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551366" name="Line 6"/>
          <p:cNvSpPr>
            <a:spLocks noChangeShapeType="1"/>
          </p:cNvSpPr>
          <p:nvPr/>
        </p:nvSpPr>
        <p:spPr bwMode="auto">
          <a:xfrm flipV="1">
            <a:off x="2387600" y="5638800"/>
            <a:ext cx="965200" cy="1058863"/>
          </a:xfrm>
          <a:prstGeom prst="line">
            <a:avLst/>
          </a:prstGeom>
          <a:noFill/>
          <a:ln w="38100">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51367" name="Line 7"/>
          <p:cNvSpPr>
            <a:spLocks noChangeShapeType="1"/>
          </p:cNvSpPr>
          <p:nvPr/>
        </p:nvSpPr>
        <p:spPr bwMode="auto">
          <a:xfrm>
            <a:off x="2393950" y="6683375"/>
            <a:ext cx="3352800" cy="0"/>
          </a:xfrm>
          <a:prstGeom prst="line">
            <a:avLst/>
          </a:prstGeom>
          <a:noFill/>
          <a:ln w="38100">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51368" name="Line 8"/>
          <p:cNvSpPr>
            <a:spLocks noChangeShapeType="1"/>
          </p:cNvSpPr>
          <p:nvPr/>
        </p:nvSpPr>
        <p:spPr bwMode="auto">
          <a:xfrm flipV="1">
            <a:off x="2393950" y="4930775"/>
            <a:ext cx="0" cy="1765300"/>
          </a:xfrm>
          <a:prstGeom prst="line">
            <a:avLst/>
          </a:prstGeom>
          <a:noFill/>
          <a:ln w="38100">
            <a:solidFill>
              <a:srgbClr val="3333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51369" name="Text Box 9"/>
          <p:cNvSpPr txBox="1">
            <a:spLocks noChangeArrowheads="1"/>
          </p:cNvSpPr>
          <p:nvPr/>
        </p:nvSpPr>
        <p:spPr bwMode="auto">
          <a:xfrm>
            <a:off x="1870075" y="4568825"/>
            <a:ext cx="1304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a:solidFill>
                  <a:srgbClr val="3333FF"/>
                </a:solidFill>
                <a:latin typeface="Tahoma" charset="0"/>
                <a:cs typeface="+mn-cs"/>
              </a:rPr>
              <a:t>throughput</a:t>
            </a:r>
          </a:p>
        </p:txBody>
      </p:sp>
      <p:sp>
        <p:nvSpPr>
          <p:cNvPr id="1551370" name="Text Box 10"/>
          <p:cNvSpPr txBox="1">
            <a:spLocks noChangeArrowheads="1"/>
          </p:cNvSpPr>
          <p:nvPr/>
        </p:nvSpPr>
        <p:spPr bwMode="auto">
          <a:xfrm>
            <a:off x="5835650" y="6484938"/>
            <a:ext cx="6080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a:solidFill>
                  <a:srgbClr val="3333FF"/>
                </a:solidFill>
                <a:latin typeface="Tahoma" charset="0"/>
                <a:cs typeface="+mn-cs"/>
              </a:rPr>
              <a:t>load</a:t>
            </a:r>
          </a:p>
        </p:txBody>
      </p:sp>
    </p:spTree>
    <p:extLst>
      <p:ext uri="{BB962C8B-B14F-4D97-AF65-F5344CB8AC3E}">
        <p14:creationId xmlns:p14="http://schemas.microsoft.com/office/powerpoint/2010/main" val="29847568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Mathematical models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chemeClr val="bg2">
                    <a:lumMod val="75000"/>
                  </a:schemeClr>
                </a:solidFill>
                <a:ea typeface="宋体" charset="0"/>
                <a:cs typeface="宋体" charset="0"/>
              </a:rPr>
              <a:t>Why mathematical models?</a:t>
            </a:r>
            <a:endParaRPr lang="en-US" altLang="zh-CN"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chemeClr val="bg2">
                    <a:lumMod val="75000"/>
                  </a:schemeClr>
                </a:solidFill>
                <a:ea typeface="宋体" charset="0"/>
                <a:cs typeface="宋体" charset="0"/>
              </a:rPr>
              <a:t>Dynamical systems model of CC</a:t>
            </a:r>
            <a:endParaRPr lang="en-US" altLang="zh-CN" sz="2800"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a:solidFill>
                  <a:schemeClr val="bg2">
                    <a:lumMod val="75000"/>
                  </a:schemeClr>
                </a:solidFill>
                <a:ea typeface="宋体" charset="0"/>
                <a:cs typeface="宋体" charset="0"/>
              </a:rPr>
              <a:t>Convex optimization primer</a:t>
            </a: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Reverse </a:t>
            </a:r>
            <a:r>
              <a:rPr lang="en-US" altLang="zh-CN" sz="3200" dirty="0" err="1" smtClean="0">
                <a:solidFill>
                  <a:srgbClr val="000000"/>
                </a:solidFill>
                <a:ea typeface="宋体" charset="0"/>
                <a:cs typeface="宋体" charset="0"/>
              </a:rPr>
              <a:t>engr</a:t>
            </a:r>
            <a:r>
              <a:rPr lang="en-US" altLang="zh-CN" sz="3200" dirty="0" smtClean="0">
                <a:solidFill>
                  <a:srgbClr val="000000"/>
                </a:solidFill>
                <a:ea typeface="宋体" charset="0"/>
                <a:cs typeface="宋体" charset="0"/>
              </a:rPr>
              <a:t>: equilibrium properties</a:t>
            </a:r>
          </a:p>
          <a:p>
            <a:pPr marL="0" indent="0">
              <a:buNone/>
            </a:pPr>
            <a:endParaRPr lang="en-US" altLang="zh-CN" sz="1800" dirty="0" smtClean="0">
              <a:solidFill>
                <a:srgbClr val="000000"/>
              </a:solidFill>
              <a:ea typeface="宋体" charset="0"/>
              <a:cs typeface="宋体" charset="0"/>
            </a:endParaRPr>
          </a:p>
          <a:p>
            <a:pPr marL="0" indent="0">
              <a:buNone/>
            </a:pPr>
            <a:r>
              <a:rPr lang="en-US" altLang="zh-CN" sz="3200" dirty="0" smtClean="0">
                <a:solidFill>
                  <a:srgbClr val="000000"/>
                </a:solidFill>
                <a:ea typeface="宋体" charset="0"/>
                <a:cs typeface="宋体" charset="0"/>
              </a:rPr>
              <a:t>Forward </a:t>
            </a:r>
            <a:r>
              <a:rPr lang="en-US" altLang="zh-CN" sz="3200" dirty="0" err="1" smtClean="0">
                <a:solidFill>
                  <a:srgbClr val="000000"/>
                </a:solidFill>
                <a:ea typeface="宋体" charset="0"/>
                <a:cs typeface="宋体" charset="0"/>
              </a:rPr>
              <a:t>engr</a:t>
            </a:r>
            <a:r>
              <a:rPr lang="en-US" altLang="zh-CN" sz="3200" dirty="0" smtClean="0">
                <a:solidFill>
                  <a:srgbClr val="000000"/>
                </a:solidFill>
                <a:ea typeface="宋体" charset="0"/>
                <a:cs typeface="宋体" charset="0"/>
              </a:rPr>
              <a:t>: FAST TCP</a:t>
            </a:r>
          </a:p>
          <a:p>
            <a:pPr marL="0" indent="0">
              <a:buNone/>
            </a:pPr>
            <a:endParaRPr lang="en-US" altLang="zh-CN" sz="1600" dirty="0">
              <a:ea typeface="宋体" charset="0"/>
              <a:cs typeface="宋体" charset="0"/>
            </a:endParaRPr>
          </a:p>
        </p:txBody>
      </p:sp>
    </p:spTree>
    <p:extLst>
      <p:ext uri="{BB962C8B-B14F-4D97-AF65-F5344CB8AC3E}">
        <p14:creationId xmlns:p14="http://schemas.microsoft.com/office/powerpoint/2010/main" val="262199064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pPr eaLnBrk="1" hangingPunct="1">
              <a:defRPr/>
            </a:pPr>
            <a:r>
              <a:rPr lang="en-US" smtClean="0">
                <a:cs typeface="+mj-cs"/>
              </a:rPr>
              <a:t>Duality model of TCP/AQM</a:t>
            </a:r>
          </a:p>
        </p:txBody>
      </p:sp>
      <p:sp>
        <p:nvSpPr>
          <p:cNvPr id="1277955" name="Rectangle 3"/>
          <p:cNvSpPr>
            <a:spLocks noGrp="1" noChangeArrowheads="1"/>
          </p:cNvSpPr>
          <p:nvPr>
            <p:ph type="body" idx="1"/>
          </p:nvPr>
        </p:nvSpPr>
        <p:spPr>
          <a:xfrm>
            <a:off x="838200" y="1096963"/>
            <a:ext cx="8077200" cy="5562600"/>
          </a:xfrm>
        </p:spPr>
        <p:txBody>
          <a:bodyPr/>
          <a:lstStyle/>
          <a:p>
            <a:pPr marL="0" indent="0" eaLnBrk="1" hangingPunct="1">
              <a:buNone/>
              <a:defRPr/>
            </a:pPr>
            <a:r>
              <a:rPr lang="en-US" dirty="0" smtClean="0">
                <a:cs typeface="+mn-cs"/>
              </a:rPr>
              <a:t>TCP/AQM</a:t>
            </a:r>
          </a:p>
          <a:p>
            <a:pPr eaLnBrk="1" hangingPunct="1">
              <a:defRPr/>
            </a:pPr>
            <a:endParaRPr lang="en-US" sz="3600" dirty="0" smtClean="0">
              <a:cs typeface="+mn-cs"/>
            </a:endParaRPr>
          </a:p>
          <a:p>
            <a:pPr marL="0" indent="0" eaLnBrk="1" hangingPunct="1">
              <a:buNone/>
              <a:defRPr/>
            </a:pPr>
            <a:r>
              <a:rPr kumimoji="1" lang="en-US" dirty="0" smtClean="0">
                <a:cs typeface="+mn-cs"/>
              </a:rPr>
              <a:t>Equilibrium </a:t>
            </a:r>
            <a:r>
              <a:rPr kumimoji="1" lang="en-US" sz="3000" i="1" dirty="0" smtClean="0">
                <a:latin typeface="Times New Roman" charset="0"/>
                <a:cs typeface="+mn-cs"/>
              </a:rPr>
              <a:t>(x*,p*)</a:t>
            </a:r>
            <a:r>
              <a:rPr kumimoji="1" lang="en-US" dirty="0" smtClean="0">
                <a:cs typeface="+mn-cs"/>
              </a:rPr>
              <a:t> primal-dual optimal: </a:t>
            </a:r>
          </a:p>
          <a:p>
            <a:pPr eaLnBrk="1" hangingPunct="1">
              <a:defRPr/>
            </a:pPr>
            <a:endParaRPr kumimoji="1" lang="en-US" sz="3600" dirty="0" smtClean="0">
              <a:cs typeface="+mn-cs"/>
            </a:endParaRPr>
          </a:p>
          <a:p>
            <a:pPr lvl="1" eaLnBrk="1" hangingPunct="1">
              <a:defRPr/>
            </a:pPr>
            <a:r>
              <a:rPr kumimoji="1" lang="en-US" sz="2800" i="1" dirty="0" smtClean="0">
                <a:latin typeface="Times New Roman" charset="0"/>
              </a:rPr>
              <a:t>F</a:t>
            </a:r>
            <a:r>
              <a:rPr kumimoji="1" lang="en-US" dirty="0" smtClean="0"/>
              <a:t> determines utility function </a:t>
            </a:r>
            <a:r>
              <a:rPr kumimoji="1" lang="en-US" sz="2800" i="1" dirty="0" smtClean="0">
                <a:latin typeface="Times New Roman" charset="0"/>
              </a:rPr>
              <a:t>U</a:t>
            </a:r>
            <a:endParaRPr kumimoji="1" lang="en-US" sz="2800" dirty="0" smtClean="0">
              <a:latin typeface="Times New Roman" charset="0"/>
            </a:endParaRPr>
          </a:p>
          <a:p>
            <a:pPr lvl="1" eaLnBrk="1" hangingPunct="1">
              <a:defRPr/>
            </a:pPr>
            <a:r>
              <a:rPr kumimoji="1" lang="en-US" sz="2800" i="1" dirty="0" smtClean="0">
                <a:latin typeface="Times New Roman" charset="0"/>
              </a:rPr>
              <a:t>G</a:t>
            </a:r>
            <a:r>
              <a:rPr kumimoji="1" lang="en-US" dirty="0" smtClean="0"/>
              <a:t> guarantees complementary slackness</a:t>
            </a:r>
          </a:p>
          <a:p>
            <a:pPr lvl="1" eaLnBrk="1" hangingPunct="1">
              <a:defRPr/>
            </a:pPr>
            <a:r>
              <a:rPr kumimoji="1" lang="en-US" sz="2800" i="1" dirty="0" smtClean="0">
                <a:latin typeface="Times New Roman" charset="0"/>
              </a:rPr>
              <a:t>p*</a:t>
            </a:r>
            <a:r>
              <a:rPr kumimoji="1" lang="en-US" dirty="0" smtClean="0"/>
              <a:t>  are Lagrange multipliers</a:t>
            </a:r>
          </a:p>
        </p:txBody>
      </p:sp>
      <p:graphicFrame>
        <p:nvGraphicFramePr>
          <p:cNvPr id="63491" name="Object 4"/>
          <p:cNvGraphicFramePr>
            <a:graphicFrameLocks/>
          </p:cNvGraphicFramePr>
          <p:nvPr>
            <p:extLst>
              <p:ext uri="{D42A27DB-BD31-4B8C-83A1-F6EECF244321}">
                <p14:modId xmlns:p14="http://schemas.microsoft.com/office/powerpoint/2010/main" val="4258252454"/>
              </p:ext>
            </p:extLst>
          </p:nvPr>
        </p:nvGraphicFramePr>
        <p:xfrm>
          <a:off x="3048000" y="990600"/>
          <a:ext cx="2771775" cy="1143000"/>
        </p:xfrm>
        <a:graphic>
          <a:graphicData uri="http://schemas.openxmlformats.org/presentationml/2006/ole">
            <mc:AlternateContent xmlns:mc="http://schemas.openxmlformats.org/markup-compatibility/2006">
              <mc:Choice xmlns:v="urn:schemas-microsoft-com:vml" Requires="v">
                <p:oleObj spid="_x0000_s1691867" name="Equation" r:id="rId3" imgW="1320800" imgH="482600" progId="Equation.3">
                  <p:embed/>
                </p:oleObj>
              </mc:Choice>
              <mc:Fallback>
                <p:oleObj name="Equation" r:id="rId3" imgW="1320800" imgH="482600" progId="Equation.3">
                  <p:embed/>
                  <p:pic>
                    <p:nvPicPr>
                      <p:cNvPr id="0" name=""/>
                      <p:cNvPicPr>
                        <a:picLocks noChangeArrowheads="1"/>
                      </p:cNvPicPr>
                      <p:nvPr/>
                    </p:nvPicPr>
                    <p:blipFill>
                      <a:blip r:embed="rId4"/>
                      <a:srcRect/>
                      <a:stretch>
                        <a:fillRect/>
                      </a:stretch>
                    </p:blipFill>
                    <p:spPr bwMode="auto">
                      <a:xfrm>
                        <a:off x="3048000" y="990600"/>
                        <a:ext cx="2771775" cy="1143000"/>
                      </a:xfrm>
                      <a:prstGeom prst="rect">
                        <a:avLst/>
                      </a:prstGeom>
                      <a:noFill/>
                      <a:ln>
                        <a:noFill/>
                      </a:ln>
                      <a:effectLst/>
                    </p:spPr>
                  </p:pic>
                </p:oleObj>
              </mc:Fallback>
            </mc:AlternateContent>
          </a:graphicData>
        </a:graphic>
      </p:graphicFrame>
      <p:graphicFrame>
        <p:nvGraphicFramePr>
          <p:cNvPr id="63492" name="Object 5"/>
          <p:cNvGraphicFramePr>
            <a:graphicFrameLocks/>
          </p:cNvGraphicFramePr>
          <p:nvPr/>
        </p:nvGraphicFramePr>
        <p:xfrm>
          <a:off x="2217738" y="2819400"/>
          <a:ext cx="5249862" cy="663575"/>
        </p:xfrm>
        <a:graphic>
          <a:graphicData uri="http://schemas.openxmlformats.org/presentationml/2006/ole">
            <mc:AlternateContent xmlns:mc="http://schemas.openxmlformats.org/markup-compatibility/2006">
              <mc:Choice xmlns:v="urn:schemas-microsoft-com:vml" Requires="v">
                <p:oleObj spid="_x0000_s1691868" name="Equation" r:id="rId5" imgW="2349500" imgH="292100" progId="Equation.3">
                  <p:embed/>
                </p:oleObj>
              </mc:Choice>
              <mc:Fallback>
                <p:oleObj name="Equation" r:id="rId5" imgW="2349500" imgH="29210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738" y="2819400"/>
                        <a:ext cx="52498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493" name="Rectangle 6"/>
          <p:cNvSpPr>
            <a:spLocks noChangeArrowheads="1"/>
          </p:cNvSpPr>
          <p:nvPr/>
        </p:nvSpPr>
        <p:spPr bwMode="auto">
          <a:xfrm>
            <a:off x="1239838" y="5186363"/>
            <a:ext cx="6532562" cy="1519237"/>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a:lstStyle/>
          <a:p>
            <a:pPr marL="342900" indent="-342900">
              <a:spcBef>
                <a:spcPct val="20000"/>
              </a:spcBef>
              <a:buClr>
                <a:schemeClr val="accent2"/>
              </a:buClr>
              <a:buFont typeface="Wingdings" charset="0"/>
              <a:buNone/>
            </a:pPr>
            <a:r>
              <a:rPr kumimoji="1" lang="en-US" sz="2400">
                <a:solidFill>
                  <a:srgbClr val="0000FF"/>
                </a:solidFill>
                <a:latin typeface="Tahoma" charset="0"/>
              </a:rPr>
              <a:t>Uniqueness of equilibrium</a:t>
            </a:r>
          </a:p>
          <a:p>
            <a:pPr marL="342900" indent="-342900">
              <a:spcBef>
                <a:spcPct val="20000"/>
              </a:spcBef>
              <a:buClr>
                <a:schemeClr val="accent2"/>
              </a:buClr>
              <a:buFont typeface="Wingdings" charset="0"/>
              <a:buChar char="n"/>
            </a:pPr>
            <a:r>
              <a:rPr kumimoji="1" lang="en-US" sz="2400" i="1">
                <a:solidFill>
                  <a:srgbClr val="0000FF"/>
                </a:solidFill>
                <a:latin typeface="Times New Roman" charset="0"/>
              </a:rPr>
              <a:t>x*</a:t>
            </a:r>
            <a:r>
              <a:rPr kumimoji="1" lang="en-US" sz="2400">
                <a:solidFill>
                  <a:srgbClr val="0000FF"/>
                </a:solidFill>
                <a:latin typeface="Tahoma" charset="0"/>
              </a:rPr>
              <a:t>  is unique when </a:t>
            </a:r>
            <a:r>
              <a:rPr kumimoji="1" lang="en-US" sz="2400" i="1">
                <a:solidFill>
                  <a:srgbClr val="0000FF"/>
                </a:solidFill>
                <a:latin typeface="Times New Roman" charset="0"/>
              </a:rPr>
              <a:t>U</a:t>
            </a:r>
            <a:r>
              <a:rPr kumimoji="1" lang="en-US" sz="2400">
                <a:solidFill>
                  <a:srgbClr val="0000FF"/>
                </a:solidFill>
                <a:latin typeface="Tahoma" charset="0"/>
              </a:rPr>
              <a:t>  is strictly concave</a:t>
            </a:r>
          </a:p>
          <a:p>
            <a:pPr marL="342900" indent="-342900">
              <a:spcBef>
                <a:spcPct val="20000"/>
              </a:spcBef>
              <a:buClr>
                <a:schemeClr val="accent2"/>
              </a:buClr>
              <a:buFont typeface="Wingdings" charset="0"/>
              <a:buChar char="n"/>
            </a:pPr>
            <a:r>
              <a:rPr kumimoji="1" lang="en-US" sz="2400" i="1">
                <a:solidFill>
                  <a:srgbClr val="0000FF"/>
                </a:solidFill>
                <a:latin typeface="Times New Roman" charset="0"/>
              </a:rPr>
              <a:t>p*</a:t>
            </a:r>
            <a:r>
              <a:rPr kumimoji="1" lang="en-US" sz="2400">
                <a:solidFill>
                  <a:srgbClr val="0000FF"/>
                </a:solidFill>
                <a:latin typeface="Tahoma" charset="0"/>
              </a:rPr>
              <a:t>  is unique when </a:t>
            </a:r>
            <a:r>
              <a:rPr kumimoji="1" lang="en-US" sz="2400" i="1">
                <a:solidFill>
                  <a:srgbClr val="0000FF"/>
                </a:solidFill>
                <a:latin typeface="Times New Roman" charset="0"/>
              </a:rPr>
              <a:t>R</a:t>
            </a:r>
            <a:r>
              <a:rPr kumimoji="1" lang="en-US" sz="2400">
                <a:solidFill>
                  <a:srgbClr val="0000FF"/>
                </a:solidFill>
                <a:latin typeface="Tahoma" charset="0"/>
              </a:rPr>
              <a:t>  has full row rank</a:t>
            </a:r>
          </a:p>
        </p:txBody>
      </p:sp>
      <p:sp>
        <p:nvSpPr>
          <p:cNvPr id="1277959" name="Text Box 7"/>
          <p:cNvSpPr txBox="1">
            <a:spLocks noChangeArrowheads="1"/>
          </p:cNvSpPr>
          <p:nvPr/>
        </p:nvSpPr>
        <p:spPr bwMode="auto">
          <a:xfrm>
            <a:off x="7146925" y="4587875"/>
            <a:ext cx="19970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solidFill>
                  <a:srgbClr val="808080"/>
                </a:solidFill>
                <a:cs typeface="+mn-cs"/>
              </a:rPr>
              <a:t>Kelly, Maloo, Tan 1998</a:t>
            </a:r>
          </a:p>
          <a:p>
            <a:pPr>
              <a:defRPr/>
            </a:pPr>
            <a:r>
              <a:rPr lang="en-US" sz="1400">
                <a:solidFill>
                  <a:srgbClr val="808080"/>
                </a:solidFill>
                <a:cs typeface="+mn-cs"/>
              </a:rPr>
              <a:t>Low,  Lapsley 1999</a:t>
            </a:r>
          </a:p>
        </p:txBody>
      </p:sp>
    </p:spTree>
    <p:extLst>
      <p:ext uri="{BB962C8B-B14F-4D97-AF65-F5344CB8AC3E}">
        <p14:creationId xmlns:p14="http://schemas.microsoft.com/office/powerpoint/2010/main" val="326408445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pPr eaLnBrk="1" hangingPunct="1">
              <a:defRPr/>
            </a:pPr>
            <a:r>
              <a:rPr lang="en-US" smtClean="0">
                <a:cs typeface="+mj-cs"/>
              </a:rPr>
              <a:t>Duality model of TCP/AQM</a:t>
            </a:r>
          </a:p>
        </p:txBody>
      </p:sp>
      <p:sp>
        <p:nvSpPr>
          <p:cNvPr id="1277955" name="Rectangle 3"/>
          <p:cNvSpPr>
            <a:spLocks noGrp="1" noChangeArrowheads="1"/>
          </p:cNvSpPr>
          <p:nvPr>
            <p:ph type="body" idx="1"/>
          </p:nvPr>
        </p:nvSpPr>
        <p:spPr>
          <a:xfrm>
            <a:off x="838200" y="1096963"/>
            <a:ext cx="8077200" cy="5562600"/>
          </a:xfrm>
        </p:spPr>
        <p:txBody>
          <a:bodyPr/>
          <a:lstStyle/>
          <a:p>
            <a:pPr marL="0" indent="0" eaLnBrk="1" hangingPunct="1">
              <a:buNone/>
              <a:defRPr/>
            </a:pPr>
            <a:r>
              <a:rPr lang="en-US" dirty="0" smtClean="0">
                <a:cs typeface="+mn-cs"/>
              </a:rPr>
              <a:t>TCP/AQM</a:t>
            </a:r>
          </a:p>
          <a:p>
            <a:pPr eaLnBrk="1" hangingPunct="1">
              <a:defRPr/>
            </a:pPr>
            <a:endParaRPr lang="en-US" sz="3600" dirty="0" smtClean="0">
              <a:cs typeface="+mn-cs"/>
            </a:endParaRPr>
          </a:p>
          <a:p>
            <a:pPr marL="0" indent="0" eaLnBrk="1" hangingPunct="1">
              <a:buNone/>
              <a:defRPr/>
            </a:pPr>
            <a:r>
              <a:rPr kumimoji="1" lang="en-US" dirty="0" smtClean="0">
                <a:cs typeface="+mn-cs"/>
              </a:rPr>
              <a:t>Equilibrium </a:t>
            </a:r>
            <a:r>
              <a:rPr kumimoji="1" lang="en-US" sz="3000" i="1" dirty="0" smtClean="0">
                <a:latin typeface="Times New Roman" charset="0"/>
                <a:cs typeface="+mn-cs"/>
              </a:rPr>
              <a:t>(x*,p*)</a:t>
            </a:r>
            <a:r>
              <a:rPr kumimoji="1" lang="en-US" dirty="0" smtClean="0">
                <a:cs typeface="+mn-cs"/>
              </a:rPr>
              <a:t> primal-dual optimal: </a:t>
            </a:r>
          </a:p>
          <a:p>
            <a:pPr eaLnBrk="1" hangingPunct="1">
              <a:defRPr/>
            </a:pPr>
            <a:endParaRPr kumimoji="1" lang="en-US" sz="3600" dirty="0" smtClean="0">
              <a:cs typeface="+mn-cs"/>
            </a:endParaRPr>
          </a:p>
          <a:p>
            <a:pPr lvl="1" eaLnBrk="1" hangingPunct="1">
              <a:defRPr/>
            </a:pPr>
            <a:r>
              <a:rPr kumimoji="1" lang="en-US" sz="2800" i="1" dirty="0" smtClean="0">
                <a:latin typeface="Times New Roman" charset="0"/>
              </a:rPr>
              <a:t>F</a:t>
            </a:r>
            <a:r>
              <a:rPr kumimoji="1" lang="en-US" dirty="0" smtClean="0"/>
              <a:t> determines utility function </a:t>
            </a:r>
            <a:r>
              <a:rPr kumimoji="1" lang="en-US" sz="2800" i="1" dirty="0" smtClean="0">
                <a:latin typeface="Times New Roman" charset="0"/>
              </a:rPr>
              <a:t>U</a:t>
            </a:r>
            <a:endParaRPr kumimoji="1" lang="en-US" sz="2800" dirty="0" smtClean="0">
              <a:latin typeface="Times New Roman" charset="0"/>
            </a:endParaRPr>
          </a:p>
          <a:p>
            <a:pPr lvl="1" eaLnBrk="1" hangingPunct="1">
              <a:defRPr/>
            </a:pPr>
            <a:r>
              <a:rPr kumimoji="1" lang="en-US" sz="2800" i="1" dirty="0" smtClean="0">
                <a:latin typeface="Times New Roman" charset="0"/>
              </a:rPr>
              <a:t>G</a:t>
            </a:r>
            <a:r>
              <a:rPr kumimoji="1" lang="en-US" dirty="0" smtClean="0"/>
              <a:t> guarantees complementary slackness</a:t>
            </a:r>
          </a:p>
          <a:p>
            <a:pPr lvl="1" eaLnBrk="1" hangingPunct="1">
              <a:defRPr/>
            </a:pPr>
            <a:r>
              <a:rPr kumimoji="1" lang="en-US" sz="2800" i="1" dirty="0" smtClean="0">
                <a:latin typeface="Times New Roman" charset="0"/>
              </a:rPr>
              <a:t>p*</a:t>
            </a:r>
            <a:r>
              <a:rPr kumimoji="1" lang="en-US" dirty="0" smtClean="0"/>
              <a:t>  are Lagrange multipliers</a:t>
            </a:r>
          </a:p>
        </p:txBody>
      </p:sp>
      <p:graphicFrame>
        <p:nvGraphicFramePr>
          <p:cNvPr id="63491" name="Object 4"/>
          <p:cNvGraphicFramePr>
            <a:graphicFrameLocks/>
          </p:cNvGraphicFramePr>
          <p:nvPr>
            <p:extLst>
              <p:ext uri="{D42A27DB-BD31-4B8C-83A1-F6EECF244321}">
                <p14:modId xmlns:p14="http://schemas.microsoft.com/office/powerpoint/2010/main" val="148033747"/>
              </p:ext>
            </p:extLst>
          </p:nvPr>
        </p:nvGraphicFramePr>
        <p:xfrm>
          <a:off x="3048000" y="990600"/>
          <a:ext cx="2771775" cy="1143000"/>
        </p:xfrm>
        <a:graphic>
          <a:graphicData uri="http://schemas.openxmlformats.org/presentationml/2006/ole">
            <mc:AlternateContent xmlns:mc="http://schemas.openxmlformats.org/markup-compatibility/2006">
              <mc:Choice xmlns:v="urn:schemas-microsoft-com:vml" Requires="v">
                <p:oleObj spid="_x0000_s1690845" name="Equation" r:id="rId3" imgW="1320800" imgH="482600" progId="Equation.3">
                  <p:embed/>
                </p:oleObj>
              </mc:Choice>
              <mc:Fallback>
                <p:oleObj name="Equation" r:id="rId3" imgW="1320800" imgH="482600" progId="Equation.3">
                  <p:embed/>
                  <p:pic>
                    <p:nvPicPr>
                      <p:cNvPr id="0" name=""/>
                      <p:cNvPicPr>
                        <a:picLocks noChangeArrowheads="1"/>
                      </p:cNvPicPr>
                      <p:nvPr/>
                    </p:nvPicPr>
                    <p:blipFill>
                      <a:blip r:embed="rId4"/>
                      <a:srcRect/>
                      <a:stretch>
                        <a:fillRect/>
                      </a:stretch>
                    </p:blipFill>
                    <p:spPr bwMode="auto">
                      <a:xfrm>
                        <a:off x="3048000" y="990600"/>
                        <a:ext cx="2771775" cy="1143000"/>
                      </a:xfrm>
                      <a:prstGeom prst="rect">
                        <a:avLst/>
                      </a:prstGeom>
                      <a:noFill/>
                      <a:ln>
                        <a:noFill/>
                      </a:ln>
                      <a:effectLst/>
                    </p:spPr>
                  </p:pic>
                </p:oleObj>
              </mc:Fallback>
            </mc:AlternateContent>
          </a:graphicData>
        </a:graphic>
      </p:graphicFrame>
      <p:graphicFrame>
        <p:nvGraphicFramePr>
          <p:cNvPr id="63492" name="Object 5"/>
          <p:cNvGraphicFramePr>
            <a:graphicFrameLocks/>
          </p:cNvGraphicFramePr>
          <p:nvPr/>
        </p:nvGraphicFramePr>
        <p:xfrm>
          <a:off x="2217738" y="2819400"/>
          <a:ext cx="5249862" cy="663575"/>
        </p:xfrm>
        <a:graphic>
          <a:graphicData uri="http://schemas.openxmlformats.org/presentationml/2006/ole">
            <mc:AlternateContent xmlns:mc="http://schemas.openxmlformats.org/markup-compatibility/2006">
              <mc:Choice xmlns:v="urn:schemas-microsoft-com:vml" Requires="v">
                <p:oleObj spid="_x0000_s1690846" name="Equation" r:id="rId5" imgW="2349500" imgH="292100" progId="Equation.3">
                  <p:embed/>
                </p:oleObj>
              </mc:Choice>
              <mc:Fallback>
                <p:oleObj name="Equation" r:id="rId5" imgW="2349500" imgH="29210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738" y="2819400"/>
                        <a:ext cx="524986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77959" name="Text Box 7"/>
          <p:cNvSpPr txBox="1">
            <a:spLocks noChangeArrowheads="1"/>
          </p:cNvSpPr>
          <p:nvPr/>
        </p:nvSpPr>
        <p:spPr bwMode="auto">
          <a:xfrm>
            <a:off x="7146925" y="4587875"/>
            <a:ext cx="19970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solidFill>
                  <a:srgbClr val="808080"/>
                </a:solidFill>
                <a:cs typeface="+mn-cs"/>
              </a:rPr>
              <a:t>Kelly, Maloo, Tan 1998</a:t>
            </a:r>
          </a:p>
          <a:p>
            <a:pPr>
              <a:defRPr/>
            </a:pPr>
            <a:r>
              <a:rPr lang="en-US" sz="1400">
                <a:solidFill>
                  <a:srgbClr val="808080"/>
                </a:solidFill>
                <a:cs typeface="+mn-cs"/>
              </a:rPr>
              <a:t>Low,  Lapsley 1999</a:t>
            </a:r>
          </a:p>
        </p:txBody>
      </p:sp>
      <p:sp>
        <p:nvSpPr>
          <p:cNvPr id="8" name="Rectangle 7"/>
          <p:cNvSpPr>
            <a:spLocks noChangeArrowheads="1"/>
          </p:cNvSpPr>
          <p:nvPr/>
        </p:nvSpPr>
        <p:spPr bwMode="auto">
          <a:xfrm>
            <a:off x="1316038" y="5505450"/>
            <a:ext cx="6242050" cy="936625"/>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a:lstStyle/>
          <a:p>
            <a:pPr marL="342900" indent="-342900" algn="ctr">
              <a:spcBef>
                <a:spcPct val="20000"/>
              </a:spcBef>
              <a:buClr>
                <a:schemeClr val="accent2"/>
              </a:buClr>
              <a:buFont typeface="Wingdings" charset="0"/>
              <a:buNone/>
            </a:pPr>
            <a:r>
              <a:rPr kumimoji="1" lang="en-US" sz="2400">
                <a:solidFill>
                  <a:srgbClr val="0000FF"/>
                </a:solidFill>
                <a:latin typeface="Tahoma" charset="0"/>
              </a:rPr>
              <a:t>The underlying </a:t>
            </a:r>
            <a:r>
              <a:rPr kumimoji="1" lang="en-US" altLang="zh-CN" sz="2400">
                <a:solidFill>
                  <a:srgbClr val="0000FF"/>
                </a:solidFill>
                <a:latin typeface="Tahoma" charset="0"/>
                <a:ea typeface="宋体" charset="0"/>
                <a:cs typeface="宋体" charset="0"/>
              </a:rPr>
              <a:t>convex</a:t>
            </a:r>
            <a:r>
              <a:rPr kumimoji="1" lang="en-US" sz="2400">
                <a:solidFill>
                  <a:srgbClr val="0000FF"/>
                </a:solidFill>
                <a:latin typeface="Tahoma" charset="0"/>
              </a:rPr>
              <a:t> program also </a:t>
            </a:r>
          </a:p>
          <a:p>
            <a:pPr marL="342900" indent="-342900" algn="ctr">
              <a:spcBef>
                <a:spcPct val="20000"/>
              </a:spcBef>
              <a:buClr>
                <a:schemeClr val="accent2"/>
              </a:buClr>
              <a:buFont typeface="Wingdings" charset="0"/>
              <a:buNone/>
            </a:pPr>
            <a:r>
              <a:rPr kumimoji="1" lang="en-US" sz="2400">
                <a:solidFill>
                  <a:srgbClr val="0000FF"/>
                </a:solidFill>
                <a:latin typeface="Tahoma" charset="0"/>
              </a:rPr>
              <a:t>leads to simple </a:t>
            </a:r>
            <a:r>
              <a:rPr kumimoji="1" lang="en-US" sz="2400">
                <a:latin typeface="Tahoma" charset="0"/>
              </a:rPr>
              <a:t>dynamic</a:t>
            </a:r>
            <a:r>
              <a:rPr kumimoji="1" lang="en-US" sz="2400">
                <a:solidFill>
                  <a:srgbClr val="0000FF"/>
                </a:solidFill>
                <a:latin typeface="Tahoma" charset="0"/>
              </a:rPr>
              <a:t> behavior</a:t>
            </a:r>
          </a:p>
        </p:txBody>
      </p:sp>
    </p:spTree>
    <p:extLst>
      <p:ext uri="{BB962C8B-B14F-4D97-AF65-F5344CB8AC3E}">
        <p14:creationId xmlns:p14="http://schemas.microsoft.com/office/powerpoint/2010/main" val="5118388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2"/>
          <p:cNvSpPr>
            <a:spLocks noGrp="1" noChangeArrowheads="1"/>
          </p:cNvSpPr>
          <p:nvPr>
            <p:ph type="title"/>
          </p:nvPr>
        </p:nvSpPr>
        <p:spPr/>
        <p:txBody>
          <a:bodyPr/>
          <a:lstStyle/>
          <a:p>
            <a:pPr eaLnBrk="1" hangingPunct="1">
              <a:defRPr/>
            </a:pPr>
            <a:r>
              <a:rPr lang="en-US" smtClean="0">
                <a:cs typeface="+mj-cs"/>
              </a:rPr>
              <a:t>Duality model of TCP/AQM</a:t>
            </a:r>
          </a:p>
        </p:txBody>
      </p:sp>
      <p:sp>
        <p:nvSpPr>
          <p:cNvPr id="1280003" name="Rectangle 3"/>
          <p:cNvSpPr>
            <a:spLocks noGrp="1" noChangeArrowheads="1"/>
          </p:cNvSpPr>
          <p:nvPr>
            <p:ph type="body" idx="1"/>
          </p:nvPr>
        </p:nvSpPr>
        <p:spPr>
          <a:xfrm>
            <a:off x="838200" y="1295400"/>
            <a:ext cx="8077200" cy="1589088"/>
          </a:xfrm>
        </p:spPr>
        <p:txBody>
          <a:bodyPr/>
          <a:lstStyle/>
          <a:p>
            <a:pPr marL="0" indent="0" eaLnBrk="1" hangingPunct="1">
              <a:buNone/>
              <a:defRPr/>
            </a:pPr>
            <a:r>
              <a:rPr kumimoji="1" lang="en-US" dirty="0" smtClean="0">
                <a:cs typeface="+mn-cs"/>
              </a:rPr>
              <a:t>Equilibrium </a:t>
            </a:r>
            <a:r>
              <a:rPr kumimoji="1" lang="en-US" sz="3000" i="1" dirty="0" smtClean="0">
                <a:latin typeface="Times New Roman" charset="0"/>
                <a:cs typeface="+mn-cs"/>
              </a:rPr>
              <a:t>(x*,p*)</a:t>
            </a:r>
            <a:r>
              <a:rPr kumimoji="1" lang="en-US" dirty="0" smtClean="0">
                <a:cs typeface="+mn-cs"/>
              </a:rPr>
              <a:t> primal-dual optimal: </a:t>
            </a:r>
          </a:p>
          <a:p>
            <a:pPr eaLnBrk="1" hangingPunct="1">
              <a:defRPr/>
            </a:pPr>
            <a:endParaRPr kumimoji="1" lang="en-US" dirty="0" smtClean="0">
              <a:cs typeface="+mn-cs"/>
            </a:endParaRPr>
          </a:p>
          <a:p>
            <a:pPr eaLnBrk="1" hangingPunct="1">
              <a:defRPr/>
            </a:pPr>
            <a:endParaRPr kumimoji="1" lang="en-US" sz="1200" dirty="0" smtClean="0">
              <a:cs typeface="+mn-cs"/>
            </a:endParaRPr>
          </a:p>
        </p:txBody>
      </p:sp>
      <p:graphicFrame>
        <p:nvGraphicFramePr>
          <p:cNvPr id="65539" name="Object 4"/>
          <p:cNvGraphicFramePr>
            <a:graphicFrameLocks/>
          </p:cNvGraphicFramePr>
          <p:nvPr/>
        </p:nvGraphicFramePr>
        <p:xfrm>
          <a:off x="1752600" y="1905000"/>
          <a:ext cx="5181600" cy="685800"/>
        </p:xfrm>
        <a:graphic>
          <a:graphicData uri="http://schemas.openxmlformats.org/presentationml/2006/ole">
            <mc:AlternateContent xmlns:mc="http://schemas.openxmlformats.org/markup-compatibility/2006">
              <mc:Choice xmlns:v="urn:schemas-microsoft-com:vml" Requires="v">
                <p:oleObj spid="_x0000_s1656185" name="Equation" r:id="rId3" imgW="2349500" imgH="292100" progId="Equation.3">
                  <p:embed/>
                </p:oleObj>
              </mc:Choice>
              <mc:Fallback>
                <p:oleObj name="Equation" r:id="rId3" imgW="2349500" imgH="2921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05000"/>
                        <a:ext cx="5181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0005" name="Rectangle 5"/>
          <p:cNvSpPr>
            <a:spLocks noChangeArrowheads="1"/>
          </p:cNvSpPr>
          <p:nvPr/>
        </p:nvSpPr>
        <p:spPr bwMode="auto">
          <a:xfrm>
            <a:off x="914400" y="2743200"/>
            <a:ext cx="3200400" cy="685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2200">
                <a:latin typeface="Verdana" charset="0"/>
                <a:cs typeface="+mn-cs"/>
              </a:rPr>
              <a:t>Mo &amp; Walrand 2000:</a:t>
            </a:r>
          </a:p>
        </p:txBody>
      </p:sp>
      <p:graphicFrame>
        <p:nvGraphicFramePr>
          <p:cNvPr id="65541" name="Object 6"/>
          <p:cNvGraphicFramePr>
            <a:graphicFrameLocks/>
          </p:cNvGraphicFramePr>
          <p:nvPr/>
        </p:nvGraphicFramePr>
        <p:xfrm>
          <a:off x="1905000" y="3352800"/>
          <a:ext cx="4648200" cy="1143000"/>
        </p:xfrm>
        <a:graphic>
          <a:graphicData uri="http://schemas.openxmlformats.org/presentationml/2006/ole">
            <mc:AlternateContent xmlns:mc="http://schemas.openxmlformats.org/markup-compatibility/2006">
              <mc:Choice xmlns:v="urn:schemas-microsoft-com:vml" Requires="v">
                <p:oleObj spid="_x0000_s1656186" name="Equation" r:id="rId5" imgW="2120900" imgH="508000" progId="Equation.3">
                  <p:embed/>
                </p:oleObj>
              </mc:Choice>
              <mc:Fallback>
                <p:oleObj name="Equation" r:id="rId5" imgW="2120900" imgH="50800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352800"/>
                        <a:ext cx="464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65542" name="Group 7"/>
          <p:cNvGrpSpPr>
            <a:grpSpLocks/>
          </p:cNvGrpSpPr>
          <p:nvPr/>
        </p:nvGrpSpPr>
        <p:grpSpPr bwMode="auto">
          <a:xfrm>
            <a:off x="1600200" y="4648200"/>
            <a:ext cx="5486400" cy="1905000"/>
            <a:chOff x="1008" y="2928"/>
            <a:chExt cx="3456" cy="1200"/>
          </a:xfrm>
        </p:grpSpPr>
        <p:sp>
          <p:nvSpPr>
            <p:cNvPr id="1280008" name="Rectangle 8"/>
            <p:cNvSpPr>
              <a:spLocks noChangeArrowheads="1"/>
            </p:cNvSpPr>
            <p:nvPr/>
          </p:nvSpPr>
          <p:spPr bwMode="auto">
            <a:xfrm>
              <a:off x="1008" y="2928"/>
              <a:ext cx="3456" cy="12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Verdana" charset="0"/>
                <a:cs typeface="+mn-cs"/>
              </a:endParaRPr>
            </a:p>
          </p:txBody>
        </p:sp>
        <p:grpSp>
          <p:nvGrpSpPr>
            <p:cNvPr id="65545" name="Group 9"/>
            <p:cNvGrpSpPr>
              <a:grpSpLocks/>
            </p:cNvGrpSpPr>
            <p:nvPr/>
          </p:nvGrpSpPr>
          <p:grpSpPr bwMode="auto">
            <a:xfrm>
              <a:off x="1248" y="3024"/>
              <a:ext cx="2880" cy="996"/>
              <a:chOff x="1248" y="3024"/>
              <a:chExt cx="2880" cy="996"/>
            </a:xfrm>
          </p:grpSpPr>
          <p:sp>
            <p:nvSpPr>
              <p:cNvPr id="1280010" name="Rectangle 10"/>
              <p:cNvSpPr>
                <a:spLocks noChangeArrowheads="1"/>
              </p:cNvSpPr>
              <p:nvPr/>
            </p:nvSpPr>
            <p:spPr bwMode="auto">
              <a:xfrm>
                <a:off x="1248" y="3024"/>
                <a:ext cx="288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chemeClr val="accent2"/>
                  </a:buClr>
                  <a:buFont typeface="Wingdings" charset="0"/>
                  <a:buChar char="n"/>
                  <a:defRPr/>
                </a:pPr>
                <a:r>
                  <a:rPr kumimoji="1" lang="en-US" sz="2400" i="1">
                    <a:solidFill>
                      <a:srgbClr val="0000FF"/>
                    </a:solidFill>
                    <a:latin typeface="Symbol" charset="0"/>
                    <a:cs typeface="+mn-cs"/>
                  </a:rPr>
                  <a:t>a = 1   : </a:t>
                </a:r>
                <a:r>
                  <a:rPr kumimoji="1" lang="en-US" sz="2400">
                    <a:solidFill>
                      <a:srgbClr val="0000FF"/>
                    </a:solidFill>
                    <a:latin typeface="Tahoma" charset="0"/>
                    <a:cs typeface="+mn-cs"/>
                  </a:rPr>
                  <a:t> Vegas, FAST, STCP </a:t>
                </a:r>
                <a:endParaRPr kumimoji="1" lang="en-US" sz="2400" i="1">
                  <a:solidFill>
                    <a:srgbClr val="0000FF"/>
                  </a:solidFill>
                  <a:latin typeface="Symbol" charset="0"/>
                  <a:cs typeface="+mn-cs"/>
                </a:endParaRPr>
              </a:p>
              <a:p>
                <a:pPr marL="342900" indent="-342900">
                  <a:lnSpc>
                    <a:spcPct val="90000"/>
                  </a:lnSpc>
                  <a:spcBef>
                    <a:spcPct val="20000"/>
                  </a:spcBef>
                  <a:buClr>
                    <a:schemeClr val="accent2"/>
                  </a:buClr>
                  <a:buFont typeface="Wingdings" charset="0"/>
                  <a:buChar char="n"/>
                  <a:defRPr/>
                </a:pPr>
                <a:r>
                  <a:rPr kumimoji="1" lang="en-US" sz="2400" i="1">
                    <a:solidFill>
                      <a:srgbClr val="0000FF"/>
                    </a:solidFill>
                    <a:latin typeface="Symbol" charset="0"/>
                    <a:cs typeface="+mn-cs"/>
                  </a:rPr>
                  <a:t>a = 1.2: </a:t>
                </a:r>
                <a:r>
                  <a:rPr kumimoji="1" lang="en-US" sz="2400">
                    <a:solidFill>
                      <a:srgbClr val="0000FF"/>
                    </a:solidFill>
                    <a:latin typeface="Tahoma" charset="0"/>
                    <a:cs typeface="+mn-cs"/>
                  </a:rPr>
                  <a:t> HSTCP</a:t>
                </a:r>
                <a:endParaRPr kumimoji="1" lang="en-US">
                  <a:solidFill>
                    <a:srgbClr val="0000FF"/>
                  </a:solidFill>
                  <a:latin typeface="Tahoma" charset="0"/>
                  <a:cs typeface="+mn-cs"/>
                </a:endParaRPr>
              </a:p>
              <a:p>
                <a:pPr marL="342900" indent="-342900">
                  <a:lnSpc>
                    <a:spcPct val="90000"/>
                  </a:lnSpc>
                  <a:spcBef>
                    <a:spcPct val="20000"/>
                  </a:spcBef>
                  <a:buClr>
                    <a:schemeClr val="accent2"/>
                  </a:buClr>
                  <a:buFont typeface="Wingdings" charset="0"/>
                  <a:buChar char="n"/>
                  <a:defRPr/>
                </a:pPr>
                <a:r>
                  <a:rPr kumimoji="1" lang="en-US" sz="2400" i="1">
                    <a:solidFill>
                      <a:srgbClr val="0000FF"/>
                    </a:solidFill>
                    <a:latin typeface="Symbol" charset="0"/>
                    <a:cs typeface="+mn-cs"/>
                  </a:rPr>
                  <a:t>a = 2   : </a:t>
                </a:r>
                <a:r>
                  <a:rPr kumimoji="1" lang="en-US" sz="2400">
                    <a:solidFill>
                      <a:srgbClr val="0000FF"/>
                    </a:solidFill>
                    <a:latin typeface="Tahoma" charset="0"/>
                    <a:cs typeface="+mn-cs"/>
                  </a:rPr>
                  <a:t> Reno</a:t>
                </a:r>
                <a:endParaRPr kumimoji="1" lang="en-US">
                  <a:solidFill>
                    <a:srgbClr val="0000FF"/>
                  </a:solidFill>
                  <a:latin typeface="Tahoma" charset="0"/>
                  <a:cs typeface="+mn-cs"/>
                </a:endParaRPr>
              </a:p>
              <a:p>
                <a:pPr marL="342900" indent="-342900">
                  <a:lnSpc>
                    <a:spcPct val="90000"/>
                  </a:lnSpc>
                  <a:spcBef>
                    <a:spcPct val="20000"/>
                  </a:spcBef>
                  <a:buClr>
                    <a:schemeClr val="accent2"/>
                  </a:buClr>
                  <a:buFont typeface="Wingdings" charset="0"/>
                  <a:buChar char="n"/>
                  <a:defRPr/>
                </a:pPr>
                <a:r>
                  <a:rPr kumimoji="1" lang="en-US" sz="2400" i="1">
                    <a:solidFill>
                      <a:srgbClr val="0000FF"/>
                    </a:solidFill>
                    <a:latin typeface="Symbol" charset="0"/>
                    <a:cs typeface="+mn-cs"/>
                  </a:rPr>
                  <a:t>a = </a:t>
                </a:r>
                <a:r>
                  <a:rPr kumimoji="1" lang="en-US" sz="2400">
                    <a:solidFill>
                      <a:srgbClr val="0000FF"/>
                    </a:solidFill>
                    <a:latin typeface="Tahoma" charset="0"/>
                    <a:cs typeface="+mn-cs"/>
                  </a:rPr>
                  <a:t>    </a:t>
                </a:r>
                <a:r>
                  <a:rPr kumimoji="1" lang="en-US" sz="2400" i="1">
                    <a:solidFill>
                      <a:srgbClr val="0000FF"/>
                    </a:solidFill>
                    <a:latin typeface="Symbol" charset="0"/>
                    <a:cs typeface="+mn-cs"/>
                  </a:rPr>
                  <a:t>: </a:t>
                </a:r>
                <a:r>
                  <a:rPr kumimoji="1" lang="en-US" sz="2400">
                    <a:solidFill>
                      <a:srgbClr val="0000FF"/>
                    </a:solidFill>
                    <a:latin typeface="Tahoma" charset="0"/>
                    <a:cs typeface="+mn-cs"/>
                  </a:rPr>
                  <a:t> XCP </a:t>
                </a:r>
                <a:r>
                  <a:rPr kumimoji="1" lang="en-US">
                    <a:solidFill>
                      <a:srgbClr val="0000FF"/>
                    </a:solidFill>
                    <a:latin typeface="Tahoma" charset="0"/>
                    <a:cs typeface="+mn-cs"/>
                  </a:rPr>
                  <a:t>(single link only) </a:t>
                </a:r>
              </a:p>
            </p:txBody>
          </p:sp>
          <p:graphicFrame>
            <p:nvGraphicFramePr>
              <p:cNvPr id="65547" name="Object 11"/>
              <p:cNvGraphicFramePr>
                <a:graphicFrameLocks/>
              </p:cNvGraphicFramePr>
              <p:nvPr/>
            </p:nvGraphicFramePr>
            <p:xfrm>
              <a:off x="1824" y="3840"/>
              <a:ext cx="211" cy="180"/>
            </p:xfrm>
            <a:graphic>
              <a:graphicData uri="http://schemas.openxmlformats.org/presentationml/2006/ole">
                <mc:AlternateContent xmlns:mc="http://schemas.openxmlformats.org/markup-compatibility/2006">
                  <mc:Choice xmlns:v="urn:schemas-microsoft-com:vml" Requires="v">
                    <p:oleObj spid="_x0000_s1656187" name="Equation" r:id="rId7" imgW="152202" imgH="126835" progId="Equation.3">
                      <p:embed/>
                    </p:oleObj>
                  </mc:Choice>
                  <mc:Fallback>
                    <p:oleObj name="Equation" r:id="rId7" imgW="152202" imgH="126835"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4" y="3840"/>
                            <a:ext cx="211"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sp>
        <p:nvSpPr>
          <p:cNvPr id="1280012" name="Text Box 12"/>
          <p:cNvSpPr txBox="1">
            <a:spLocks noChangeArrowheads="1"/>
          </p:cNvSpPr>
          <p:nvPr/>
        </p:nvSpPr>
        <p:spPr bwMode="auto">
          <a:xfrm>
            <a:off x="7283450" y="6110288"/>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808080"/>
                </a:solidFill>
                <a:cs typeface="+mn-cs"/>
              </a:rPr>
              <a:t>Low 2003</a:t>
            </a:r>
          </a:p>
        </p:txBody>
      </p:sp>
    </p:spTree>
    <p:extLst>
      <p:ext uri="{BB962C8B-B14F-4D97-AF65-F5344CB8AC3E}">
        <p14:creationId xmlns:p14="http://schemas.microsoft.com/office/powerpoint/2010/main" val="257538824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6" name="Rectangle 2"/>
          <p:cNvSpPr>
            <a:spLocks noGrp="1" noChangeArrowheads="1"/>
          </p:cNvSpPr>
          <p:nvPr>
            <p:ph type="title"/>
          </p:nvPr>
        </p:nvSpPr>
        <p:spPr/>
        <p:txBody>
          <a:bodyPr/>
          <a:lstStyle/>
          <a:p>
            <a:pPr eaLnBrk="1" hangingPunct="1">
              <a:defRPr/>
            </a:pPr>
            <a:r>
              <a:rPr lang="en-US" smtClean="0">
                <a:cs typeface="+mj-cs"/>
              </a:rPr>
              <a:t>Duality model of TCP/AQM</a:t>
            </a:r>
          </a:p>
        </p:txBody>
      </p:sp>
      <p:sp>
        <p:nvSpPr>
          <p:cNvPr id="1281027" name="Rectangle 3"/>
          <p:cNvSpPr>
            <a:spLocks noGrp="1" noChangeArrowheads="1"/>
          </p:cNvSpPr>
          <p:nvPr>
            <p:ph type="body" idx="1"/>
          </p:nvPr>
        </p:nvSpPr>
        <p:spPr>
          <a:xfrm>
            <a:off x="838200" y="1295400"/>
            <a:ext cx="8077200" cy="1589088"/>
          </a:xfrm>
        </p:spPr>
        <p:txBody>
          <a:bodyPr/>
          <a:lstStyle/>
          <a:p>
            <a:pPr marL="0" indent="0" eaLnBrk="1" hangingPunct="1">
              <a:buNone/>
              <a:defRPr/>
            </a:pPr>
            <a:r>
              <a:rPr kumimoji="1" lang="en-US" dirty="0" smtClean="0">
                <a:cs typeface="+mn-cs"/>
              </a:rPr>
              <a:t>Equilibrium </a:t>
            </a:r>
            <a:r>
              <a:rPr kumimoji="1" lang="en-US" sz="3000" i="1" dirty="0" smtClean="0">
                <a:latin typeface="Times New Roman" charset="0"/>
                <a:cs typeface="+mn-cs"/>
              </a:rPr>
              <a:t>(x*,p*)</a:t>
            </a:r>
            <a:r>
              <a:rPr kumimoji="1" lang="en-US" dirty="0" smtClean="0">
                <a:cs typeface="+mn-cs"/>
              </a:rPr>
              <a:t> primal-dual optimal: </a:t>
            </a:r>
          </a:p>
          <a:p>
            <a:pPr eaLnBrk="1" hangingPunct="1">
              <a:defRPr/>
            </a:pPr>
            <a:endParaRPr kumimoji="1" lang="en-US" dirty="0" smtClean="0">
              <a:cs typeface="+mn-cs"/>
            </a:endParaRPr>
          </a:p>
          <a:p>
            <a:pPr eaLnBrk="1" hangingPunct="1">
              <a:defRPr/>
            </a:pPr>
            <a:endParaRPr kumimoji="1" lang="en-US" sz="1200" dirty="0" smtClean="0">
              <a:cs typeface="+mn-cs"/>
            </a:endParaRPr>
          </a:p>
        </p:txBody>
      </p:sp>
      <p:graphicFrame>
        <p:nvGraphicFramePr>
          <p:cNvPr id="66563" name="Object 4"/>
          <p:cNvGraphicFramePr>
            <a:graphicFrameLocks/>
          </p:cNvGraphicFramePr>
          <p:nvPr/>
        </p:nvGraphicFramePr>
        <p:xfrm>
          <a:off x="1752600" y="1905000"/>
          <a:ext cx="5181600" cy="685800"/>
        </p:xfrm>
        <a:graphic>
          <a:graphicData uri="http://schemas.openxmlformats.org/presentationml/2006/ole">
            <mc:AlternateContent xmlns:mc="http://schemas.openxmlformats.org/markup-compatibility/2006">
              <mc:Choice xmlns:v="urn:schemas-microsoft-com:vml" Requires="v">
                <p:oleObj spid="_x0000_s1657209" name="Equation" r:id="rId3" imgW="2349500" imgH="292100" progId="Equation.3">
                  <p:embed/>
                </p:oleObj>
              </mc:Choice>
              <mc:Fallback>
                <p:oleObj name="Equation" r:id="rId3" imgW="2349500" imgH="2921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05000"/>
                        <a:ext cx="5181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1029" name="Rectangle 5"/>
          <p:cNvSpPr>
            <a:spLocks noChangeArrowheads="1"/>
          </p:cNvSpPr>
          <p:nvPr/>
        </p:nvSpPr>
        <p:spPr bwMode="auto">
          <a:xfrm>
            <a:off x="914400" y="2743200"/>
            <a:ext cx="3200400" cy="685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US" sz="2200">
                <a:latin typeface="Verdana" charset="0"/>
                <a:cs typeface="+mn-cs"/>
              </a:rPr>
              <a:t>Mo &amp; Walrand 2000:</a:t>
            </a:r>
          </a:p>
        </p:txBody>
      </p:sp>
      <p:graphicFrame>
        <p:nvGraphicFramePr>
          <p:cNvPr id="66565" name="Object 6"/>
          <p:cNvGraphicFramePr>
            <a:graphicFrameLocks/>
          </p:cNvGraphicFramePr>
          <p:nvPr/>
        </p:nvGraphicFramePr>
        <p:xfrm>
          <a:off x="1905000" y="3352800"/>
          <a:ext cx="4648200" cy="1143000"/>
        </p:xfrm>
        <a:graphic>
          <a:graphicData uri="http://schemas.openxmlformats.org/presentationml/2006/ole">
            <mc:AlternateContent xmlns:mc="http://schemas.openxmlformats.org/markup-compatibility/2006">
              <mc:Choice xmlns:v="urn:schemas-microsoft-com:vml" Requires="v">
                <p:oleObj spid="_x0000_s1657210" name="Equation" r:id="rId5" imgW="2120900" imgH="508000" progId="Equation.3">
                  <p:embed/>
                </p:oleObj>
              </mc:Choice>
              <mc:Fallback>
                <p:oleObj name="Equation" r:id="rId5" imgW="2120900" imgH="50800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352800"/>
                        <a:ext cx="464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1031" name="Text Box 7"/>
          <p:cNvSpPr txBox="1">
            <a:spLocks noChangeArrowheads="1"/>
          </p:cNvSpPr>
          <p:nvPr/>
        </p:nvSpPr>
        <p:spPr bwMode="auto">
          <a:xfrm>
            <a:off x="7283450" y="6110288"/>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808080"/>
                </a:solidFill>
                <a:cs typeface="+mn-cs"/>
              </a:rPr>
              <a:t>Low 2003</a:t>
            </a:r>
          </a:p>
        </p:txBody>
      </p:sp>
      <p:grpSp>
        <p:nvGrpSpPr>
          <p:cNvPr id="66567" name="Group 8"/>
          <p:cNvGrpSpPr>
            <a:grpSpLocks/>
          </p:cNvGrpSpPr>
          <p:nvPr/>
        </p:nvGrpSpPr>
        <p:grpSpPr bwMode="auto">
          <a:xfrm>
            <a:off x="1600200" y="4648200"/>
            <a:ext cx="5715000" cy="1905000"/>
            <a:chOff x="1008" y="2928"/>
            <a:chExt cx="3600" cy="1200"/>
          </a:xfrm>
        </p:grpSpPr>
        <p:sp>
          <p:nvSpPr>
            <p:cNvPr id="1281033" name="Rectangle 9"/>
            <p:cNvSpPr>
              <a:spLocks noChangeArrowheads="1"/>
            </p:cNvSpPr>
            <p:nvPr/>
          </p:nvSpPr>
          <p:spPr bwMode="auto">
            <a:xfrm>
              <a:off x="1008" y="2928"/>
              <a:ext cx="3456" cy="12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latin typeface="Verdana" charset="0"/>
                <a:cs typeface="+mn-cs"/>
              </a:endParaRPr>
            </a:p>
          </p:txBody>
        </p:sp>
        <p:grpSp>
          <p:nvGrpSpPr>
            <p:cNvPr id="66569" name="Group 10"/>
            <p:cNvGrpSpPr>
              <a:grpSpLocks/>
            </p:cNvGrpSpPr>
            <p:nvPr/>
          </p:nvGrpSpPr>
          <p:grpSpPr bwMode="auto">
            <a:xfrm>
              <a:off x="1248" y="3024"/>
              <a:ext cx="3360" cy="1056"/>
              <a:chOff x="1248" y="3024"/>
              <a:chExt cx="3360" cy="1056"/>
            </a:xfrm>
          </p:grpSpPr>
          <p:sp>
            <p:nvSpPr>
              <p:cNvPr id="1281035" name="Rectangle 11"/>
              <p:cNvSpPr>
                <a:spLocks noChangeArrowheads="1"/>
              </p:cNvSpPr>
              <p:nvPr/>
            </p:nvSpPr>
            <p:spPr bwMode="auto">
              <a:xfrm>
                <a:off x="1248" y="3024"/>
                <a:ext cx="3360"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chemeClr val="accent2"/>
                  </a:buClr>
                  <a:buFont typeface="Wingdings" charset="0"/>
                  <a:buChar char="n"/>
                  <a:defRPr/>
                </a:pPr>
                <a:r>
                  <a:rPr kumimoji="1" lang="en-US" sz="2400" i="1">
                    <a:solidFill>
                      <a:srgbClr val="0000FF"/>
                    </a:solidFill>
                    <a:latin typeface="Symbol" charset="0"/>
                    <a:cs typeface="+mn-cs"/>
                  </a:rPr>
                  <a:t>a = 0: </a:t>
                </a:r>
                <a:r>
                  <a:rPr kumimoji="1" lang="en-US" sz="2400">
                    <a:solidFill>
                      <a:srgbClr val="0000FF"/>
                    </a:solidFill>
                    <a:latin typeface="Tahoma" charset="0"/>
                    <a:cs typeface="+mn-cs"/>
                  </a:rPr>
                  <a:t> maximum throughput </a:t>
                </a:r>
                <a:endParaRPr kumimoji="1" lang="en-US" sz="2400" i="1">
                  <a:solidFill>
                    <a:srgbClr val="0000FF"/>
                  </a:solidFill>
                  <a:latin typeface="Symbol" charset="0"/>
                  <a:cs typeface="+mn-cs"/>
                </a:endParaRPr>
              </a:p>
              <a:p>
                <a:pPr marL="342900" indent="-342900">
                  <a:lnSpc>
                    <a:spcPct val="90000"/>
                  </a:lnSpc>
                  <a:spcBef>
                    <a:spcPct val="20000"/>
                  </a:spcBef>
                  <a:buClr>
                    <a:schemeClr val="accent2"/>
                  </a:buClr>
                  <a:buFont typeface="Wingdings" charset="0"/>
                  <a:buChar char="n"/>
                  <a:defRPr/>
                </a:pPr>
                <a:r>
                  <a:rPr kumimoji="1" lang="en-US" sz="2400" i="1">
                    <a:solidFill>
                      <a:srgbClr val="0000FF"/>
                    </a:solidFill>
                    <a:latin typeface="Symbol" charset="0"/>
                    <a:cs typeface="+mn-cs"/>
                  </a:rPr>
                  <a:t>a = 1: </a:t>
                </a:r>
                <a:r>
                  <a:rPr kumimoji="1" lang="en-US" sz="2400">
                    <a:solidFill>
                      <a:srgbClr val="0000FF"/>
                    </a:solidFill>
                    <a:latin typeface="Tahoma" charset="0"/>
                    <a:cs typeface="+mn-cs"/>
                  </a:rPr>
                  <a:t> proportional fairness </a:t>
                </a:r>
                <a:endParaRPr kumimoji="1" lang="en-US" sz="2400" i="1">
                  <a:solidFill>
                    <a:srgbClr val="0000FF"/>
                  </a:solidFill>
                  <a:latin typeface="Symbol" charset="0"/>
                  <a:cs typeface="+mn-cs"/>
                </a:endParaRPr>
              </a:p>
              <a:p>
                <a:pPr marL="342900" indent="-342900">
                  <a:lnSpc>
                    <a:spcPct val="90000"/>
                  </a:lnSpc>
                  <a:spcBef>
                    <a:spcPct val="20000"/>
                  </a:spcBef>
                  <a:buClr>
                    <a:schemeClr val="accent2"/>
                  </a:buClr>
                  <a:buFont typeface="Wingdings" charset="0"/>
                  <a:buChar char="n"/>
                  <a:defRPr/>
                </a:pPr>
                <a:r>
                  <a:rPr kumimoji="1" lang="en-US" sz="2400" i="1">
                    <a:solidFill>
                      <a:srgbClr val="0000FF"/>
                    </a:solidFill>
                    <a:latin typeface="Symbol" charset="0"/>
                    <a:cs typeface="+mn-cs"/>
                  </a:rPr>
                  <a:t>a = 2: </a:t>
                </a:r>
                <a:r>
                  <a:rPr kumimoji="1" lang="en-US" sz="2400">
                    <a:solidFill>
                      <a:srgbClr val="0000FF"/>
                    </a:solidFill>
                    <a:latin typeface="Tahoma" charset="0"/>
                    <a:cs typeface="+mn-cs"/>
                  </a:rPr>
                  <a:t> min delay fairness </a:t>
                </a:r>
                <a:endParaRPr kumimoji="1" lang="en-US" sz="2400" i="1">
                  <a:solidFill>
                    <a:srgbClr val="0000FF"/>
                  </a:solidFill>
                  <a:latin typeface="Symbol" charset="0"/>
                  <a:cs typeface="+mn-cs"/>
                </a:endParaRPr>
              </a:p>
              <a:p>
                <a:pPr marL="342900" indent="-342900">
                  <a:lnSpc>
                    <a:spcPct val="90000"/>
                  </a:lnSpc>
                  <a:spcBef>
                    <a:spcPct val="20000"/>
                  </a:spcBef>
                  <a:buClr>
                    <a:schemeClr val="accent2"/>
                  </a:buClr>
                  <a:buFont typeface="Wingdings" charset="0"/>
                  <a:buChar char="n"/>
                  <a:defRPr/>
                </a:pPr>
                <a:r>
                  <a:rPr kumimoji="1" lang="en-US" sz="2400" i="1">
                    <a:solidFill>
                      <a:srgbClr val="0000FF"/>
                    </a:solidFill>
                    <a:latin typeface="Symbol" charset="0"/>
                    <a:cs typeface="+mn-cs"/>
                  </a:rPr>
                  <a:t>a =    : </a:t>
                </a:r>
                <a:r>
                  <a:rPr kumimoji="1" lang="en-US" sz="2400">
                    <a:solidFill>
                      <a:srgbClr val="0000FF"/>
                    </a:solidFill>
                    <a:latin typeface="Tahoma" charset="0"/>
                    <a:cs typeface="+mn-cs"/>
                  </a:rPr>
                  <a:t>maxmin fairness </a:t>
                </a:r>
              </a:p>
            </p:txBody>
          </p:sp>
          <p:graphicFrame>
            <p:nvGraphicFramePr>
              <p:cNvPr id="66571" name="Object 12"/>
              <p:cNvGraphicFramePr>
                <a:graphicFrameLocks/>
              </p:cNvGraphicFramePr>
              <p:nvPr/>
            </p:nvGraphicFramePr>
            <p:xfrm>
              <a:off x="1824" y="3840"/>
              <a:ext cx="211" cy="180"/>
            </p:xfrm>
            <a:graphic>
              <a:graphicData uri="http://schemas.openxmlformats.org/presentationml/2006/ole">
                <mc:AlternateContent xmlns:mc="http://schemas.openxmlformats.org/markup-compatibility/2006">
                  <mc:Choice xmlns:v="urn:schemas-microsoft-com:vml" Requires="v">
                    <p:oleObj spid="_x0000_s1657211" name="Equation" r:id="rId7" imgW="152202" imgH="126835" progId="Equation.3">
                      <p:embed/>
                    </p:oleObj>
                  </mc:Choice>
                  <mc:Fallback>
                    <p:oleObj name="Equation" r:id="rId7" imgW="152202" imgH="126835"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4" y="3840"/>
                            <a:ext cx="211"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spTree>
    <p:extLst>
      <p:ext uri="{BB962C8B-B14F-4D97-AF65-F5344CB8AC3E}">
        <p14:creationId xmlns:p14="http://schemas.microsoft.com/office/powerpoint/2010/main" val="322040697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2"/>
          <p:cNvSpPr>
            <a:spLocks noGrp="1" noChangeArrowheads="1"/>
          </p:cNvSpPr>
          <p:nvPr>
            <p:ph type="title"/>
          </p:nvPr>
        </p:nvSpPr>
        <p:spPr/>
        <p:txBody>
          <a:bodyPr/>
          <a:lstStyle/>
          <a:p>
            <a:pPr eaLnBrk="1" hangingPunct="1">
              <a:defRPr/>
            </a:pPr>
            <a:r>
              <a:rPr lang="en-US" smtClean="0">
                <a:cs typeface="+mj-cs"/>
              </a:rPr>
              <a:t>Some implications</a:t>
            </a:r>
          </a:p>
        </p:txBody>
      </p:sp>
      <p:sp>
        <p:nvSpPr>
          <p:cNvPr id="1282051" name="Rectangle 3"/>
          <p:cNvSpPr>
            <a:spLocks noGrp="1" noChangeArrowheads="1"/>
          </p:cNvSpPr>
          <p:nvPr>
            <p:ph type="body" idx="1"/>
          </p:nvPr>
        </p:nvSpPr>
        <p:spPr>
          <a:xfrm>
            <a:off x="228600" y="838200"/>
            <a:ext cx="8686800" cy="5562600"/>
          </a:xfrm>
        </p:spPr>
        <p:txBody>
          <a:bodyPr/>
          <a:lstStyle/>
          <a:p>
            <a:pPr marL="0" indent="0" eaLnBrk="1" hangingPunct="1">
              <a:buNone/>
              <a:defRPr/>
            </a:pPr>
            <a:r>
              <a:rPr lang="en-US" dirty="0" smtClean="0">
                <a:cs typeface="+mn-cs"/>
              </a:rPr>
              <a:t>Equilibrium</a:t>
            </a:r>
          </a:p>
          <a:p>
            <a:pPr lvl="1" eaLnBrk="1" hangingPunct="1">
              <a:defRPr/>
            </a:pPr>
            <a:r>
              <a:rPr lang="en-US" dirty="0" smtClean="0"/>
              <a:t>Always exists, unique if </a:t>
            </a:r>
            <a:r>
              <a:rPr kumimoji="1" lang="en-US" sz="2800" i="1" dirty="0" smtClean="0">
                <a:latin typeface="Times New Roman" charset="0"/>
              </a:rPr>
              <a:t>R</a:t>
            </a:r>
            <a:r>
              <a:rPr lang="en-US" dirty="0" smtClean="0"/>
              <a:t> is full rank</a:t>
            </a:r>
          </a:p>
          <a:p>
            <a:pPr lvl="1" eaLnBrk="1" hangingPunct="1">
              <a:defRPr/>
            </a:pPr>
            <a:r>
              <a:rPr lang="en-US" dirty="0" smtClean="0"/>
              <a:t>Bandwidth allocation </a:t>
            </a:r>
            <a:r>
              <a:rPr lang="en-US" dirty="0" smtClean="0">
                <a:solidFill>
                  <a:srgbClr val="0000FF"/>
                </a:solidFill>
              </a:rPr>
              <a:t>in</a:t>
            </a:r>
            <a:r>
              <a:rPr lang="en-US" dirty="0" smtClean="0"/>
              <a:t>dependent of AQM or arrival</a:t>
            </a:r>
          </a:p>
          <a:p>
            <a:pPr lvl="1" eaLnBrk="1" hangingPunct="1">
              <a:defRPr/>
            </a:pPr>
            <a:r>
              <a:rPr lang="en-US" dirty="0" smtClean="0"/>
              <a:t>Can predict macroscopic behavior of large scale networks</a:t>
            </a:r>
            <a:endParaRPr lang="en-US" sz="1800" dirty="0" smtClean="0"/>
          </a:p>
          <a:p>
            <a:pPr marL="0" indent="0" eaLnBrk="1" hangingPunct="1">
              <a:buNone/>
              <a:defRPr/>
            </a:pPr>
            <a:r>
              <a:rPr lang="en-US" dirty="0" smtClean="0">
                <a:cs typeface="+mn-cs"/>
              </a:rPr>
              <a:t>Counter-intuitive throughput behavior</a:t>
            </a:r>
          </a:p>
          <a:p>
            <a:pPr lvl="1" eaLnBrk="1" hangingPunct="1">
              <a:defRPr/>
            </a:pPr>
            <a:r>
              <a:rPr lang="en-US" dirty="0" smtClean="0"/>
              <a:t>Fair allocation is not always inefficient </a:t>
            </a:r>
          </a:p>
          <a:p>
            <a:pPr lvl="1" eaLnBrk="1" hangingPunct="1">
              <a:defRPr/>
            </a:pPr>
            <a:r>
              <a:rPr lang="en-US" dirty="0" smtClean="0"/>
              <a:t>Increasing link capacities do not always raise aggregate throughput</a:t>
            </a:r>
          </a:p>
          <a:p>
            <a:pPr lvl="1" eaLnBrk="1" hangingPunct="1">
              <a:buFont typeface="Wingdings" charset="0"/>
              <a:buNone/>
              <a:defRPr/>
            </a:pPr>
            <a:r>
              <a:rPr lang="en-US" sz="1600" dirty="0" smtClean="0"/>
              <a:t>					 	       </a:t>
            </a:r>
            <a:r>
              <a:rPr lang="en-US" sz="1600" dirty="0" smtClean="0">
                <a:solidFill>
                  <a:srgbClr val="808080"/>
                </a:solidFill>
              </a:rPr>
              <a:t>[Tang, Wang, Low, </a:t>
            </a:r>
            <a:r>
              <a:rPr lang="en-US" sz="1600" dirty="0" err="1" smtClean="0">
                <a:solidFill>
                  <a:srgbClr val="808080"/>
                </a:solidFill>
              </a:rPr>
              <a:t>ToN</a:t>
            </a:r>
            <a:r>
              <a:rPr lang="en-US" sz="1600" dirty="0" smtClean="0">
                <a:solidFill>
                  <a:srgbClr val="808080"/>
                </a:solidFill>
              </a:rPr>
              <a:t> 2006]</a:t>
            </a:r>
          </a:p>
          <a:p>
            <a:pPr marL="0" indent="0" eaLnBrk="1" hangingPunct="1">
              <a:buNone/>
              <a:defRPr/>
            </a:pPr>
            <a:r>
              <a:rPr lang="en-US" dirty="0" smtClean="0">
                <a:cs typeface="+mn-cs"/>
              </a:rPr>
              <a:t>Forward engineering: FAST TCP</a:t>
            </a:r>
          </a:p>
          <a:p>
            <a:pPr lvl="1" eaLnBrk="1" hangingPunct="1">
              <a:defRPr/>
            </a:pPr>
            <a:r>
              <a:rPr lang="en-US" dirty="0" smtClean="0"/>
              <a:t>Design, analysis, experiments</a:t>
            </a:r>
          </a:p>
          <a:p>
            <a:pPr eaLnBrk="1" hangingPunct="1">
              <a:buFont typeface="Wingdings" charset="0"/>
              <a:buNone/>
              <a:defRPr/>
            </a:pPr>
            <a:r>
              <a:rPr lang="en-US" sz="1600" dirty="0" smtClean="0">
                <a:solidFill>
                  <a:srgbClr val="808080"/>
                </a:solidFill>
                <a:cs typeface="+mn-cs"/>
              </a:rPr>
              <a:t>						</a:t>
            </a:r>
            <a:r>
              <a:rPr lang="en-US" altLang="zh-CN" sz="1600" dirty="0" smtClean="0">
                <a:solidFill>
                  <a:srgbClr val="808080"/>
                </a:solidFill>
                <a:ea typeface="宋体" charset="0"/>
                <a:cs typeface="宋体" charset="0"/>
              </a:rPr>
              <a:t>   </a:t>
            </a:r>
            <a:r>
              <a:rPr lang="en-US" sz="1600" dirty="0" smtClean="0">
                <a:solidFill>
                  <a:srgbClr val="808080"/>
                </a:solidFill>
                <a:cs typeface="+mn-cs"/>
              </a:rPr>
              <a:t>[Wei, </a:t>
            </a:r>
            <a:r>
              <a:rPr lang="en-US" altLang="zh-CN" sz="1600" dirty="0" smtClean="0">
                <a:solidFill>
                  <a:srgbClr val="808080"/>
                </a:solidFill>
                <a:ea typeface="宋体" charset="0"/>
                <a:cs typeface="宋体" charset="0"/>
              </a:rPr>
              <a:t>Jin, </a:t>
            </a:r>
            <a:r>
              <a:rPr lang="en-US" sz="1600" dirty="0" smtClean="0">
                <a:solidFill>
                  <a:srgbClr val="808080"/>
                </a:solidFill>
                <a:cs typeface="+mn-cs"/>
              </a:rPr>
              <a:t>Low, </a:t>
            </a:r>
            <a:r>
              <a:rPr lang="en-US" altLang="zh-CN" sz="1600" dirty="0" err="1" smtClean="0">
                <a:solidFill>
                  <a:srgbClr val="808080"/>
                </a:solidFill>
                <a:ea typeface="宋体" charset="0"/>
                <a:cs typeface="宋体" charset="0"/>
              </a:rPr>
              <a:t>Hegde</a:t>
            </a:r>
            <a:r>
              <a:rPr lang="en-US" altLang="zh-CN" sz="1600" dirty="0" smtClean="0">
                <a:solidFill>
                  <a:srgbClr val="808080"/>
                </a:solidFill>
                <a:ea typeface="宋体" charset="0"/>
                <a:cs typeface="宋体" charset="0"/>
              </a:rPr>
              <a:t>, </a:t>
            </a:r>
            <a:r>
              <a:rPr lang="en-US" sz="1600" dirty="0" err="1" smtClean="0">
                <a:solidFill>
                  <a:srgbClr val="808080"/>
                </a:solidFill>
                <a:cs typeface="+mn-cs"/>
              </a:rPr>
              <a:t>ToN</a:t>
            </a:r>
            <a:r>
              <a:rPr lang="en-US" sz="1600" dirty="0" smtClean="0">
                <a:solidFill>
                  <a:srgbClr val="808080"/>
                </a:solidFill>
                <a:cs typeface="+mn-cs"/>
              </a:rPr>
              <a:t> 200</a:t>
            </a:r>
            <a:r>
              <a:rPr lang="en-US" altLang="zh-CN" sz="1600" dirty="0" smtClean="0">
                <a:solidFill>
                  <a:srgbClr val="808080"/>
                </a:solidFill>
                <a:ea typeface="宋体" charset="0"/>
                <a:cs typeface="宋体" charset="0"/>
              </a:rPr>
              <a:t>6</a:t>
            </a:r>
            <a:r>
              <a:rPr lang="en-US" sz="1600" dirty="0" smtClean="0">
                <a:solidFill>
                  <a:srgbClr val="808080"/>
                </a:solidFill>
                <a:cs typeface="+mn-cs"/>
              </a:rPr>
              <a:t>]</a:t>
            </a:r>
          </a:p>
        </p:txBody>
      </p:sp>
    </p:spTree>
    <p:extLst>
      <p:ext uri="{BB962C8B-B14F-4D97-AF65-F5344CB8AC3E}">
        <p14:creationId xmlns:p14="http://schemas.microsoft.com/office/powerpoint/2010/main" val="23641697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p:txBody>
          <a:bodyPr/>
          <a:lstStyle/>
          <a:p>
            <a:r>
              <a:rPr lang="en-US" dirty="0" smtClean="0"/>
              <a:t>Equilibrium throughput</a:t>
            </a:r>
            <a:endParaRPr lang="en-US" dirty="0"/>
          </a:p>
        </p:txBody>
      </p:sp>
      <p:graphicFrame>
        <p:nvGraphicFramePr>
          <p:cNvPr id="1011716" name="Object 4"/>
          <p:cNvGraphicFramePr>
            <a:graphicFrameLocks/>
          </p:cNvGraphicFramePr>
          <p:nvPr>
            <p:extLst>
              <p:ext uri="{D42A27DB-BD31-4B8C-83A1-F6EECF244321}">
                <p14:modId xmlns:p14="http://schemas.microsoft.com/office/powerpoint/2010/main" val="1749808481"/>
              </p:ext>
            </p:extLst>
          </p:nvPr>
        </p:nvGraphicFramePr>
        <p:xfrm>
          <a:off x="1779588" y="1459468"/>
          <a:ext cx="4289425" cy="2644775"/>
        </p:xfrm>
        <a:graphic>
          <a:graphicData uri="http://schemas.openxmlformats.org/presentationml/2006/ole">
            <mc:AlternateContent xmlns:mc="http://schemas.openxmlformats.org/markup-compatibility/2006">
              <mc:Choice xmlns:v="urn:schemas-microsoft-com:vml" Requires="v">
                <p:oleObj spid="_x0000_s1121" name="Equation" r:id="rId3" imgW="2057400" imgH="1498600" progId="Equation.3">
                  <p:embed/>
                </p:oleObj>
              </mc:Choice>
              <mc:Fallback>
                <p:oleObj name="Equation" r:id="rId3" imgW="2057400" imgH="1498600" progId="Equation.3">
                  <p:embed/>
                  <p:pic>
                    <p:nvPicPr>
                      <p:cNvPr id="0" name=""/>
                      <p:cNvPicPr>
                        <a:picLocks noChangeArrowheads="1"/>
                      </p:cNvPicPr>
                      <p:nvPr/>
                    </p:nvPicPr>
                    <p:blipFill>
                      <a:blip r:embed="rId4"/>
                      <a:srcRect/>
                      <a:stretch>
                        <a:fillRect/>
                      </a:stretch>
                    </p:blipFill>
                    <p:spPr bwMode="auto">
                      <a:xfrm>
                        <a:off x="1779588" y="1459468"/>
                        <a:ext cx="4289425" cy="2644775"/>
                      </a:xfrm>
                      <a:prstGeom prst="rect">
                        <a:avLst/>
                      </a:prstGeom>
                      <a:noFill/>
                      <a:ln>
                        <a:noFill/>
                      </a:ln>
                      <a:effectLst/>
                    </p:spPr>
                  </p:pic>
                </p:oleObj>
              </mc:Fallback>
            </mc:AlternateContent>
          </a:graphicData>
        </a:graphic>
      </p:graphicFrame>
      <p:sp>
        <p:nvSpPr>
          <p:cNvPr id="7" name="Text Box 5"/>
          <p:cNvSpPr txBox="1">
            <a:spLocks noChangeArrowheads="1"/>
          </p:cNvSpPr>
          <p:nvPr/>
        </p:nvSpPr>
        <p:spPr bwMode="auto">
          <a:xfrm>
            <a:off x="2133600" y="3897868"/>
            <a:ext cx="426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i="1" dirty="0">
                <a:latin typeface="Symbol" charset="0"/>
              </a:rPr>
              <a:t>a</a:t>
            </a:r>
            <a:r>
              <a:rPr lang="en-US" dirty="0"/>
              <a:t> = 1.225 (Reno), 0.120 (HSTCP</a:t>
            </a:r>
            <a:r>
              <a:rPr lang="en-US" dirty="0" smtClean="0"/>
              <a:t>)</a:t>
            </a:r>
            <a:endParaRPr lang="en-US" dirty="0"/>
          </a:p>
        </p:txBody>
      </p:sp>
      <p:sp>
        <p:nvSpPr>
          <p:cNvPr id="8" name="TextBox 7"/>
          <p:cNvSpPr txBox="1"/>
          <p:nvPr/>
        </p:nvSpPr>
        <p:spPr>
          <a:xfrm>
            <a:off x="1066800" y="4895672"/>
            <a:ext cx="6583854" cy="1200328"/>
          </a:xfrm>
          <a:prstGeom prst="rect">
            <a:avLst/>
          </a:prstGeom>
          <a:noFill/>
        </p:spPr>
        <p:txBody>
          <a:bodyPr wrap="none" rtlCol="0">
            <a:spAutoFit/>
          </a:bodyPr>
          <a:lstStyle/>
          <a:p>
            <a:pPr marL="342900" indent="-342900">
              <a:buFont typeface="Arial"/>
              <a:buChar char="•"/>
            </a:pPr>
            <a:r>
              <a:rPr lang="en-US" sz="2400" dirty="0" smtClean="0">
                <a:solidFill>
                  <a:srgbClr val="0000FF"/>
                </a:solidFill>
              </a:rPr>
              <a:t>Reno penalizes long flows</a:t>
            </a:r>
          </a:p>
          <a:p>
            <a:pPr marL="342900" indent="-342900">
              <a:buFont typeface="Arial"/>
              <a:buChar char="•"/>
            </a:pPr>
            <a:r>
              <a:rPr lang="en-US" sz="2400" dirty="0" smtClean="0">
                <a:solidFill>
                  <a:srgbClr val="0000FF"/>
                </a:solidFill>
              </a:rPr>
              <a:t>Reno’s square-root-p throughput formula</a:t>
            </a:r>
          </a:p>
          <a:p>
            <a:pPr marL="342900" indent="-342900">
              <a:buFont typeface="Arial"/>
              <a:buChar char="•"/>
            </a:pPr>
            <a:r>
              <a:rPr lang="en-US" sz="2400" dirty="0" smtClean="0">
                <a:solidFill>
                  <a:srgbClr val="0000FF"/>
                </a:solidFill>
              </a:rPr>
              <a:t>Vegas, FAST: equilibrium </a:t>
            </a:r>
            <a:r>
              <a:rPr lang="en-US" sz="2400" dirty="0" err="1" smtClean="0">
                <a:solidFill>
                  <a:srgbClr val="0000FF"/>
                </a:solidFill>
              </a:rPr>
              <a:t>cond</a:t>
            </a:r>
            <a:r>
              <a:rPr lang="en-US" sz="2400" dirty="0" smtClean="0">
                <a:solidFill>
                  <a:srgbClr val="0000FF"/>
                </a:solidFill>
              </a:rPr>
              <a:t> = Little’s Law</a:t>
            </a:r>
          </a:p>
        </p:txBody>
      </p:sp>
    </p:spTree>
    <p:extLst>
      <p:ext uri="{BB962C8B-B14F-4D97-AF65-F5344CB8AC3E}">
        <p14:creationId xmlns:p14="http://schemas.microsoft.com/office/powerpoint/2010/main" val="3728382197"/>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p:txBody>
          <a:bodyPr/>
          <a:lstStyle/>
          <a:p>
            <a:r>
              <a:rPr lang="en-US" dirty="0" smtClean="0"/>
              <a:t>Vegas/FAST: effect of RTT error</a:t>
            </a:r>
            <a:endParaRPr lang="en-US" dirty="0"/>
          </a:p>
        </p:txBody>
      </p:sp>
      <p:sp>
        <p:nvSpPr>
          <p:cNvPr id="1011715" name="Rectangle 3"/>
          <p:cNvSpPr>
            <a:spLocks noGrp="1" noChangeArrowheads="1"/>
          </p:cNvSpPr>
          <p:nvPr>
            <p:ph type="body" idx="1"/>
          </p:nvPr>
        </p:nvSpPr>
        <p:spPr>
          <a:xfrm>
            <a:off x="457200" y="1358900"/>
            <a:ext cx="8307388" cy="4638675"/>
          </a:xfrm>
        </p:spPr>
        <p:txBody>
          <a:bodyPr/>
          <a:lstStyle/>
          <a:p>
            <a:pPr marL="0" indent="0">
              <a:lnSpc>
                <a:spcPct val="90000"/>
              </a:lnSpc>
              <a:buNone/>
            </a:pPr>
            <a:r>
              <a:rPr lang="en-US" sz="2800" dirty="0" smtClean="0"/>
              <a:t>Persistent </a:t>
            </a:r>
            <a:r>
              <a:rPr lang="en-US" sz="2800" dirty="0"/>
              <a:t>congestion </a:t>
            </a:r>
            <a:r>
              <a:rPr lang="en-US" sz="2800" dirty="0" smtClean="0"/>
              <a:t>can arise due </a:t>
            </a:r>
            <a:r>
              <a:rPr lang="en-US" sz="2800" dirty="0"/>
              <a:t>to</a:t>
            </a:r>
          </a:p>
          <a:p>
            <a:pPr lvl="1">
              <a:lnSpc>
                <a:spcPct val="90000"/>
              </a:lnSpc>
            </a:pPr>
            <a:r>
              <a:rPr lang="en-US" sz="2400" dirty="0" smtClean="0"/>
              <a:t>Error </a:t>
            </a:r>
            <a:r>
              <a:rPr lang="en-US" sz="2400" dirty="0"/>
              <a:t>in propagation delay estimation</a:t>
            </a:r>
          </a:p>
          <a:p>
            <a:pPr marL="0" indent="0">
              <a:lnSpc>
                <a:spcPct val="90000"/>
              </a:lnSpc>
              <a:buNone/>
            </a:pPr>
            <a:r>
              <a:rPr lang="en-US" sz="2800" dirty="0"/>
              <a:t>Consequences</a:t>
            </a:r>
          </a:p>
          <a:p>
            <a:pPr lvl="1">
              <a:lnSpc>
                <a:spcPct val="90000"/>
              </a:lnSpc>
            </a:pPr>
            <a:r>
              <a:rPr lang="en-US" sz="2400" dirty="0"/>
              <a:t>Excessive backlog</a:t>
            </a:r>
          </a:p>
          <a:p>
            <a:pPr lvl="1">
              <a:lnSpc>
                <a:spcPct val="90000"/>
              </a:lnSpc>
            </a:pPr>
            <a:r>
              <a:rPr lang="en-US" sz="2400" dirty="0"/>
              <a:t>Unfairness to older sources</a:t>
            </a:r>
          </a:p>
          <a:p>
            <a:pPr>
              <a:lnSpc>
                <a:spcPct val="90000"/>
              </a:lnSpc>
              <a:buFont typeface="Wingdings" charset="0"/>
              <a:buNone/>
            </a:pPr>
            <a:endParaRPr lang="en-US" sz="2800" b="1" i="1" u="sng" dirty="0" smtClean="0"/>
          </a:p>
          <a:p>
            <a:pPr>
              <a:lnSpc>
                <a:spcPct val="90000"/>
              </a:lnSpc>
              <a:buFont typeface="Wingdings" charset="0"/>
              <a:buNone/>
            </a:pPr>
            <a:endParaRPr lang="en-US" b="1" i="1" u="sng" dirty="0"/>
          </a:p>
          <a:p>
            <a:pPr>
              <a:lnSpc>
                <a:spcPct val="90000"/>
              </a:lnSpc>
              <a:buFont typeface="Wingdings" charset="0"/>
              <a:buNone/>
            </a:pPr>
            <a:r>
              <a:rPr lang="en-US" sz="2800" b="1" u="sng" dirty="0" smtClean="0"/>
              <a:t>Theorem</a:t>
            </a:r>
            <a:endParaRPr lang="en-US" sz="2800" dirty="0"/>
          </a:p>
          <a:p>
            <a:pPr>
              <a:lnSpc>
                <a:spcPct val="90000"/>
              </a:lnSpc>
              <a:buFont typeface="Wingdings" charset="0"/>
              <a:buNone/>
            </a:pPr>
            <a:r>
              <a:rPr lang="en-US" sz="2400" i="1" dirty="0"/>
              <a:t>	A relative error of </a:t>
            </a:r>
            <a:r>
              <a:rPr lang="en-US" sz="2400" i="1" dirty="0" err="1">
                <a:latin typeface="Symbol" charset="0"/>
              </a:rPr>
              <a:t>e</a:t>
            </a:r>
            <a:r>
              <a:rPr lang="en-US" sz="2400" i="1" baseline="-25000" dirty="0" err="1"/>
              <a:t>s</a:t>
            </a:r>
            <a:r>
              <a:rPr lang="en-US" sz="2400" i="1" baseline="-25000" dirty="0"/>
              <a:t> </a:t>
            </a:r>
            <a:r>
              <a:rPr lang="en-US" sz="2400" i="1" dirty="0"/>
              <a:t>in propagation delay estimation distorts the utility function to </a:t>
            </a:r>
            <a:endParaRPr lang="en-US" sz="2800" dirty="0"/>
          </a:p>
        </p:txBody>
      </p:sp>
      <p:graphicFrame>
        <p:nvGraphicFramePr>
          <p:cNvPr id="1011716" name="Object 4"/>
          <p:cNvGraphicFramePr>
            <a:graphicFrameLocks/>
          </p:cNvGraphicFramePr>
          <p:nvPr>
            <p:extLst>
              <p:ext uri="{D42A27DB-BD31-4B8C-83A1-F6EECF244321}">
                <p14:modId xmlns:p14="http://schemas.microsoft.com/office/powerpoint/2010/main" val="4072725512"/>
              </p:ext>
            </p:extLst>
          </p:nvPr>
        </p:nvGraphicFramePr>
        <p:xfrm>
          <a:off x="2203450" y="5667375"/>
          <a:ext cx="3832225" cy="581025"/>
        </p:xfrm>
        <a:graphic>
          <a:graphicData uri="http://schemas.openxmlformats.org/presentationml/2006/ole">
            <mc:AlternateContent xmlns:mc="http://schemas.openxmlformats.org/markup-compatibility/2006">
              <mc:Choice xmlns:v="urn:schemas-microsoft-com:vml" Requires="v">
                <p:oleObj spid="_x0000_s1700958" name="Equation" r:id="rId3" imgW="1816100" imgH="254000" progId="Equation.3">
                  <p:embed/>
                </p:oleObj>
              </mc:Choice>
              <mc:Fallback>
                <p:oleObj name="Equation" r:id="rId3" imgW="1816100" imgH="254000" progId="Equation.3">
                  <p:embed/>
                  <p:pic>
                    <p:nvPicPr>
                      <p:cNvPr id="0" name=""/>
                      <p:cNvPicPr>
                        <a:picLocks noChangeArrowheads="1"/>
                      </p:cNvPicPr>
                      <p:nvPr/>
                    </p:nvPicPr>
                    <p:blipFill>
                      <a:blip r:embed="rId4"/>
                      <a:srcRect/>
                      <a:stretch>
                        <a:fillRect/>
                      </a:stretch>
                    </p:blipFill>
                    <p:spPr bwMode="auto">
                      <a:xfrm>
                        <a:off x="2203450" y="5667375"/>
                        <a:ext cx="3832225" cy="5810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5809107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r>
              <a:rPr lang="en-US" dirty="0" err="1" smtClean="0"/>
              <a:t>Evalidation</a:t>
            </a:r>
            <a:endParaRPr lang="en-US" dirty="0"/>
          </a:p>
        </p:txBody>
      </p:sp>
      <p:sp>
        <p:nvSpPr>
          <p:cNvPr id="1012739" name="Rectangle 3"/>
          <p:cNvSpPr>
            <a:spLocks noGrp="1" noChangeArrowheads="1"/>
          </p:cNvSpPr>
          <p:nvPr>
            <p:ph type="body" idx="1"/>
          </p:nvPr>
        </p:nvSpPr>
        <p:spPr>
          <a:xfrm>
            <a:off x="457200" y="5588000"/>
            <a:ext cx="8281988" cy="906463"/>
          </a:xfrm>
        </p:spPr>
        <p:txBody>
          <a:bodyPr/>
          <a:lstStyle/>
          <a:p>
            <a:r>
              <a:rPr lang="en-US" sz="2000"/>
              <a:t>Single link, capacity = 6 pkt/ms, </a:t>
            </a:r>
            <a:r>
              <a:rPr lang="en-US" sz="2000" i="1">
                <a:latin typeface="Symbol" charset="0"/>
              </a:rPr>
              <a:t>a</a:t>
            </a:r>
            <a:r>
              <a:rPr lang="en-US" sz="2000" i="1" baseline="-25000"/>
              <a:t>s</a:t>
            </a:r>
            <a:r>
              <a:rPr lang="en-US" sz="2000"/>
              <a:t> = 2 pkts/ms, </a:t>
            </a:r>
            <a:r>
              <a:rPr lang="en-US" sz="2000" i="1">
                <a:latin typeface="Times New Roman" charset="0"/>
              </a:rPr>
              <a:t>d</a:t>
            </a:r>
            <a:r>
              <a:rPr lang="en-US" sz="2000" i="1" baseline="-25000"/>
              <a:t>s</a:t>
            </a:r>
            <a:r>
              <a:rPr lang="en-US" sz="2000"/>
              <a:t> = 10 ms</a:t>
            </a:r>
          </a:p>
          <a:p>
            <a:r>
              <a:rPr lang="en-US" sz="2000"/>
              <a:t>With finite buffer: Vegas reverts to Reno</a:t>
            </a:r>
          </a:p>
        </p:txBody>
      </p:sp>
      <p:grpSp>
        <p:nvGrpSpPr>
          <p:cNvPr id="1012740" name="Group 4"/>
          <p:cNvGrpSpPr>
            <a:grpSpLocks/>
          </p:cNvGrpSpPr>
          <p:nvPr/>
        </p:nvGrpSpPr>
        <p:grpSpPr bwMode="auto">
          <a:xfrm>
            <a:off x="1117600" y="4876800"/>
            <a:ext cx="6724650" cy="366713"/>
            <a:chOff x="816" y="2976"/>
            <a:chExt cx="4236" cy="231"/>
          </a:xfrm>
        </p:grpSpPr>
        <p:sp>
          <p:nvSpPr>
            <p:cNvPr id="1012741" name="Text Box 5"/>
            <p:cNvSpPr txBox="1">
              <a:spLocks noChangeArrowheads="1"/>
            </p:cNvSpPr>
            <p:nvPr/>
          </p:nvSpPr>
          <p:spPr bwMode="auto">
            <a:xfrm>
              <a:off x="816" y="2976"/>
              <a:ext cx="15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r>
                <a:rPr kumimoji="0" lang="en-US" sz="1800">
                  <a:solidFill>
                    <a:schemeClr val="tx1"/>
                  </a:solidFill>
                  <a:latin typeface="Times New Roman" charset="0"/>
                </a:rPr>
                <a:t>Without estimation error</a:t>
              </a:r>
            </a:p>
          </p:txBody>
        </p:sp>
        <p:sp>
          <p:nvSpPr>
            <p:cNvPr id="1012742" name="Text Box 6"/>
            <p:cNvSpPr txBox="1">
              <a:spLocks noChangeArrowheads="1"/>
            </p:cNvSpPr>
            <p:nvPr/>
          </p:nvSpPr>
          <p:spPr bwMode="auto">
            <a:xfrm>
              <a:off x="3696" y="2976"/>
              <a:ext cx="1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r>
                <a:rPr kumimoji="0" lang="en-US" sz="1800">
                  <a:solidFill>
                    <a:schemeClr val="tx1"/>
                  </a:solidFill>
                  <a:latin typeface="Times New Roman" charset="0"/>
                </a:rPr>
                <a:t>With estimation error</a:t>
              </a:r>
            </a:p>
          </p:txBody>
        </p:sp>
      </p:grpSp>
      <p:pic>
        <p:nvPicPr>
          <p:cNvPr id="1012743" name="Picture 7"/>
          <p:cNvPicPr>
            <a:picLocks noChangeAspect="1" noChangeArrowheads="1"/>
          </p:cNvPicPr>
          <p:nvPr/>
        </p:nvPicPr>
        <p:blipFill>
          <a:blip r:embed="rId2">
            <a:lum contrast="4000"/>
            <a:extLst>
              <a:ext uri="{28A0092B-C50C-407E-A947-70E740481C1C}">
                <a14:useLocalDpi xmlns:a14="http://schemas.microsoft.com/office/drawing/2010/main" val="0"/>
              </a:ext>
            </a:extLst>
          </a:blip>
          <a:srcRect l="10638" t="60086" r="32732" b="5060"/>
          <a:stretch>
            <a:fillRect/>
          </a:stretch>
        </p:blipFill>
        <p:spPr bwMode="auto">
          <a:xfrm>
            <a:off x="4654550" y="1385888"/>
            <a:ext cx="4141788"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12744" name="Picture 8"/>
          <p:cNvPicPr>
            <a:picLocks noChangeAspect="1" noChangeArrowheads="1"/>
          </p:cNvPicPr>
          <p:nvPr/>
        </p:nvPicPr>
        <p:blipFill>
          <a:blip r:embed="rId3">
            <a:extLst>
              <a:ext uri="{28A0092B-C50C-407E-A947-70E740481C1C}">
                <a14:useLocalDpi xmlns:a14="http://schemas.microsoft.com/office/drawing/2010/main" val="0"/>
              </a:ext>
            </a:extLst>
          </a:blip>
          <a:srcRect l="13911" t="63249" r="34369" b="5693"/>
          <a:stretch>
            <a:fillRect/>
          </a:stretch>
        </p:blipFill>
        <p:spPr bwMode="auto">
          <a:xfrm>
            <a:off x="603250" y="3825875"/>
            <a:ext cx="3787775"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7010505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p:txBody>
          <a:bodyPr/>
          <a:lstStyle/>
          <a:p>
            <a:r>
              <a:rPr lang="en-US" dirty="0" smtClean="0"/>
              <a:t>Validation</a:t>
            </a:r>
            <a:endParaRPr lang="en-US" dirty="0"/>
          </a:p>
        </p:txBody>
      </p:sp>
      <p:sp>
        <p:nvSpPr>
          <p:cNvPr id="1013763" name="Rectangle 3"/>
          <p:cNvSpPr>
            <a:spLocks noChangeArrowheads="1"/>
          </p:cNvSpPr>
          <p:nvPr/>
        </p:nvSpPr>
        <p:spPr bwMode="auto">
          <a:xfrm>
            <a:off x="420688" y="1444625"/>
            <a:ext cx="8281987" cy="409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l">
              <a:buClr>
                <a:schemeClr val="accent2"/>
              </a:buClr>
              <a:buFont typeface="Wingdings" charset="0"/>
              <a:buNone/>
            </a:pPr>
            <a:endParaRPr lang="en-US" sz="2000">
              <a:solidFill>
                <a:schemeClr val="tx1"/>
              </a:solidFill>
            </a:endParaRPr>
          </a:p>
        </p:txBody>
      </p:sp>
      <p:sp>
        <p:nvSpPr>
          <p:cNvPr id="1013764" name="Rectangle 4"/>
          <p:cNvSpPr>
            <a:spLocks noChangeArrowheads="1"/>
          </p:cNvSpPr>
          <p:nvPr/>
        </p:nvSpPr>
        <p:spPr bwMode="auto">
          <a:xfrm>
            <a:off x="292100" y="1458913"/>
            <a:ext cx="8659813"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57200" indent="-457200" algn="l">
              <a:buClr>
                <a:schemeClr val="accent2"/>
              </a:buClr>
              <a:buFont typeface="Wingdings" charset="0"/>
              <a:buNone/>
            </a:pPr>
            <a:r>
              <a:rPr lang="en-US" sz="2000">
                <a:solidFill>
                  <a:schemeClr val="tx1"/>
                </a:solidFill>
              </a:rPr>
              <a:t>Source rates (pkts/ms)</a:t>
            </a:r>
          </a:p>
          <a:p>
            <a:pPr marL="457200" indent="-457200" algn="l">
              <a:buClr>
                <a:schemeClr val="accent2"/>
              </a:buClr>
              <a:buFont typeface="Wingdings" charset="0"/>
              <a:buNone/>
            </a:pPr>
            <a:r>
              <a:rPr lang="en-US" sz="2000">
                <a:solidFill>
                  <a:schemeClr val="tx1"/>
                </a:solidFill>
              </a:rPr>
              <a:t>#	src1	   src2              src3              src4               src5</a:t>
            </a:r>
          </a:p>
          <a:p>
            <a:pPr marL="457200" indent="-457200" algn="l">
              <a:buClr>
                <a:schemeClr val="accent2"/>
              </a:buClr>
              <a:buFont typeface="Wingdings" charset="0"/>
              <a:buAutoNum type="arabicPlain"/>
            </a:pPr>
            <a:r>
              <a:rPr lang="en-US" sz="2000">
                <a:solidFill>
                  <a:schemeClr val="tx1"/>
                </a:solidFill>
              </a:rPr>
              <a:t>5.98 </a:t>
            </a:r>
            <a:r>
              <a:rPr lang="en-US" sz="2000"/>
              <a:t>(6)</a:t>
            </a:r>
            <a:r>
              <a:rPr lang="en-US" sz="2000">
                <a:solidFill>
                  <a:schemeClr val="tx1"/>
                </a:solidFill>
              </a:rPr>
              <a:t>  </a:t>
            </a:r>
          </a:p>
          <a:p>
            <a:pPr marL="457200" indent="-457200" algn="l">
              <a:buClr>
                <a:schemeClr val="accent2"/>
              </a:buClr>
              <a:buFont typeface="Wingdings" charset="0"/>
              <a:buAutoNum type="arabicPlain"/>
            </a:pPr>
            <a:r>
              <a:rPr lang="en-US" sz="2000">
                <a:solidFill>
                  <a:schemeClr val="tx1"/>
                </a:solidFill>
              </a:rPr>
              <a:t>2.05 </a:t>
            </a:r>
            <a:r>
              <a:rPr lang="en-US" sz="2000"/>
              <a:t>(2)</a:t>
            </a:r>
            <a:r>
              <a:rPr lang="en-US" sz="2000">
                <a:solidFill>
                  <a:schemeClr val="tx1"/>
                </a:solidFill>
              </a:rPr>
              <a:t>	   3.92 </a:t>
            </a:r>
            <a:r>
              <a:rPr lang="en-US" sz="2000"/>
              <a:t>(4)</a:t>
            </a:r>
          </a:p>
          <a:p>
            <a:pPr marL="457200" indent="-457200" algn="l">
              <a:buClr>
                <a:schemeClr val="accent2"/>
              </a:buClr>
              <a:buFont typeface="Wingdings" charset="0"/>
              <a:buAutoNum type="arabicPlain"/>
            </a:pPr>
            <a:r>
              <a:rPr lang="en-US" sz="2000">
                <a:solidFill>
                  <a:schemeClr val="tx1"/>
                </a:solidFill>
              </a:rPr>
              <a:t>0.96 </a:t>
            </a:r>
            <a:r>
              <a:rPr lang="en-US" sz="2000"/>
              <a:t>(0.94)</a:t>
            </a:r>
            <a:r>
              <a:rPr lang="en-US" sz="2000">
                <a:solidFill>
                  <a:schemeClr val="tx1"/>
                </a:solidFill>
              </a:rPr>
              <a:t>	   1.46 </a:t>
            </a:r>
            <a:r>
              <a:rPr lang="en-US" sz="2000"/>
              <a:t>(1.49)</a:t>
            </a:r>
            <a:r>
              <a:rPr lang="en-US" sz="2000">
                <a:solidFill>
                  <a:schemeClr val="tx1"/>
                </a:solidFill>
              </a:rPr>
              <a:t>    3.54 </a:t>
            </a:r>
            <a:r>
              <a:rPr lang="en-US" sz="2000"/>
              <a:t>(3.57)</a:t>
            </a:r>
          </a:p>
          <a:p>
            <a:pPr marL="457200" indent="-457200" algn="l">
              <a:buClr>
                <a:schemeClr val="accent2"/>
              </a:buClr>
              <a:buFont typeface="Wingdings" charset="0"/>
              <a:buAutoNum type="arabicPlain"/>
            </a:pPr>
            <a:r>
              <a:rPr lang="en-US" sz="2000">
                <a:solidFill>
                  <a:schemeClr val="tx1"/>
                </a:solidFill>
              </a:rPr>
              <a:t>0.51 </a:t>
            </a:r>
            <a:r>
              <a:rPr lang="en-US" sz="2000"/>
              <a:t>(0.50)</a:t>
            </a:r>
            <a:r>
              <a:rPr lang="en-US" sz="2000">
                <a:solidFill>
                  <a:schemeClr val="tx1"/>
                </a:solidFill>
              </a:rPr>
              <a:t>    0.72 </a:t>
            </a:r>
            <a:r>
              <a:rPr lang="en-US" sz="2000"/>
              <a:t>(0.73)</a:t>
            </a:r>
            <a:r>
              <a:rPr lang="en-US" sz="2000">
                <a:solidFill>
                  <a:schemeClr val="tx1"/>
                </a:solidFill>
              </a:rPr>
              <a:t>    1.34 </a:t>
            </a:r>
            <a:r>
              <a:rPr lang="en-US" sz="2000"/>
              <a:t>(1.35)</a:t>
            </a:r>
            <a:r>
              <a:rPr lang="en-US" sz="2000">
                <a:solidFill>
                  <a:schemeClr val="tx1"/>
                </a:solidFill>
              </a:rPr>
              <a:t>    3.38 </a:t>
            </a:r>
            <a:r>
              <a:rPr lang="en-US" sz="2000"/>
              <a:t>(3.39)</a:t>
            </a:r>
          </a:p>
          <a:p>
            <a:pPr marL="457200" indent="-457200" algn="l">
              <a:buClr>
                <a:schemeClr val="accent2"/>
              </a:buClr>
              <a:buFont typeface="Wingdings" charset="0"/>
              <a:buAutoNum type="arabicPlain"/>
            </a:pPr>
            <a:r>
              <a:rPr lang="en-US" sz="2000">
                <a:solidFill>
                  <a:schemeClr val="tx1"/>
                </a:solidFill>
              </a:rPr>
              <a:t>0.29 </a:t>
            </a:r>
            <a:r>
              <a:rPr lang="en-US" sz="2000"/>
              <a:t>(0.29)</a:t>
            </a:r>
            <a:r>
              <a:rPr lang="en-US" sz="2000">
                <a:solidFill>
                  <a:schemeClr val="tx1"/>
                </a:solidFill>
              </a:rPr>
              <a:t>    0.40 </a:t>
            </a:r>
            <a:r>
              <a:rPr lang="en-US" sz="2000"/>
              <a:t>(0.40)</a:t>
            </a:r>
            <a:r>
              <a:rPr lang="en-US" sz="2000">
                <a:solidFill>
                  <a:schemeClr val="tx1"/>
                </a:solidFill>
              </a:rPr>
              <a:t>    0.68 </a:t>
            </a:r>
            <a:r>
              <a:rPr lang="en-US" sz="2000"/>
              <a:t>(0.67)</a:t>
            </a:r>
            <a:r>
              <a:rPr lang="en-US" sz="2000">
                <a:solidFill>
                  <a:schemeClr val="tx1"/>
                </a:solidFill>
              </a:rPr>
              <a:t>    1.30 </a:t>
            </a:r>
            <a:r>
              <a:rPr lang="en-US" sz="2000"/>
              <a:t>(1.30)</a:t>
            </a:r>
            <a:r>
              <a:rPr lang="en-US" sz="2000">
                <a:solidFill>
                  <a:schemeClr val="tx1"/>
                </a:solidFill>
              </a:rPr>
              <a:t>    3.28 </a:t>
            </a:r>
            <a:r>
              <a:rPr lang="en-US" sz="2000"/>
              <a:t>(3.34)</a:t>
            </a:r>
            <a:r>
              <a:rPr lang="en-US" sz="2000">
                <a:solidFill>
                  <a:schemeClr val="tx1"/>
                </a:solidFill>
              </a:rPr>
              <a:t>   </a:t>
            </a:r>
          </a:p>
          <a:p>
            <a:pPr marL="457200" indent="-457200" algn="l">
              <a:buClr>
                <a:schemeClr val="accent2"/>
              </a:buClr>
              <a:buFont typeface="Wingdings" charset="0"/>
              <a:buNone/>
            </a:pPr>
            <a:endParaRPr lang="en-US" sz="2000">
              <a:solidFill>
                <a:schemeClr val="tx1"/>
              </a:solidFill>
            </a:endParaRPr>
          </a:p>
          <a:p>
            <a:pPr marL="457200" indent="-457200" algn="l">
              <a:buClr>
                <a:schemeClr val="accent2"/>
              </a:buClr>
              <a:buFont typeface="Wingdings" charset="0"/>
              <a:buNone/>
            </a:pPr>
            <a:endParaRPr lang="en-US" sz="2000">
              <a:solidFill>
                <a:schemeClr val="tx1"/>
              </a:solidFill>
            </a:endParaRPr>
          </a:p>
        </p:txBody>
      </p:sp>
      <p:sp>
        <p:nvSpPr>
          <p:cNvPr id="1013765" name="Rectangle 5"/>
          <p:cNvSpPr>
            <a:spLocks noChangeArrowheads="1"/>
          </p:cNvSpPr>
          <p:nvPr/>
        </p:nvSpPr>
        <p:spPr bwMode="auto">
          <a:xfrm>
            <a:off x="269875" y="4281488"/>
            <a:ext cx="8659813" cy="234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57200" indent="-457200" algn="l">
              <a:buClr>
                <a:schemeClr val="accent2"/>
              </a:buClr>
              <a:buFont typeface="Wingdings" charset="0"/>
              <a:buNone/>
            </a:pPr>
            <a:r>
              <a:rPr lang="en-US" sz="2000" dirty="0">
                <a:solidFill>
                  <a:schemeClr val="tx1"/>
                </a:solidFill>
              </a:rPr>
              <a:t>#	queue (</a:t>
            </a:r>
            <a:r>
              <a:rPr lang="en-US" sz="2000" dirty="0" err="1">
                <a:solidFill>
                  <a:schemeClr val="tx1"/>
                </a:solidFill>
              </a:rPr>
              <a:t>pkts</a:t>
            </a:r>
            <a:r>
              <a:rPr lang="en-US" sz="2000" dirty="0">
                <a:solidFill>
                  <a:schemeClr val="tx1"/>
                </a:solidFill>
              </a:rPr>
              <a:t>)	</a:t>
            </a:r>
            <a:r>
              <a:rPr lang="en-US" sz="2000" dirty="0" err="1">
                <a:solidFill>
                  <a:schemeClr val="tx1"/>
                </a:solidFill>
              </a:rPr>
              <a:t>baseRTT</a:t>
            </a:r>
            <a:r>
              <a:rPr lang="en-US" sz="2000" dirty="0">
                <a:solidFill>
                  <a:schemeClr val="tx1"/>
                </a:solidFill>
              </a:rPr>
              <a:t> (</a:t>
            </a:r>
            <a:r>
              <a:rPr lang="en-US" sz="2000" dirty="0" err="1">
                <a:solidFill>
                  <a:schemeClr val="tx1"/>
                </a:solidFill>
              </a:rPr>
              <a:t>ms</a:t>
            </a:r>
            <a:r>
              <a:rPr lang="en-US" sz="2000" dirty="0">
                <a:solidFill>
                  <a:schemeClr val="tx1"/>
                </a:solidFill>
              </a:rPr>
              <a:t>)</a:t>
            </a:r>
          </a:p>
          <a:p>
            <a:pPr marL="457200" indent="-457200" algn="l">
              <a:buClr>
                <a:schemeClr val="accent2"/>
              </a:buClr>
              <a:buFont typeface="Wingdings" charset="0"/>
              <a:buAutoNum type="arabicPlain"/>
            </a:pPr>
            <a:r>
              <a:rPr lang="en-US" sz="2000" dirty="0">
                <a:solidFill>
                  <a:schemeClr val="tx1"/>
                </a:solidFill>
              </a:rPr>
              <a:t>  19.8  </a:t>
            </a:r>
            <a:r>
              <a:rPr lang="en-US" sz="2000" dirty="0"/>
              <a:t>(20)</a:t>
            </a:r>
            <a:r>
              <a:rPr lang="en-US" sz="2000" dirty="0">
                <a:solidFill>
                  <a:schemeClr val="tx1"/>
                </a:solidFill>
              </a:rPr>
              <a:t>  	</a:t>
            </a:r>
            <a:r>
              <a:rPr lang="en-US" sz="2000" dirty="0" smtClean="0">
                <a:solidFill>
                  <a:schemeClr val="tx1"/>
                </a:solidFill>
              </a:rPr>
              <a:t>	10.18 </a:t>
            </a:r>
            <a:r>
              <a:rPr lang="en-US" sz="2000" dirty="0"/>
              <a:t>(10.18)</a:t>
            </a:r>
          </a:p>
          <a:p>
            <a:pPr marL="457200" indent="-457200" algn="l">
              <a:buClr>
                <a:schemeClr val="accent2"/>
              </a:buClr>
              <a:buFont typeface="Wingdings" charset="0"/>
              <a:buAutoNum type="arabicPlain"/>
            </a:pPr>
            <a:r>
              <a:rPr lang="en-US" sz="2000" dirty="0">
                <a:solidFill>
                  <a:schemeClr val="tx1"/>
                </a:solidFill>
              </a:rPr>
              <a:t>  59.0  </a:t>
            </a:r>
            <a:r>
              <a:rPr lang="en-US" sz="2000" dirty="0"/>
              <a:t>(60)</a:t>
            </a:r>
            <a:r>
              <a:rPr lang="en-US" sz="2000" dirty="0">
                <a:solidFill>
                  <a:schemeClr val="tx1"/>
                </a:solidFill>
              </a:rPr>
              <a:t>		13.36 </a:t>
            </a:r>
            <a:r>
              <a:rPr lang="en-US" sz="2000" dirty="0"/>
              <a:t>(13.51)</a:t>
            </a:r>
          </a:p>
          <a:p>
            <a:pPr marL="457200" indent="-457200" algn="l">
              <a:buClr>
                <a:schemeClr val="accent2"/>
              </a:buClr>
              <a:buFont typeface="Wingdings" charset="0"/>
              <a:buAutoNum type="arabicPlain"/>
            </a:pPr>
            <a:r>
              <a:rPr lang="en-US" sz="2000" dirty="0">
                <a:solidFill>
                  <a:schemeClr val="tx1"/>
                </a:solidFill>
              </a:rPr>
              <a:t>127.3 </a:t>
            </a:r>
            <a:r>
              <a:rPr lang="en-US" sz="2000" dirty="0"/>
              <a:t>(127)</a:t>
            </a:r>
            <a:r>
              <a:rPr lang="en-US" sz="2000" dirty="0">
                <a:solidFill>
                  <a:schemeClr val="tx1"/>
                </a:solidFill>
              </a:rPr>
              <a:t>		20.17 </a:t>
            </a:r>
            <a:r>
              <a:rPr lang="en-US" sz="2000" dirty="0"/>
              <a:t>(20.28)</a:t>
            </a:r>
          </a:p>
          <a:p>
            <a:pPr marL="457200" indent="-457200" algn="l">
              <a:buClr>
                <a:schemeClr val="accent2"/>
              </a:buClr>
              <a:buFont typeface="Wingdings" charset="0"/>
              <a:buAutoNum type="arabicPlain"/>
            </a:pPr>
            <a:r>
              <a:rPr lang="en-US" sz="2000" dirty="0">
                <a:solidFill>
                  <a:schemeClr val="tx1"/>
                </a:solidFill>
              </a:rPr>
              <a:t>237.5 </a:t>
            </a:r>
            <a:r>
              <a:rPr lang="en-US" sz="2000" dirty="0"/>
              <a:t>(238)		</a:t>
            </a:r>
            <a:r>
              <a:rPr lang="en-US" sz="2000" dirty="0">
                <a:solidFill>
                  <a:schemeClr val="tx1"/>
                </a:solidFill>
              </a:rPr>
              <a:t>31.50</a:t>
            </a:r>
            <a:r>
              <a:rPr lang="en-US" sz="2000" dirty="0"/>
              <a:t> (31.50)</a:t>
            </a:r>
          </a:p>
          <a:p>
            <a:pPr marL="457200" indent="-457200" algn="l">
              <a:buClr>
                <a:schemeClr val="accent2"/>
              </a:buClr>
              <a:buFont typeface="Wingdings" charset="0"/>
              <a:buAutoNum type="arabicPlain"/>
            </a:pPr>
            <a:r>
              <a:rPr lang="en-US" sz="2000" dirty="0">
                <a:solidFill>
                  <a:schemeClr val="tx1"/>
                </a:solidFill>
              </a:rPr>
              <a:t>416.3 </a:t>
            </a:r>
            <a:r>
              <a:rPr lang="en-US" sz="2000" dirty="0"/>
              <a:t>(416)		</a:t>
            </a:r>
            <a:r>
              <a:rPr lang="en-US" sz="2000" dirty="0">
                <a:solidFill>
                  <a:schemeClr val="tx1"/>
                </a:solidFill>
              </a:rPr>
              <a:t>49.86</a:t>
            </a:r>
            <a:r>
              <a:rPr lang="en-US" sz="2000" dirty="0"/>
              <a:t> (49.80)</a:t>
            </a:r>
            <a:endParaRPr lang="en-US" sz="2000" dirty="0">
              <a:solidFill>
                <a:schemeClr val="tx1"/>
              </a:solidFill>
            </a:endParaRPr>
          </a:p>
        </p:txBody>
      </p:sp>
    </p:spTree>
    <p:extLst>
      <p:ext uri="{BB962C8B-B14F-4D97-AF65-F5344CB8AC3E}">
        <p14:creationId xmlns:p14="http://schemas.microsoft.com/office/powerpoint/2010/main" val="919768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3765"/>
                                        </p:tgtEl>
                                        <p:attrNameLst>
                                          <p:attrName>style.visibility</p:attrName>
                                        </p:attrNameLst>
                                      </p:cBhvr>
                                      <p:to>
                                        <p:strVal val="visible"/>
                                      </p:to>
                                    </p:set>
                                    <p:animEffect transition="in" filter="dissolve">
                                      <p:cBhvr>
                                        <p:cTn id="7" dur="500"/>
                                        <p:tgtEl>
                                          <p:spTgt spid="1013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6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5826"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485827" name="Text Box 3"/>
          <p:cNvSpPr txBox="1">
            <a:spLocks noChangeArrowheads="1"/>
          </p:cNvSpPr>
          <p:nvPr/>
        </p:nvSpPr>
        <p:spPr bwMode="auto">
          <a:xfrm>
            <a:off x="8382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dirty="0">
                <a:solidFill>
                  <a:srgbClr val="000000"/>
                </a:solidFill>
                <a:ea typeface="宋体" pitchFamily="2" charset="-122"/>
                <a:cs typeface="Times New Roman" pitchFamily="18" charset="0"/>
              </a:rPr>
              <a:t>1974</a:t>
            </a:r>
            <a:endParaRPr lang="en-US" b="1" dirty="0">
              <a:solidFill>
                <a:srgbClr val="000000"/>
              </a:solidFill>
              <a:ea typeface="宋体" pitchFamily="2" charset="-122"/>
              <a:cs typeface="Times New Roman" pitchFamily="18" charset="0"/>
            </a:endParaRPr>
          </a:p>
        </p:txBody>
      </p:sp>
      <p:sp>
        <p:nvSpPr>
          <p:cNvPr id="1485828" name="Line 4"/>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485829" name="Line 5"/>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30" name="Line 6"/>
          <p:cNvSpPr>
            <a:spLocks noChangeShapeType="1"/>
          </p:cNvSpPr>
          <p:nvPr/>
        </p:nvSpPr>
        <p:spPr bwMode="auto">
          <a:xfrm flipV="1">
            <a:off x="13716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31" name="KMA1D1FEAF"/>
          <p:cNvSpPr>
            <a:spLocks noChangeArrowheads="1"/>
          </p:cNvSpPr>
          <p:nvPr>
            <p:custDataLst>
              <p:tags r:id="rId2"/>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sp>
        <p:nvSpPr>
          <p:cNvPr id="1485835" name="Text Box 11"/>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1485836" name="Line 12"/>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37" name="KMA1D1FEAF"/>
          <p:cNvSpPr>
            <a:spLocks noChangeArrowheads="1"/>
          </p:cNvSpPr>
          <p:nvPr>
            <p:custDataLst>
              <p:tags r:id="rId3"/>
            </p:custDataLst>
          </p:nvPr>
        </p:nvSpPr>
        <p:spPr bwMode="gray">
          <a:xfrm>
            <a:off x="990600" y="3167063"/>
            <a:ext cx="685800" cy="195262"/>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TCP</a:t>
            </a:r>
            <a:endParaRPr lang="en-US" sz="1600" noProof="1">
              <a:solidFill>
                <a:srgbClr val="000000"/>
              </a:solidFill>
              <a:latin typeface="Verdana" pitchFamily="34" charset="0"/>
              <a:ea typeface="+mn-ea"/>
            </a:endParaRPr>
          </a:p>
        </p:txBody>
      </p:sp>
      <p:sp>
        <p:nvSpPr>
          <p:cNvPr id="1485838" name="Rectangle 14"/>
          <p:cNvSpPr>
            <a:spLocks noChangeArrowheads="1"/>
          </p:cNvSpPr>
          <p:nvPr/>
        </p:nvSpPr>
        <p:spPr bwMode="auto">
          <a:xfrm>
            <a:off x="8001000" y="2895600"/>
            <a:ext cx="128588" cy="422275"/>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1485839" name="Text Box 15"/>
          <p:cNvSpPr txBox="1">
            <a:spLocks noChangeArrowheads="1"/>
          </p:cNvSpPr>
          <p:nvPr/>
        </p:nvSpPr>
        <p:spPr bwMode="auto">
          <a:xfrm>
            <a:off x="8382000" y="1295400"/>
            <a:ext cx="8382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2006</a:t>
            </a:r>
            <a:endParaRPr lang="en-US" b="1">
              <a:solidFill>
                <a:srgbClr val="000000"/>
              </a:solidFill>
              <a:ea typeface="宋体" pitchFamily="2" charset="-122"/>
              <a:cs typeface="Times New Roman" pitchFamily="18" charset="0"/>
            </a:endParaRPr>
          </a:p>
        </p:txBody>
      </p:sp>
      <p:sp>
        <p:nvSpPr>
          <p:cNvPr id="1485840" name="Line 16"/>
          <p:cNvSpPr>
            <a:spLocks noChangeShapeType="1"/>
          </p:cNvSpPr>
          <p:nvPr/>
        </p:nvSpPr>
        <p:spPr bwMode="auto">
          <a:xfrm flipV="1">
            <a:off x="8763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41" name="Text Box 17"/>
          <p:cNvSpPr txBox="1">
            <a:spLocks noChangeArrowheads="1"/>
          </p:cNvSpPr>
          <p:nvPr/>
        </p:nvSpPr>
        <p:spPr bwMode="auto">
          <a:xfrm>
            <a:off x="24384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81</a:t>
            </a:r>
            <a:endParaRPr lang="en-US" b="1">
              <a:solidFill>
                <a:srgbClr val="000000"/>
              </a:solidFill>
              <a:ea typeface="宋体" pitchFamily="2" charset="-122"/>
              <a:cs typeface="Times New Roman" pitchFamily="18" charset="0"/>
            </a:endParaRPr>
          </a:p>
        </p:txBody>
      </p:sp>
      <p:sp>
        <p:nvSpPr>
          <p:cNvPr id="1485842" name="Line 18"/>
          <p:cNvSpPr>
            <a:spLocks noChangeShapeType="1"/>
          </p:cNvSpPr>
          <p:nvPr/>
        </p:nvSpPr>
        <p:spPr bwMode="auto">
          <a:xfrm flipV="1">
            <a:off x="3048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43" name="KMA1D1FEAF"/>
          <p:cNvSpPr>
            <a:spLocks noChangeArrowheads="1"/>
          </p:cNvSpPr>
          <p:nvPr>
            <p:custDataLst>
              <p:tags r:id="rId4"/>
            </p:custDataLst>
          </p:nvPr>
        </p:nvSpPr>
        <p:spPr bwMode="gray">
          <a:xfrm>
            <a:off x="2590800" y="2286000"/>
            <a:ext cx="7620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TCP/IP</a:t>
            </a:r>
            <a:endParaRPr lang="en-US" sz="1600" noProof="1">
              <a:solidFill>
                <a:srgbClr val="000000"/>
              </a:solidFill>
              <a:latin typeface="Verdana" pitchFamily="34" charset="0"/>
              <a:ea typeface="+mn-ea"/>
            </a:endParaRPr>
          </a:p>
        </p:txBody>
      </p:sp>
      <p:sp>
        <p:nvSpPr>
          <p:cNvPr id="1485844" name="Line 20"/>
          <p:cNvSpPr>
            <a:spLocks noChangeShapeType="1"/>
          </p:cNvSpPr>
          <p:nvPr/>
        </p:nvSpPr>
        <p:spPr bwMode="auto">
          <a:xfrm>
            <a:off x="1371600" y="2057400"/>
            <a:ext cx="0" cy="914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485845" name="Line 21"/>
          <p:cNvSpPr>
            <a:spLocks noChangeShapeType="1"/>
          </p:cNvSpPr>
          <p:nvPr/>
        </p:nvSpPr>
        <p:spPr bwMode="auto">
          <a:xfrm>
            <a:off x="4343400" y="2057400"/>
            <a:ext cx="0" cy="22098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grpSp>
        <p:nvGrpSpPr>
          <p:cNvPr id="2" name="Group 22"/>
          <p:cNvGrpSpPr>
            <a:grpSpLocks/>
          </p:cNvGrpSpPr>
          <p:nvPr/>
        </p:nvGrpSpPr>
        <p:grpSpPr bwMode="auto">
          <a:xfrm>
            <a:off x="152400" y="3429000"/>
            <a:ext cx="4191000" cy="823913"/>
            <a:chOff x="96" y="2160"/>
            <a:chExt cx="2640" cy="519"/>
          </a:xfrm>
        </p:grpSpPr>
        <p:sp>
          <p:nvSpPr>
            <p:cNvPr id="1485847" name="Rectangle 23"/>
            <p:cNvSpPr>
              <a:spLocks noChangeArrowheads="1"/>
            </p:cNvSpPr>
            <p:nvPr/>
          </p:nvSpPr>
          <p:spPr bwMode="auto">
            <a:xfrm>
              <a:off x="144" y="2439"/>
              <a:ext cx="2592" cy="240"/>
            </a:xfrm>
            <a:prstGeom prst="rect">
              <a:avLst/>
            </a:prstGeom>
            <a:solidFill>
              <a:schemeClr val="accent1">
                <a:alpha val="60001"/>
              </a:schemeClr>
            </a:solidFill>
            <a:ln w="9525">
              <a:noFill/>
              <a:miter lim="800000"/>
              <a:headEnd/>
              <a:tailEnd/>
            </a:ln>
            <a:effectLst/>
          </p:spPr>
          <p:txBody>
            <a:bodyPr wrap="none" anchor="ctr"/>
            <a:lstStyle/>
            <a:p>
              <a:r>
                <a:rPr lang="en-US" altLang="zh-CN">
                  <a:solidFill>
                    <a:srgbClr val="000000"/>
                  </a:solidFill>
                  <a:ea typeface="宋体" pitchFamily="2" charset="-122"/>
                </a:rPr>
                <a:t>50-56kbps, ARPANet</a:t>
              </a:r>
            </a:p>
          </p:txBody>
        </p:sp>
        <p:sp>
          <p:nvSpPr>
            <p:cNvPr id="1485848" name="Text Box 24"/>
            <p:cNvSpPr txBox="1">
              <a:spLocks noChangeArrowheads="1"/>
            </p:cNvSpPr>
            <p:nvPr/>
          </p:nvSpPr>
          <p:spPr bwMode="auto">
            <a:xfrm>
              <a:off x="96" y="2160"/>
              <a:ext cx="1308" cy="231"/>
            </a:xfrm>
            <a:prstGeom prst="rect">
              <a:avLst/>
            </a:prstGeom>
            <a:noFill/>
            <a:ln w="9525">
              <a:noFill/>
              <a:miter lim="800000"/>
              <a:headEnd/>
              <a:tailEnd/>
            </a:ln>
            <a:effectLst/>
          </p:spPr>
          <p:txBody>
            <a:bodyPr wrap="none">
              <a:spAutoFit/>
            </a:bodyPr>
            <a:lstStyle/>
            <a:p>
              <a:r>
                <a:rPr lang="en-US" altLang="zh-CN" b="1" u="sng">
                  <a:solidFill>
                    <a:srgbClr val="000000"/>
                  </a:solidFill>
                  <a:ea typeface="宋体" pitchFamily="2" charset="-122"/>
                </a:rPr>
                <a:t>Backbone speed:</a:t>
              </a:r>
              <a:endParaRPr lang="en-US" b="1" u="sng">
                <a:solidFill>
                  <a:srgbClr val="000000"/>
                </a:solidFill>
                <a:ea typeface="+mn-ea"/>
              </a:endParaRPr>
            </a:p>
          </p:txBody>
        </p:sp>
      </p:grpSp>
      <p:sp>
        <p:nvSpPr>
          <p:cNvPr id="1485849" name="Rectangle 25"/>
          <p:cNvSpPr>
            <a:spLocks noChangeArrowheads="1"/>
          </p:cNvSpPr>
          <p:nvPr/>
        </p:nvSpPr>
        <p:spPr bwMode="auto">
          <a:xfrm>
            <a:off x="4343400" y="4252913"/>
            <a:ext cx="838200" cy="6096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T1 </a:t>
            </a:r>
          </a:p>
          <a:p>
            <a:pPr algn="ctr"/>
            <a:r>
              <a:rPr lang="en-US" altLang="zh-CN">
                <a:solidFill>
                  <a:srgbClr val="000000"/>
                </a:solidFill>
                <a:ea typeface="宋体" pitchFamily="2" charset="-122"/>
              </a:rPr>
              <a:t>NSFNet</a:t>
            </a:r>
          </a:p>
        </p:txBody>
      </p:sp>
      <p:sp>
        <p:nvSpPr>
          <p:cNvPr id="1485850" name="Text Box 26"/>
          <p:cNvSpPr txBox="1">
            <a:spLocks noChangeArrowheads="1"/>
          </p:cNvSpPr>
          <p:nvPr/>
        </p:nvSpPr>
        <p:spPr bwMode="auto">
          <a:xfrm>
            <a:off x="46482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1991</a:t>
            </a:r>
            <a:endParaRPr lang="en-US" b="1">
              <a:solidFill>
                <a:srgbClr val="000000"/>
              </a:solidFill>
              <a:ea typeface="宋体" pitchFamily="2" charset="-122"/>
              <a:cs typeface="Times New Roman" pitchFamily="18" charset="0"/>
            </a:endParaRPr>
          </a:p>
        </p:txBody>
      </p:sp>
      <p:sp>
        <p:nvSpPr>
          <p:cNvPr id="1485851" name="Line 27"/>
          <p:cNvSpPr>
            <a:spLocks noChangeShapeType="1"/>
          </p:cNvSpPr>
          <p:nvPr/>
        </p:nvSpPr>
        <p:spPr bwMode="auto">
          <a:xfrm flipV="1">
            <a:off x="51816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grpSp>
        <p:nvGrpSpPr>
          <p:cNvPr id="3" name="Group 31"/>
          <p:cNvGrpSpPr>
            <a:grpSpLocks/>
          </p:cNvGrpSpPr>
          <p:nvPr/>
        </p:nvGrpSpPr>
        <p:grpSpPr bwMode="auto">
          <a:xfrm>
            <a:off x="5181600" y="1295400"/>
            <a:ext cx="1600200" cy="3886200"/>
            <a:chOff x="3264" y="816"/>
            <a:chExt cx="1008" cy="2448"/>
          </a:xfrm>
        </p:grpSpPr>
        <p:sp>
          <p:nvSpPr>
            <p:cNvPr id="1485856" name="Rectangle 32"/>
            <p:cNvSpPr>
              <a:spLocks noChangeArrowheads="1"/>
            </p:cNvSpPr>
            <p:nvPr/>
          </p:nvSpPr>
          <p:spPr bwMode="auto">
            <a:xfrm>
              <a:off x="3264" y="3063"/>
              <a:ext cx="768" cy="192"/>
            </a:xfrm>
            <a:prstGeom prst="rect">
              <a:avLst/>
            </a:prstGeom>
            <a:solidFill>
              <a:schemeClr val="accent1">
                <a:alpha val="60001"/>
              </a:schemeClr>
            </a:solidFill>
            <a:ln w="9525">
              <a:noFill/>
              <a:miter lim="800000"/>
              <a:headEnd/>
              <a:tailEnd/>
            </a:ln>
            <a:effectLst/>
          </p:spPr>
          <p:txBody>
            <a:bodyPr wrap="none" anchor="ctr"/>
            <a:lstStyle/>
            <a:p>
              <a:pPr algn="ctr"/>
              <a:r>
                <a:rPr lang="en-US" altLang="zh-CN" dirty="0">
                  <a:solidFill>
                    <a:srgbClr val="000000"/>
                  </a:solidFill>
                  <a:ea typeface="宋体" pitchFamily="2" charset="-122"/>
                </a:rPr>
                <a:t>T3, </a:t>
              </a:r>
              <a:r>
                <a:rPr lang="en-US" altLang="zh-CN" dirty="0" err="1">
                  <a:solidFill>
                    <a:srgbClr val="000000"/>
                  </a:solidFill>
                  <a:ea typeface="宋体" pitchFamily="2" charset="-122"/>
                </a:rPr>
                <a:t>NSFNet</a:t>
              </a:r>
              <a:endParaRPr lang="en-US" altLang="zh-CN" dirty="0">
                <a:solidFill>
                  <a:srgbClr val="000000"/>
                </a:solidFill>
                <a:ea typeface="宋体" pitchFamily="2" charset="-122"/>
              </a:endParaRPr>
            </a:p>
          </p:txBody>
        </p:sp>
        <p:sp>
          <p:nvSpPr>
            <p:cNvPr id="1485857" name="Text Box 33"/>
            <p:cNvSpPr txBox="1">
              <a:spLocks noChangeArrowheads="1"/>
            </p:cNvSpPr>
            <p:nvPr/>
          </p:nvSpPr>
          <p:spPr bwMode="auto">
            <a:xfrm>
              <a:off x="3792" y="816"/>
              <a:ext cx="48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1996</a:t>
              </a:r>
              <a:endParaRPr lang="en-US" b="1">
                <a:solidFill>
                  <a:srgbClr val="000000"/>
                </a:solidFill>
                <a:ea typeface="宋体" pitchFamily="2" charset="-122"/>
                <a:cs typeface="Times New Roman" pitchFamily="18" charset="0"/>
              </a:endParaRPr>
            </a:p>
          </p:txBody>
        </p:sp>
        <p:sp>
          <p:nvSpPr>
            <p:cNvPr id="1485858" name="Line 34"/>
            <p:cNvSpPr>
              <a:spLocks noChangeShapeType="1"/>
            </p:cNvSpPr>
            <p:nvPr/>
          </p:nvSpPr>
          <p:spPr bwMode="auto">
            <a:xfrm flipV="1">
              <a:off x="4032"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59" name="Line 35"/>
            <p:cNvSpPr>
              <a:spLocks noChangeShapeType="1"/>
            </p:cNvSpPr>
            <p:nvPr/>
          </p:nvSpPr>
          <p:spPr bwMode="auto">
            <a:xfrm>
              <a:off x="4032" y="1296"/>
              <a:ext cx="0" cy="1968"/>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grpSp>
      <p:sp>
        <p:nvSpPr>
          <p:cNvPr id="1485860" name="Text Box 36"/>
          <p:cNvSpPr txBox="1">
            <a:spLocks noChangeArrowheads="1"/>
          </p:cNvSpPr>
          <p:nvPr/>
        </p:nvSpPr>
        <p:spPr bwMode="auto">
          <a:xfrm>
            <a:off x="67818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1999</a:t>
            </a:r>
            <a:endParaRPr lang="en-US" b="1">
              <a:solidFill>
                <a:srgbClr val="000000"/>
              </a:solidFill>
              <a:ea typeface="宋体" pitchFamily="2" charset="-122"/>
              <a:cs typeface="Times New Roman" pitchFamily="18" charset="0"/>
            </a:endParaRPr>
          </a:p>
        </p:txBody>
      </p:sp>
      <p:sp>
        <p:nvSpPr>
          <p:cNvPr id="1485861" name="Line 37"/>
          <p:cNvSpPr>
            <a:spLocks noChangeShapeType="1"/>
          </p:cNvSpPr>
          <p:nvPr/>
        </p:nvSpPr>
        <p:spPr bwMode="auto">
          <a:xfrm flipV="1">
            <a:off x="7162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grpSp>
        <p:nvGrpSpPr>
          <p:cNvPr id="6" name="Group 5"/>
          <p:cNvGrpSpPr/>
          <p:nvPr/>
        </p:nvGrpSpPr>
        <p:grpSpPr>
          <a:xfrm>
            <a:off x="6400800" y="2057400"/>
            <a:ext cx="762000" cy="3657600"/>
            <a:chOff x="6400800" y="2057400"/>
            <a:chExt cx="762000" cy="3657600"/>
          </a:xfrm>
        </p:grpSpPr>
        <p:sp>
          <p:nvSpPr>
            <p:cNvPr id="1485854" name="Rectangle 30"/>
            <p:cNvSpPr>
              <a:spLocks noChangeArrowheads="1"/>
            </p:cNvSpPr>
            <p:nvPr/>
          </p:nvSpPr>
          <p:spPr bwMode="auto">
            <a:xfrm>
              <a:off x="6400800" y="5167313"/>
              <a:ext cx="7620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OC12</a:t>
              </a:r>
            </a:p>
            <a:p>
              <a:pPr algn="ctr"/>
              <a:r>
                <a:rPr lang="en-US" altLang="zh-CN">
                  <a:solidFill>
                    <a:srgbClr val="000000"/>
                  </a:solidFill>
                  <a:ea typeface="宋体" pitchFamily="2" charset="-122"/>
                </a:rPr>
                <a:t>MCI</a:t>
              </a:r>
            </a:p>
          </p:txBody>
        </p:sp>
        <p:sp>
          <p:nvSpPr>
            <p:cNvPr id="1485862" name="Line 38"/>
            <p:cNvSpPr>
              <a:spLocks noChangeShapeType="1"/>
            </p:cNvSpPr>
            <p:nvPr/>
          </p:nvSpPr>
          <p:spPr bwMode="auto">
            <a:xfrm>
              <a:off x="7162800" y="2057400"/>
              <a:ext cx="0" cy="36576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grpSp>
      <p:sp>
        <p:nvSpPr>
          <p:cNvPr id="1485863" name="Line 39"/>
          <p:cNvSpPr>
            <a:spLocks noChangeShapeType="1"/>
          </p:cNvSpPr>
          <p:nvPr/>
        </p:nvSpPr>
        <p:spPr bwMode="auto">
          <a:xfrm flipV="1">
            <a:off x="80772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grpSp>
        <p:nvGrpSpPr>
          <p:cNvPr id="4" name="Group 40"/>
          <p:cNvGrpSpPr>
            <a:grpSpLocks/>
          </p:cNvGrpSpPr>
          <p:nvPr/>
        </p:nvGrpSpPr>
        <p:grpSpPr bwMode="auto">
          <a:xfrm>
            <a:off x="7162800" y="1295400"/>
            <a:ext cx="1295400" cy="4953000"/>
            <a:chOff x="4512" y="816"/>
            <a:chExt cx="816" cy="3120"/>
          </a:xfrm>
        </p:grpSpPr>
        <p:sp>
          <p:nvSpPr>
            <p:cNvPr id="1485865" name="Rectangle 41"/>
            <p:cNvSpPr>
              <a:spLocks noChangeArrowheads="1"/>
            </p:cNvSpPr>
            <p:nvPr/>
          </p:nvSpPr>
          <p:spPr bwMode="auto">
            <a:xfrm>
              <a:off x="4512" y="3591"/>
              <a:ext cx="576" cy="336"/>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OC48</a:t>
              </a:r>
            </a:p>
            <a:p>
              <a:pPr algn="ctr"/>
              <a:r>
                <a:rPr lang="en-US" altLang="zh-CN">
                  <a:solidFill>
                    <a:srgbClr val="000000"/>
                  </a:solidFill>
                  <a:ea typeface="宋体" pitchFamily="2" charset="-122"/>
                </a:rPr>
                <a:t>vBNS</a:t>
              </a:r>
            </a:p>
          </p:txBody>
        </p:sp>
        <p:sp>
          <p:nvSpPr>
            <p:cNvPr id="1485866" name="Text Box 42"/>
            <p:cNvSpPr txBox="1">
              <a:spLocks noChangeArrowheads="1"/>
            </p:cNvSpPr>
            <p:nvPr/>
          </p:nvSpPr>
          <p:spPr bwMode="auto">
            <a:xfrm>
              <a:off x="4848" y="816"/>
              <a:ext cx="48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2003</a:t>
              </a:r>
              <a:endParaRPr lang="en-US" b="1">
                <a:solidFill>
                  <a:srgbClr val="000000"/>
                </a:solidFill>
                <a:ea typeface="宋体" pitchFamily="2" charset="-122"/>
                <a:cs typeface="Times New Roman" pitchFamily="18" charset="0"/>
              </a:endParaRPr>
            </a:p>
          </p:txBody>
        </p:sp>
        <p:sp>
          <p:nvSpPr>
            <p:cNvPr id="1485867" name="Line 43"/>
            <p:cNvSpPr>
              <a:spLocks noChangeShapeType="1"/>
            </p:cNvSpPr>
            <p:nvPr/>
          </p:nvSpPr>
          <p:spPr bwMode="auto">
            <a:xfrm>
              <a:off x="5088" y="1296"/>
              <a:ext cx="0" cy="264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grpSp>
      <p:sp>
        <p:nvSpPr>
          <p:cNvPr id="1485868" name="Rectangle 44"/>
          <p:cNvSpPr>
            <a:spLocks noChangeArrowheads="1"/>
          </p:cNvSpPr>
          <p:nvPr/>
        </p:nvSpPr>
        <p:spPr bwMode="auto">
          <a:xfrm>
            <a:off x="8077200" y="6248400"/>
            <a:ext cx="10668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OC192</a:t>
            </a:r>
          </a:p>
          <a:p>
            <a:pPr algn="ctr"/>
            <a:r>
              <a:rPr lang="en-US" altLang="zh-CN">
                <a:solidFill>
                  <a:srgbClr val="000000"/>
                </a:solidFill>
                <a:ea typeface="宋体" pitchFamily="2" charset="-122"/>
              </a:rPr>
              <a:t>Abilene</a:t>
            </a:r>
          </a:p>
        </p:txBody>
      </p:sp>
      <p:sp>
        <p:nvSpPr>
          <p:cNvPr id="1485869" name="Line 45"/>
          <p:cNvSpPr>
            <a:spLocks noChangeShapeType="1"/>
          </p:cNvSpPr>
          <p:nvPr/>
        </p:nvSpPr>
        <p:spPr bwMode="auto">
          <a:xfrm>
            <a:off x="5181600" y="2057400"/>
            <a:ext cx="0" cy="2819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485870" name="KMA1D1FEAF"/>
          <p:cNvSpPr>
            <a:spLocks noChangeArrowheads="1"/>
          </p:cNvSpPr>
          <p:nvPr>
            <p:custDataLst>
              <p:tags r:id="rId5"/>
            </p:custDataLst>
          </p:nvPr>
        </p:nvSpPr>
        <p:spPr bwMode="gray">
          <a:xfrm>
            <a:off x="4800600" y="3157537"/>
            <a:ext cx="685800" cy="195263"/>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HTTP</a:t>
            </a:r>
            <a:endParaRPr lang="en-US" sz="1600" noProof="1">
              <a:solidFill>
                <a:srgbClr val="000000"/>
              </a:solidFill>
              <a:latin typeface="Verdana" pitchFamily="34" charset="0"/>
              <a:ea typeface="+mn-ea"/>
            </a:endParaRPr>
          </a:p>
        </p:txBody>
      </p:sp>
      <p:sp>
        <p:nvSpPr>
          <p:cNvPr id="1485871" name="KMA1D1FEAF"/>
          <p:cNvSpPr>
            <a:spLocks noChangeArrowheads="1"/>
          </p:cNvSpPr>
          <p:nvPr>
            <p:custDataLst>
              <p:tags r:id="rId6"/>
            </p:custDataLst>
          </p:nvPr>
        </p:nvSpPr>
        <p:spPr bwMode="gray">
          <a:xfrm>
            <a:off x="3962400" y="3167063"/>
            <a:ext cx="6858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Tahoe</a:t>
            </a:r>
            <a:endParaRPr lang="en-US" sz="1600" noProof="1">
              <a:solidFill>
                <a:srgbClr val="000000"/>
              </a:solidFill>
              <a:latin typeface="Verdana" pitchFamily="34" charset="0"/>
              <a:ea typeface="+mn-ea"/>
            </a:endParaRPr>
          </a:p>
        </p:txBody>
      </p:sp>
      <p:grpSp>
        <p:nvGrpSpPr>
          <p:cNvPr id="5" name="Group 49"/>
          <p:cNvGrpSpPr>
            <a:grpSpLocks/>
          </p:cNvGrpSpPr>
          <p:nvPr/>
        </p:nvGrpSpPr>
        <p:grpSpPr bwMode="auto">
          <a:xfrm>
            <a:off x="3886200" y="5105400"/>
            <a:ext cx="2895600" cy="1600200"/>
            <a:chOff x="2448" y="3216"/>
            <a:chExt cx="1824" cy="1008"/>
          </a:xfrm>
        </p:grpSpPr>
        <p:sp>
          <p:nvSpPr>
            <p:cNvPr id="1485874" name="Arc 50"/>
            <p:cNvSpPr>
              <a:spLocks/>
            </p:cNvSpPr>
            <p:nvPr/>
          </p:nvSpPr>
          <p:spPr bwMode="auto">
            <a:xfrm>
              <a:off x="2448" y="3216"/>
              <a:ext cx="1824" cy="10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chemeClr val="accent2"/>
              </a:solidFill>
              <a:round/>
              <a:headEnd/>
              <a:tailEnd type="triangle" w="med" len="med"/>
            </a:ln>
            <a:effectLst/>
          </p:spPr>
          <p:txBody>
            <a:bodyPr wrap="none" anchor="ctr"/>
            <a:lstStyle/>
            <a:p>
              <a:endParaRPr lang="en-US">
                <a:solidFill>
                  <a:srgbClr val="000000"/>
                </a:solidFill>
                <a:ea typeface="+mn-ea"/>
              </a:endParaRPr>
            </a:p>
          </p:txBody>
        </p:sp>
        <p:sp>
          <p:nvSpPr>
            <p:cNvPr id="1485875" name="Text Box 51"/>
            <p:cNvSpPr txBox="1">
              <a:spLocks noChangeArrowheads="1"/>
            </p:cNvSpPr>
            <p:nvPr/>
          </p:nvSpPr>
          <p:spPr bwMode="auto">
            <a:xfrm>
              <a:off x="2468" y="3753"/>
              <a:ext cx="1564" cy="231"/>
            </a:xfrm>
            <a:prstGeom prst="rect">
              <a:avLst/>
            </a:prstGeom>
            <a:noFill/>
            <a:ln w="9525">
              <a:noFill/>
              <a:miter lim="800000"/>
              <a:headEnd/>
              <a:tailEnd/>
            </a:ln>
            <a:effectLst/>
          </p:spPr>
          <p:txBody>
            <a:bodyPr wrap="none">
              <a:spAutoFit/>
            </a:bodyPr>
            <a:lstStyle/>
            <a:p>
              <a:r>
                <a:rPr lang="en-US" altLang="zh-CN" b="1">
                  <a:solidFill>
                    <a:srgbClr val="CC0000"/>
                  </a:solidFill>
                  <a:ea typeface="宋体" pitchFamily="2" charset="-122"/>
                </a:rPr>
                <a:t>Network is exploding</a:t>
              </a:r>
              <a:endParaRPr lang="en-US" b="1">
                <a:solidFill>
                  <a:srgbClr val="CC0000"/>
                </a:solidFill>
                <a:ea typeface="+mn-ea"/>
              </a:endParaRPr>
            </a:p>
          </p:txBody>
        </p:sp>
      </p:grpSp>
      <p:sp>
        <p:nvSpPr>
          <p:cNvPr id="1485876" name="Text Box 52"/>
          <p:cNvSpPr txBox="1">
            <a:spLocks noChangeArrowheads="1"/>
          </p:cNvSpPr>
          <p:nvPr/>
        </p:nvSpPr>
        <p:spPr bwMode="auto">
          <a:xfrm>
            <a:off x="28956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83</a:t>
            </a:r>
            <a:endParaRPr lang="en-US" b="1">
              <a:solidFill>
                <a:srgbClr val="000000"/>
              </a:solidFill>
              <a:ea typeface="宋体" pitchFamily="2" charset="-122"/>
              <a:cs typeface="Times New Roman" pitchFamily="18" charset="0"/>
            </a:endParaRPr>
          </a:p>
        </p:txBody>
      </p:sp>
      <p:sp>
        <p:nvSpPr>
          <p:cNvPr id="1485877" name="Line 53"/>
          <p:cNvSpPr>
            <a:spLocks noChangeShapeType="1"/>
          </p:cNvSpPr>
          <p:nvPr/>
        </p:nvSpPr>
        <p:spPr bwMode="auto">
          <a:xfrm flipV="1">
            <a:off x="3429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78" name="KMA1D1FEAF"/>
          <p:cNvSpPr>
            <a:spLocks noChangeArrowheads="1"/>
          </p:cNvSpPr>
          <p:nvPr>
            <p:custDataLst>
              <p:tags r:id="rId7"/>
            </p:custDataLst>
          </p:nvPr>
        </p:nvSpPr>
        <p:spPr bwMode="gray">
          <a:xfrm>
            <a:off x="2743200" y="3157538"/>
            <a:ext cx="1066800" cy="43973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Cutover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to TCP/IP</a:t>
            </a:r>
            <a:endParaRPr lang="en-US" sz="1600" noProof="1">
              <a:solidFill>
                <a:srgbClr val="000000"/>
              </a:solidFill>
              <a:latin typeface="Verdana" pitchFamily="34" charset="0"/>
              <a:ea typeface="+mn-ea"/>
            </a:endParaRPr>
          </a:p>
        </p:txBody>
      </p:sp>
      <p:sp>
        <p:nvSpPr>
          <p:cNvPr id="1485879" name="Line 55"/>
          <p:cNvSpPr>
            <a:spLocks noChangeShapeType="1"/>
          </p:cNvSpPr>
          <p:nvPr/>
        </p:nvSpPr>
        <p:spPr bwMode="auto">
          <a:xfrm>
            <a:off x="3429000" y="2057400"/>
            <a:ext cx="0" cy="914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8" name="Title 7"/>
          <p:cNvSpPr>
            <a:spLocks noGrp="1"/>
          </p:cNvSpPr>
          <p:nvPr>
            <p:ph type="title"/>
          </p:nvPr>
        </p:nvSpPr>
        <p:spPr/>
        <p:txBody>
          <a:bodyPr/>
          <a:lstStyle/>
          <a:p>
            <a:r>
              <a:rPr lang="en-US" dirty="0" smtClean="0"/>
              <a:t>Network milestones</a:t>
            </a:r>
            <a:endParaRPr lang="en-US" dirty="0"/>
          </a:p>
        </p:txBody>
      </p:sp>
    </p:spTree>
    <p:custDataLst>
      <p:tags r:id="rId1"/>
    </p:custDataLst>
    <p:extLst>
      <p:ext uri="{BB962C8B-B14F-4D97-AF65-F5344CB8AC3E}">
        <p14:creationId xmlns:p14="http://schemas.microsoft.com/office/powerpoint/2010/main" val="25927984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85849"/>
                                        </p:tgtEl>
                                        <p:attrNameLst>
                                          <p:attrName>style.visibility</p:attrName>
                                        </p:attrNameLst>
                                      </p:cBhvr>
                                      <p:to>
                                        <p:strVal val="visible"/>
                                      </p:to>
                                    </p:set>
                                    <p:animEffect transition="in" filter="wipe(left)">
                                      <p:cBhvr>
                                        <p:cTn id="12" dur="500"/>
                                        <p:tgtEl>
                                          <p:spTgt spid="14858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85868"/>
                                        </p:tgtEl>
                                        <p:attrNameLst>
                                          <p:attrName>style.visibility</p:attrName>
                                        </p:attrNameLst>
                                      </p:cBhvr>
                                      <p:to>
                                        <p:strVal val="visible"/>
                                      </p:to>
                                    </p:set>
                                    <p:animEffect transition="in" filter="wipe(left)">
                                      <p:cBhvr>
                                        <p:cTn id="32" dur="500"/>
                                        <p:tgtEl>
                                          <p:spTgt spid="148586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849" grpId="0" animBg="1"/>
      <p:bldP spid="148586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Mathematical models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chemeClr val="bg2">
                    <a:lumMod val="75000"/>
                  </a:schemeClr>
                </a:solidFill>
                <a:ea typeface="宋体" charset="0"/>
                <a:cs typeface="宋体" charset="0"/>
              </a:rPr>
              <a:t>Why mathematical models?</a:t>
            </a:r>
            <a:endParaRPr lang="en-US" altLang="zh-CN"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chemeClr val="bg2">
                    <a:lumMod val="75000"/>
                  </a:schemeClr>
                </a:solidFill>
                <a:ea typeface="宋体" charset="0"/>
                <a:cs typeface="宋体" charset="0"/>
              </a:rPr>
              <a:t>Dynamical systems model of CC</a:t>
            </a:r>
            <a:endParaRPr lang="en-US" altLang="zh-CN" sz="2800"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a:solidFill>
                  <a:schemeClr val="bg2">
                    <a:lumMod val="75000"/>
                  </a:schemeClr>
                </a:solidFill>
                <a:ea typeface="宋体" charset="0"/>
                <a:cs typeface="宋体" charset="0"/>
              </a:rPr>
              <a:t>Convex optimization primer</a:t>
            </a:r>
          </a:p>
          <a:p>
            <a:pPr marL="0" indent="0">
              <a:buNone/>
            </a:pPr>
            <a:endParaRPr lang="en-US" altLang="zh-CN" sz="1800" dirty="0" smtClean="0">
              <a:ea typeface="宋体" charset="0"/>
              <a:cs typeface="宋体" charset="0"/>
            </a:endParaRPr>
          </a:p>
          <a:p>
            <a:pPr marL="0" indent="0">
              <a:buNone/>
            </a:pPr>
            <a:r>
              <a:rPr lang="en-US" altLang="zh-CN" sz="3200" dirty="0" smtClean="0">
                <a:solidFill>
                  <a:schemeClr val="bg2">
                    <a:lumMod val="75000"/>
                  </a:schemeClr>
                </a:solidFill>
                <a:ea typeface="宋体" charset="0"/>
                <a:cs typeface="宋体" charset="0"/>
              </a:rPr>
              <a:t>Reverse </a:t>
            </a:r>
            <a:r>
              <a:rPr lang="en-US" altLang="zh-CN" sz="3200" dirty="0" err="1" smtClean="0">
                <a:solidFill>
                  <a:schemeClr val="bg2">
                    <a:lumMod val="75000"/>
                  </a:schemeClr>
                </a:solidFill>
                <a:ea typeface="宋体" charset="0"/>
                <a:cs typeface="宋体" charset="0"/>
              </a:rPr>
              <a:t>engr</a:t>
            </a:r>
            <a:r>
              <a:rPr lang="en-US" altLang="zh-CN" sz="3200" dirty="0" smtClean="0">
                <a:solidFill>
                  <a:schemeClr val="bg2">
                    <a:lumMod val="75000"/>
                  </a:schemeClr>
                </a:solidFill>
                <a:ea typeface="宋体" charset="0"/>
                <a:cs typeface="宋体" charset="0"/>
              </a:rPr>
              <a:t>: equilibrium properties</a:t>
            </a:r>
          </a:p>
          <a:p>
            <a:pPr marL="0" indent="0">
              <a:buNone/>
            </a:pPr>
            <a:endParaRPr lang="en-US" altLang="zh-CN" sz="1800" dirty="0" smtClean="0">
              <a:solidFill>
                <a:srgbClr val="000000"/>
              </a:solidFill>
              <a:ea typeface="宋体" charset="0"/>
              <a:cs typeface="宋体" charset="0"/>
            </a:endParaRPr>
          </a:p>
          <a:p>
            <a:pPr marL="0" indent="0">
              <a:buNone/>
            </a:pPr>
            <a:r>
              <a:rPr lang="en-US" altLang="zh-CN" sz="3200" dirty="0" smtClean="0">
                <a:solidFill>
                  <a:srgbClr val="000000"/>
                </a:solidFill>
                <a:ea typeface="宋体" charset="0"/>
                <a:cs typeface="宋体" charset="0"/>
              </a:rPr>
              <a:t>Forward </a:t>
            </a:r>
            <a:r>
              <a:rPr lang="en-US" altLang="zh-CN" sz="3200" dirty="0" err="1" smtClean="0">
                <a:solidFill>
                  <a:srgbClr val="000000"/>
                </a:solidFill>
                <a:ea typeface="宋体" charset="0"/>
                <a:cs typeface="宋体" charset="0"/>
              </a:rPr>
              <a:t>engr</a:t>
            </a:r>
            <a:r>
              <a:rPr lang="en-US" altLang="zh-CN" sz="3200" dirty="0" smtClean="0">
                <a:solidFill>
                  <a:srgbClr val="000000"/>
                </a:solidFill>
                <a:ea typeface="宋体" charset="0"/>
                <a:cs typeface="宋体" charset="0"/>
              </a:rPr>
              <a:t>: FAST TCP</a:t>
            </a:r>
          </a:p>
          <a:p>
            <a:pPr marL="0" indent="0">
              <a:buNone/>
            </a:pPr>
            <a:endParaRPr lang="en-US" altLang="zh-CN" sz="1600" dirty="0">
              <a:ea typeface="宋体" charset="0"/>
              <a:cs typeface="宋体" charset="0"/>
            </a:endParaRPr>
          </a:p>
        </p:txBody>
      </p:sp>
    </p:spTree>
    <p:extLst>
      <p:ext uri="{BB962C8B-B14F-4D97-AF65-F5344CB8AC3E}">
        <p14:creationId xmlns:p14="http://schemas.microsoft.com/office/powerpoint/2010/main" val="664759649"/>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2771" name="Group 3"/>
          <p:cNvGrpSpPr>
            <a:grpSpLocks/>
          </p:cNvGrpSpPr>
          <p:nvPr/>
        </p:nvGrpSpPr>
        <p:grpSpPr bwMode="auto">
          <a:xfrm>
            <a:off x="457200" y="1905000"/>
            <a:ext cx="6781800" cy="838200"/>
            <a:chOff x="240" y="1104"/>
            <a:chExt cx="4272" cy="528"/>
          </a:xfrm>
        </p:grpSpPr>
        <p:sp>
          <p:nvSpPr>
            <p:cNvPr id="672772" name="Rectangle 4"/>
            <p:cNvSpPr>
              <a:spLocks noChangeArrowheads="1"/>
            </p:cNvSpPr>
            <p:nvPr/>
          </p:nvSpPr>
          <p:spPr bwMode="auto">
            <a:xfrm>
              <a:off x="2256" y="1104"/>
              <a:ext cx="2256" cy="528"/>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50000"/>
                </a:spcBef>
              </a:pPr>
              <a:r>
                <a:rPr lang="en-US" sz="1800">
                  <a:latin typeface="Lucida Console" charset="0"/>
                </a:rPr>
                <a:t> ACK:  W  </a:t>
              </a:r>
              <a:r>
                <a:rPr lang="en-US" sz="1800">
                  <a:latin typeface="Lucida Console" charset="0"/>
                  <a:sym typeface="Wingdings" charset="0"/>
                </a:rPr>
                <a:t>  W + 1/W</a:t>
              </a:r>
              <a:endParaRPr lang="en-US" sz="1800">
                <a:latin typeface="Lucida Console" charset="0"/>
              </a:endParaRPr>
            </a:p>
            <a:p>
              <a:pPr eaLnBrk="1" hangingPunct="1">
                <a:lnSpc>
                  <a:spcPct val="90000"/>
                </a:lnSpc>
                <a:spcBef>
                  <a:spcPct val="50000"/>
                </a:spcBef>
              </a:pPr>
              <a:endParaRPr lang="en-US" sz="400">
                <a:latin typeface="Lucida Console" charset="0"/>
              </a:endParaRPr>
            </a:p>
            <a:p>
              <a:pPr eaLnBrk="1" hangingPunct="1">
                <a:lnSpc>
                  <a:spcPct val="90000"/>
                </a:lnSpc>
                <a:spcBef>
                  <a:spcPct val="50000"/>
                </a:spcBef>
              </a:pPr>
              <a:r>
                <a:rPr lang="en-US" sz="1800">
                  <a:latin typeface="Lucida Console" charset="0"/>
                </a:rPr>
                <a:t> Loss: W  </a:t>
              </a:r>
              <a:r>
                <a:rPr lang="en-US" sz="1800">
                  <a:latin typeface="Lucida Console" charset="0"/>
                  <a:sym typeface="Wingdings" charset="0"/>
                </a:rPr>
                <a:t>  W – 0.5W</a:t>
              </a:r>
              <a:endParaRPr lang="en-US" sz="1800">
                <a:latin typeface="Lucida Console" charset="0"/>
              </a:endParaRPr>
            </a:p>
          </p:txBody>
        </p:sp>
        <p:sp>
          <p:nvSpPr>
            <p:cNvPr id="672773" name="Rectangle 5"/>
            <p:cNvSpPr>
              <a:spLocks noChangeArrowheads="1"/>
            </p:cNvSpPr>
            <p:nvPr/>
          </p:nvSpPr>
          <p:spPr bwMode="auto">
            <a:xfrm>
              <a:off x="240" y="1152"/>
              <a:ext cx="235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80000"/>
                </a:lnSpc>
                <a:spcBef>
                  <a:spcPct val="20000"/>
                </a:spcBef>
                <a:buClr>
                  <a:schemeClr val="accent2"/>
                </a:buClr>
              </a:pPr>
              <a:r>
                <a:rPr lang="en-US" sz="2400" dirty="0"/>
                <a:t>Packet level</a:t>
              </a:r>
            </a:p>
          </p:txBody>
        </p:sp>
      </p:grpSp>
      <p:sp>
        <p:nvSpPr>
          <p:cNvPr id="672774" name="Text Box 6"/>
          <p:cNvSpPr txBox="1">
            <a:spLocks noChangeArrowheads="1"/>
          </p:cNvSpPr>
          <p:nvPr/>
        </p:nvSpPr>
        <p:spPr bwMode="auto">
          <a:xfrm>
            <a:off x="457200" y="1244600"/>
            <a:ext cx="2079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solidFill>
                  <a:schemeClr val="bg1"/>
                </a:solidFill>
              </a:rPr>
              <a:t>Reno TCP</a:t>
            </a:r>
          </a:p>
        </p:txBody>
      </p:sp>
      <p:graphicFrame>
        <p:nvGraphicFramePr>
          <p:cNvPr id="672777" name="Object 9"/>
          <p:cNvGraphicFramePr>
            <a:graphicFrameLocks noGrp="1" noChangeAspect="1"/>
          </p:cNvGraphicFramePr>
          <p:nvPr>
            <p:ph sz="half" idx="2"/>
            <p:extLst>
              <p:ext uri="{D42A27DB-BD31-4B8C-83A1-F6EECF244321}">
                <p14:modId xmlns:p14="http://schemas.microsoft.com/office/powerpoint/2010/main" val="889002205"/>
              </p:ext>
            </p:extLst>
          </p:nvPr>
        </p:nvGraphicFramePr>
        <p:xfrm>
          <a:off x="3594100" y="4679950"/>
          <a:ext cx="4316413" cy="1020763"/>
        </p:xfrm>
        <a:graphic>
          <a:graphicData uri="http://schemas.openxmlformats.org/presentationml/2006/ole">
            <mc:AlternateContent xmlns:mc="http://schemas.openxmlformats.org/markup-compatibility/2006">
              <mc:Choice xmlns:v="urn:schemas-microsoft-com:vml" Requires="v">
                <p:oleObj spid="_x0000_s1703073" name="Equation" r:id="rId4" imgW="1879600" imgH="444500" progId="Equation.3">
                  <p:embed/>
                </p:oleObj>
              </mc:Choice>
              <mc:Fallback>
                <p:oleObj name="Equation" r:id="rId4" imgW="1879600" imgH="444500" progId="Equation.3">
                  <p:embed/>
                  <p:pic>
                    <p:nvPicPr>
                      <p:cNvPr id="0" name=""/>
                      <p:cNvPicPr>
                        <a:picLocks noChangeAspect="1" noChangeArrowheads="1"/>
                      </p:cNvPicPr>
                      <p:nvPr/>
                    </p:nvPicPr>
                    <p:blipFill>
                      <a:blip r:embed="rId5">
                        <a:lum bright="70000" contrast="-70000"/>
                        <a:grayscl/>
                        <a:biLevel thresh="50000"/>
                      </a:blip>
                      <a:srcRect/>
                      <a:stretch>
                        <a:fillRect/>
                      </a:stretch>
                    </p:blipFill>
                    <p:spPr bwMode="auto">
                      <a:xfrm>
                        <a:off x="3594100" y="4679950"/>
                        <a:ext cx="4316413" cy="1020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nvGrpSpPr>
          <p:cNvPr id="672781" name="Group 13"/>
          <p:cNvGrpSpPr>
            <a:grpSpLocks/>
          </p:cNvGrpSpPr>
          <p:nvPr/>
        </p:nvGrpSpPr>
        <p:grpSpPr bwMode="auto">
          <a:xfrm>
            <a:off x="457200" y="3124201"/>
            <a:ext cx="6019800" cy="1433513"/>
            <a:chOff x="288" y="1968"/>
            <a:chExt cx="3792" cy="903"/>
          </a:xfrm>
        </p:grpSpPr>
        <p:sp>
          <p:nvSpPr>
            <p:cNvPr id="672776" name="Rectangle 8"/>
            <p:cNvSpPr>
              <a:spLocks noChangeArrowheads="1"/>
            </p:cNvSpPr>
            <p:nvPr/>
          </p:nvSpPr>
          <p:spPr bwMode="auto">
            <a:xfrm>
              <a:off x="288" y="1968"/>
              <a:ext cx="2352" cy="3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80000"/>
                </a:lnSpc>
                <a:spcBef>
                  <a:spcPct val="20000"/>
                </a:spcBef>
                <a:buClr>
                  <a:schemeClr val="accent2"/>
                </a:buClr>
              </a:pPr>
              <a:r>
                <a:rPr lang="en-US" sz="2400" dirty="0">
                  <a:solidFill>
                    <a:srgbClr val="000000"/>
                  </a:solidFill>
                </a:rPr>
                <a:t>Flow level</a:t>
              </a:r>
            </a:p>
            <a:p>
              <a:pPr marL="908050" lvl="1" indent="-436563" eaLnBrk="1" hangingPunct="1">
                <a:lnSpc>
                  <a:spcPct val="80000"/>
                </a:lnSpc>
                <a:spcBef>
                  <a:spcPct val="20000"/>
                </a:spcBef>
                <a:buClr>
                  <a:schemeClr val="accent2"/>
                </a:buClr>
                <a:buFont typeface="Wingdings" charset="0"/>
                <a:buChar char="n"/>
              </a:pPr>
              <a:endParaRPr lang="en-US" sz="2000" dirty="0">
                <a:solidFill>
                  <a:srgbClr val="000000"/>
                </a:solidFill>
              </a:endParaRPr>
            </a:p>
            <a:p>
              <a:pPr marL="908050" lvl="1" indent="-436563" eaLnBrk="1" hangingPunct="1">
                <a:lnSpc>
                  <a:spcPct val="80000"/>
                </a:lnSpc>
                <a:spcBef>
                  <a:spcPct val="20000"/>
                </a:spcBef>
                <a:buClr>
                  <a:schemeClr val="accent2"/>
                </a:buClr>
                <a:buFont typeface="Wingdings" charset="0"/>
                <a:buChar char="n"/>
              </a:pPr>
              <a:r>
                <a:rPr lang="en-US" sz="2000" dirty="0">
                  <a:solidFill>
                    <a:srgbClr val="000000"/>
                  </a:solidFill>
                </a:rPr>
                <a:t>Equilibrium</a:t>
              </a:r>
            </a:p>
            <a:p>
              <a:pPr marL="908050" lvl="1" indent="-436563" eaLnBrk="1" hangingPunct="1">
                <a:lnSpc>
                  <a:spcPct val="80000"/>
                </a:lnSpc>
                <a:spcBef>
                  <a:spcPct val="20000"/>
                </a:spcBef>
                <a:buClr>
                  <a:schemeClr val="accent2"/>
                </a:buClr>
                <a:buFont typeface="Wingdings" charset="0"/>
                <a:buChar char="n"/>
              </a:pPr>
              <a:endParaRPr lang="en-US" sz="2000" dirty="0">
                <a:solidFill>
                  <a:srgbClr val="000000"/>
                </a:solidFill>
              </a:endParaRPr>
            </a:p>
            <a:p>
              <a:pPr marL="908050" lvl="1" indent="-436563" eaLnBrk="1" hangingPunct="1">
                <a:lnSpc>
                  <a:spcPct val="80000"/>
                </a:lnSpc>
                <a:spcBef>
                  <a:spcPct val="20000"/>
                </a:spcBef>
                <a:buClr>
                  <a:schemeClr val="accent2"/>
                </a:buClr>
                <a:buFont typeface="Wingdings" charset="0"/>
                <a:buChar char="n"/>
              </a:pPr>
              <a:endParaRPr lang="en-US" sz="2000" dirty="0">
                <a:solidFill>
                  <a:srgbClr val="000000"/>
                </a:solidFill>
              </a:endParaRPr>
            </a:p>
            <a:p>
              <a:pPr marL="908050" lvl="1" indent="-436563" eaLnBrk="1" hangingPunct="1">
                <a:lnSpc>
                  <a:spcPct val="80000"/>
                </a:lnSpc>
                <a:spcBef>
                  <a:spcPct val="20000"/>
                </a:spcBef>
                <a:buClr>
                  <a:schemeClr val="accent2"/>
                </a:buClr>
                <a:buFont typeface="Wingdings" charset="0"/>
                <a:buChar char="n"/>
              </a:pPr>
              <a:endParaRPr lang="en-US" sz="2000" dirty="0">
                <a:solidFill>
                  <a:srgbClr val="000000"/>
                </a:solidFill>
              </a:endParaRPr>
            </a:p>
            <a:p>
              <a:pPr marL="908050" lvl="1" indent="-436563" eaLnBrk="1" hangingPunct="1">
                <a:lnSpc>
                  <a:spcPct val="80000"/>
                </a:lnSpc>
                <a:spcBef>
                  <a:spcPct val="20000"/>
                </a:spcBef>
                <a:buClr>
                  <a:schemeClr val="accent2"/>
                </a:buClr>
                <a:buFont typeface="Wingdings" charset="0"/>
                <a:buChar char="n"/>
              </a:pPr>
              <a:r>
                <a:rPr lang="en-US" sz="2000" dirty="0">
                  <a:solidFill>
                    <a:srgbClr val="000000"/>
                  </a:solidFill>
                </a:rPr>
                <a:t>Dynamics</a:t>
              </a:r>
            </a:p>
          </p:txBody>
        </p:sp>
        <p:grpSp>
          <p:nvGrpSpPr>
            <p:cNvPr id="672778" name="Group 10"/>
            <p:cNvGrpSpPr>
              <a:grpSpLocks/>
            </p:cNvGrpSpPr>
            <p:nvPr/>
          </p:nvGrpSpPr>
          <p:grpSpPr bwMode="auto">
            <a:xfrm>
              <a:off x="2301" y="2216"/>
              <a:ext cx="1779" cy="655"/>
              <a:chOff x="2580" y="2216"/>
              <a:chExt cx="1779" cy="655"/>
            </a:xfrm>
          </p:grpSpPr>
          <p:graphicFrame>
            <p:nvGraphicFramePr>
              <p:cNvPr id="672779" name="Object 11"/>
              <p:cNvGraphicFramePr>
                <a:graphicFrameLocks noChangeAspect="1"/>
              </p:cNvGraphicFramePr>
              <p:nvPr>
                <p:extLst>
                  <p:ext uri="{D42A27DB-BD31-4B8C-83A1-F6EECF244321}">
                    <p14:modId xmlns:p14="http://schemas.microsoft.com/office/powerpoint/2010/main" val="1039113419"/>
                  </p:ext>
                </p:extLst>
              </p:nvPr>
            </p:nvGraphicFramePr>
            <p:xfrm>
              <a:off x="2580" y="2216"/>
              <a:ext cx="1224" cy="655"/>
            </p:xfrm>
            <a:graphic>
              <a:graphicData uri="http://schemas.openxmlformats.org/presentationml/2006/ole">
                <mc:AlternateContent xmlns:mc="http://schemas.openxmlformats.org/markup-compatibility/2006">
                  <mc:Choice xmlns:v="urn:schemas-microsoft-com:vml" Requires="v">
                    <p:oleObj spid="_x0000_s1703074" name="Equation" r:id="rId6" imgW="901700" imgH="482600" progId="Equation.3">
                      <p:embed/>
                    </p:oleObj>
                  </mc:Choice>
                  <mc:Fallback>
                    <p:oleObj name="Equation" r:id="rId6" imgW="901700" imgH="482600" progId="Equation.3">
                      <p:embed/>
                      <p:pic>
                        <p:nvPicPr>
                          <p:cNvPr id="0" name=""/>
                          <p:cNvPicPr>
                            <a:picLocks noChangeAspect="1" noChangeArrowheads="1"/>
                          </p:cNvPicPr>
                          <p:nvPr/>
                        </p:nvPicPr>
                        <p:blipFill>
                          <a:blip r:embed="rId7">
                            <a:lum bright="100000" contrast="100000"/>
                            <a:grayscl/>
                          </a:blip>
                          <a:srcRect/>
                          <a:stretch>
                            <a:fillRect/>
                          </a:stretch>
                        </p:blipFill>
                        <p:spPr bwMode="auto">
                          <a:xfrm>
                            <a:off x="2580" y="2216"/>
                            <a:ext cx="1224" cy="655"/>
                          </a:xfrm>
                          <a:prstGeom prst="rect">
                            <a:avLst/>
                          </a:prstGeom>
                          <a:noFill/>
                          <a:ln>
                            <a:noFill/>
                          </a:ln>
                          <a:effectLst/>
                        </p:spPr>
                      </p:pic>
                    </p:oleObj>
                  </mc:Fallback>
                </mc:AlternateContent>
              </a:graphicData>
            </a:graphic>
          </p:graphicFrame>
          <p:sp>
            <p:nvSpPr>
              <p:cNvPr id="672780" name="Text Box 12"/>
              <p:cNvSpPr txBox="1">
                <a:spLocks noChangeArrowheads="1"/>
              </p:cNvSpPr>
              <p:nvPr/>
            </p:nvSpPr>
            <p:spPr bwMode="auto">
              <a:xfrm>
                <a:off x="3936" y="2352"/>
                <a:ext cx="423"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chemeClr val="bg1"/>
                    </a:solidFill>
                  </a:rPr>
                  <a:t>pkts</a:t>
                </a:r>
              </a:p>
            </p:txBody>
          </p:sp>
        </p:grpSp>
      </p:grpSp>
      <p:sp>
        <p:nvSpPr>
          <p:cNvPr id="672782" name="Text Box 14"/>
          <p:cNvSpPr txBox="1">
            <a:spLocks noChangeArrowheads="1"/>
          </p:cNvSpPr>
          <p:nvPr/>
        </p:nvSpPr>
        <p:spPr bwMode="auto">
          <a:xfrm>
            <a:off x="6705600" y="3733800"/>
            <a:ext cx="24297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solidFill>
                  <a:srgbClr val="000000"/>
                </a:solidFill>
              </a:rPr>
              <a:t>(Mathis </a:t>
            </a:r>
            <a:r>
              <a:rPr lang="en-US" sz="1800" dirty="0" smtClean="0">
                <a:solidFill>
                  <a:srgbClr val="000000"/>
                </a:solidFill>
              </a:rPr>
              <a:t>formula 1996)</a:t>
            </a:r>
            <a:endParaRPr lang="en-US" sz="1800" dirty="0">
              <a:solidFill>
                <a:srgbClr val="000000"/>
              </a:solidFill>
            </a:endParaRPr>
          </a:p>
        </p:txBody>
      </p:sp>
      <p:sp>
        <p:nvSpPr>
          <p:cNvPr id="2" name="Title 1"/>
          <p:cNvSpPr>
            <a:spLocks noGrp="1"/>
          </p:cNvSpPr>
          <p:nvPr>
            <p:ph type="title"/>
          </p:nvPr>
        </p:nvSpPr>
        <p:spPr/>
        <p:txBody>
          <a:bodyPr/>
          <a:lstStyle/>
          <a:p>
            <a:r>
              <a:rPr lang="en-US" dirty="0" smtClean="0"/>
              <a:t>Reno design</a:t>
            </a:r>
            <a:endParaRPr lang="en-US" dirty="0"/>
          </a:p>
        </p:txBody>
      </p:sp>
    </p:spTree>
    <p:extLst>
      <p:ext uri="{BB962C8B-B14F-4D97-AF65-F5344CB8AC3E}">
        <p14:creationId xmlns:p14="http://schemas.microsoft.com/office/powerpoint/2010/main" val="17869443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72777"/>
                                        </p:tgtEl>
                                        <p:attrNameLst>
                                          <p:attrName>style.visibility</p:attrName>
                                        </p:attrNameLst>
                                      </p:cBhvr>
                                      <p:to>
                                        <p:strVal val="visible"/>
                                      </p:to>
                                    </p:set>
                                    <p:animEffect transition="in" filter="wipe(left)">
                                      <p:cBhvr>
                                        <p:cTn id="7" dur="500"/>
                                        <p:tgtEl>
                                          <p:spTgt spid="672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3" name="Rectangle 3"/>
          <p:cNvSpPr>
            <a:spLocks noChangeArrowheads="1"/>
          </p:cNvSpPr>
          <p:nvPr/>
        </p:nvSpPr>
        <p:spPr bwMode="auto">
          <a:xfrm>
            <a:off x="381000" y="1447800"/>
            <a:ext cx="8382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spcBef>
                <a:spcPct val="30000"/>
              </a:spcBef>
              <a:buClr>
                <a:schemeClr val="accent2"/>
              </a:buClr>
            </a:pPr>
            <a:r>
              <a:rPr lang="en-US" sz="2800" dirty="0">
                <a:solidFill>
                  <a:srgbClr val="000000"/>
                </a:solidFill>
              </a:rPr>
              <a:t>Packet level </a:t>
            </a:r>
          </a:p>
          <a:p>
            <a:pPr marL="908050" lvl="1" indent="-436563" eaLnBrk="1" hangingPunct="1">
              <a:lnSpc>
                <a:spcPct val="90000"/>
              </a:lnSpc>
              <a:spcBef>
                <a:spcPct val="30000"/>
              </a:spcBef>
              <a:buClr>
                <a:schemeClr val="accent2"/>
              </a:buClr>
              <a:buFont typeface="Wingdings" charset="0"/>
              <a:buChar char="n"/>
            </a:pPr>
            <a:r>
              <a:rPr lang="en-US" sz="2400" dirty="0">
                <a:solidFill>
                  <a:srgbClr val="000000"/>
                </a:solidFill>
              </a:rPr>
              <a:t>Designed and implemented first</a:t>
            </a:r>
          </a:p>
          <a:p>
            <a:pPr eaLnBrk="1" hangingPunct="1">
              <a:lnSpc>
                <a:spcPct val="90000"/>
              </a:lnSpc>
              <a:spcBef>
                <a:spcPct val="30000"/>
              </a:spcBef>
              <a:buClr>
                <a:schemeClr val="accent2"/>
              </a:buClr>
            </a:pPr>
            <a:r>
              <a:rPr lang="en-US" sz="2800" dirty="0">
                <a:solidFill>
                  <a:srgbClr val="000000"/>
                </a:solidFill>
              </a:rPr>
              <a:t>Flow level </a:t>
            </a:r>
          </a:p>
          <a:p>
            <a:pPr marL="908050" lvl="1" indent="-436563" eaLnBrk="1" hangingPunct="1">
              <a:lnSpc>
                <a:spcPct val="90000"/>
              </a:lnSpc>
              <a:spcBef>
                <a:spcPct val="30000"/>
              </a:spcBef>
              <a:buClr>
                <a:schemeClr val="accent2"/>
              </a:buClr>
              <a:buFont typeface="Wingdings" charset="0"/>
              <a:buChar char="n"/>
            </a:pPr>
            <a:r>
              <a:rPr lang="en-US" sz="2400" dirty="0">
                <a:solidFill>
                  <a:srgbClr val="000000"/>
                </a:solidFill>
              </a:rPr>
              <a:t>Understood afterwards</a:t>
            </a:r>
          </a:p>
          <a:p>
            <a:pPr eaLnBrk="1" hangingPunct="1">
              <a:lnSpc>
                <a:spcPct val="90000"/>
              </a:lnSpc>
              <a:spcBef>
                <a:spcPct val="30000"/>
              </a:spcBef>
              <a:buClr>
                <a:schemeClr val="accent2"/>
              </a:buClr>
            </a:pPr>
            <a:r>
              <a:rPr lang="en-US" sz="2800" dirty="0">
                <a:solidFill>
                  <a:srgbClr val="000000"/>
                </a:solidFill>
              </a:rPr>
              <a:t>Flow level dynamics determines</a:t>
            </a:r>
          </a:p>
          <a:p>
            <a:pPr marL="908050" lvl="1" indent="-436563" eaLnBrk="1" hangingPunct="1">
              <a:lnSpc>
                <a:spcPct val="90000"/>
              </a:lnSpc>
              <a:spcBef>
                <a:spcPct val="30000"/>
              </a:spcBef>
              <a:buClr>
                <a:schemeClr val="accent2"/>
              </a:buClr>
              <a:buFont typeface="Wingdings" charset="0"/>
              <a:buChar char="n"/>
            </a:pPr>
            <a:r>
              <a:rPr lang="en-US" sz="2400" dirty="0">
                <a:solidFill>
                  <a:srgbClr val="000000"/>
                </a:solidFill>
              </a:rPr>
              <a:t>Equilibrium: performance, fairness</a:t>
            </a:r>
          </a:p>
          <a:p>
            <a:pPr marL="908050" lvl="1" indent="-436563" eaLnBrk="1" hangingPunct="1">
              <a:lnSpc>
                <a:spcPct val="90000"/>
              </a:lnSpc>
              <a:spcBef>
                <a:spcPct val="30000"/>
              </a:spcBef>
              <a:buClr>
                <a:schemeClr val="accent2"/>
              </a:buClr>
              <a:buFont typeface="Wingdings" charset="0"/>
              <a:buChar char="n"/>
            </a:pPr>
            <a:r>
              <a:rPr lang="en-US" sz="2400" dirty="0">
                <a:solidFill>
                  <a:srgbClr val="000000"/>
                </a:solidFill>
              </a:rPr>
              <a:t>Stability</a:t>
            </a:r>
          </a:p>
        </p:txBody>
      </p:sp>
      <p:sp>
        <p:nvSpPr>
          <p:cNvPr id="680965" name="Rectangle 5"/>
          <p:cNvSpPr>
            <a:spLocks noChangeArrowheads="1"/>
          </p:cNvSpPr>
          <p:nvPr/>
        </p:nvSpPr>
        <p:spPr bwMode="auto">
          <a:xfrm>
            <a:off x="990600" y="5257800"/>
            <a:ext cx="6934200" cy="10668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spcBef>
                <a:spcPct val="30000"/>
              </a:spcBef>
              <a:buClr>
                <a:schemeClr val="accent2"/>
              </a:buClr>
            </a:pPr>
            <a:r>
              <a:rPr lang="en-US" sz="2800" dirty="0">
                <a:solidFill>
                  <a:srgbClr val="0000FF"/>
                </a:solidFill>
              </a:rPr>
              <a:t>Design flow level equilibrium &amp; stability</a:t>
            </a:r>
          </a:p>
          <a:p>
            <a:pPr eaLnBrk="1" hangingPunct="1">
              <a:lnSpc>
                <a:spcPct val="90000"/>
              </a:lnSpc>
              <a:spcBef>
                <a:spcPct val="30000"/>
              </a:spcBef>
              <a:buClr>
                <a:schemeClr val="accent2"/>
              </a:buClr>
            </a:pPr>
            <a:r>
              <a:rPr lang="en-US" sz="2800" dirty="0">
                <a:solidFill>
                  <a:srgbClr val="0000FF"/>
                </a:solidFill>
              </a:rPr>
              <a:t>Implement flow level goals at packet level</a:t>
            </a:r>
          </a:p>
        </p:txBody>
      </p:sp>
      <p:sp>
        <p:nvSpPr>
          <p:cNvPr id="2" name="Title 1"/>
          <p:cNvSpPr>
            <a:spLocks noGrp="1"/>
          </p:cNvSpPr>
          <p:nvPr>
            <p:ph type="title"/>
          </p:nvPr>
        </p:nvSpPr>
        <p:spPr/>
        <p:txBody>
          <a:bodyPr/>
          <a:lstStyle/>
          <a:p>
            <a:r>
              <a:rPr lang="en-US" dirty="0" smtClean="0"/>
              <a:t>Reno design</a:t>
            </a:r>
            <a:endParaRPr lang="en-US" dirty="0"/>
          </a:p>
        </p:txBody>
      </p:sp>
    </p:spTree>
    <p:extLst>
      <p:ext uri="{BB962C8B-B14F-4D97-AF65-F5344CB8AC3E}">
        <p14:creationId xmlns:p14="http://schemas.microsoft.com/office/powerpoint/2010/main" val="12255838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0965"/>
                                        </p:tgtEl>
                                        <p:attrNameLst>
                                          <p:attrName>style.visibility</p:attrName>
                                        </p:attrNameLst>
                                      </p:cBhvr>
                                      <p:to>
                                        <p:strVal val="visible"/>
                                      </p:to>
                                    </p:set>
                                    <p:animEffect transition="in" filter="wipe(left)">
                                      <p:cBhvr>
                                        <p:cTn id="7" dur="500"/>
                                        <p:tgtEl>
                                          <p:spTgt spid="68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3" name="Rectangle 3"/>
          <p:cNvSpPr>
            <a:spLocks noChangeArrowheads="1"/>
          </p:cNvSpPr>
          <p:nvPr/>
        </p:nvSpPr>
        <p:spPr bwMode="auto">
          <a:xfrm>
            <a:off x="381000" y="1295400"/>
            <a:ext cx="8382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14350" indent="-514350" eaLnBrk="1" hangingPunct="1">
              <a:lnSpc>
                <a:spcPct val="90000"/>
              </a:lnSpc>
              <a:spcBef>
                <a:spcPct val="30000"/>
              </a:spcBef>
              <a:buFont typeface="+mj-lt"/>
              <a:buAutoNum type="arabicPeriod"/>
            </a:pPr>
            <a:r>
              <a:rPr lang="en-US" sz="2800" dirty="0" smtClean="0">
                <a:solidFill>
                  <a:srgbClr val="000000"/>
                </a:solidFill>
              </a:rPr>
              <a:t>Decide congestion measure</a:t>
            </a:r>
            <a:endParaRPr lang="en-US" sz="2800" dirty="0">
              <a:solidFill>
                <a:srgbClr val="000000"/>
              </a:solidFill>
            </a:endParaRPr>
          </a:p>
          <a:p>
            <a:pPr marL="908050" lvl="1" indent="-436563" eaLnBrk="1" hangingPunct="1">
              <a:lnSpc>
                <a:spcPct val="90000"/>
              </a:lnSpc>
              <a:spcBef>
                <a:spcPct val="30000"/>
              </a:spcBef>
              <a:buClr>
                <a:schemeClr val="accent2"/>
              </a:buClr>
              <a:buFont typeface="Wingdings" charset="0"/>
              <a:buChar char="n"/>
            </a:pPr>
            <a:r>
              <a:rPr lang="en-US" sz="2400" dirty="0" smtClean="0">
                <a:solidFill>
                  <a:srgbClr val="000000"/>
                </a:solidFill>
              </a:rPr>
              <a:t>Loss, delay, both</a:t>
            </a:r>
            <a:endParaRPr lang="en-US" sz="2400" dirty="0">
              <a:solidFill>
                <a:srgbClr val="000000"/>
              </a:solidFill>
            </a:endParaRPr>
          </a:p>
          <a:p>
            <a:pPr marL="514350" indent="-514350" eaLnBrk="1" hangingPunct="1">
              <a:lnSpc>
                <a:spcPct val="90000"/>
              </a:lnSpc>
              <a:spcBef>
                <a:spcPct val="30000"/>
              </a:spcBef>
              <a:buFont typeface="+mj-lt"/>
              <a:buAutoNum type="arabicPeriod"/>
            </a:pPr>
            <a:r>
              <a:rPr lang="en-US" sz="2800" dirty="0" smtClean="0">
                <a:solidFill>
                  <a:srgbClr val="000000"/>
                </a:solidFill>
              </a:rPr>
              <a:t>Design flow level equilibrium properties</a:t>
            </a:r>
            <a:endParaRPr lang="en-US" sz="2800" dirty="0">
              <a:solidFill>
                <a:srgbClr val="000000"/>
              </a:solidFill>
            </a:endParaRPr>
          </a:p>
          <a:p>
            <a:pPr marL="908050" lvl="1" indent="-436563" eaLnBrk="1" hangingPunct="1">
              <a:lnSpc>
                <a:spcPct val="90000"/>
              </a:lnSpc>
              <a:spcBef>
                <a:spcPct val="30000"/>
              </a:spcBef>
              <a:buClr>
                <a:schemeClr val="accent2"/>
              </a:buClr>
              <a:buFont typeface="Wingdings" charset="0"/>
              <a:buChar char="n"/>
            </a:pPr>
            <a:r>
              <a:rPr lang="en-US" sz="2400" dirty="0" smtClean="0">
                <a:solidFill>
                  <a:srgbClr val="000000"/>
                </a:solidFill>
              </a:rPr>
              <a:t>Throughput, loss, delay, fairness</a:t>
            </a:r>
            <a:endParaRPr lang="en-US" sz="2400" dirty="0">
              <a:solidFill>
                <a:srgbClr val="000000"/>
              </a:solidFill>
            </a:endParaRPr>
          </a:p>
          <a:p>
            <a:pPr marL="514350" indent="-514350" eaLnBrk="1" hangingPunct="1">
              <a:lnSpc>
                <a:spcPct val="90000"/>
              </a:lnSpc>
              <a:spcBef>
                <a:spcPct val="30000"/>
              </a:spcBef>
              <a:buFont typeface="+mj-lt"/>
              <a:buAutoNum type="arabicPeriod"/>
            </a:pPr>
            <a:r>
              <a:rPr lang="en-US" sz="2800" dirty="0" smtClean="0">
                <a:solidFill>
                  <a:srgbClr val="000000"/>
                </a:solidFill>
              </a:rPr>
              <a:t>Analyze stability and other dynamic properties</a:t>
            </a:r>
            <a:endParaRPr lang="en-US" sz="2800" dirty="0">
              <a:solidFill>
                <a:srgbClr val="000000"/>
              </a:solidFill>
            </a:endParaRPr>
          </a:p>
          <a:p>
            <a:pPr marL="908050" lvl="1" indent="-436563" eaLnBrk="1" hangingPunct="1">
              <a:lnSpc>
                <a:spcPct val="90000"/>
              </a:lnSpc>
              <a:spcBef>
                <a:spcPct val="30000"/>
              </a:spcBef>
              <a:buClr>
                <a:schemeClr val="accent2"/>
              </a:buClr>
              <a:buFont typeface="Wingdings" charset="0"/>
              <a:buChar char="n"/>
            </a:pPr>
            <a:r>
              <a:rPr lang="en-US" sz="2400" dirty="0" smtClean="0">
                <a:solidFill>
                  <a:srgbClr val="000000"/>
                </a:solidFill>
              </a:rPr>
              <a:t>Control theory, simulate, improve model/algorithm</a:t>
            </a:r>
          </a:p>
          <a:p>
            <a:pPr marL="514350" indent="-514350" eaLnBrk="1" hangingPunct="1">
              <a:lnSpc>
                <a:spcPct val="90000"/>
              </a:lnSpc>
              <a:spcBef>
                <a:spcPct val="30000"/>
              </a:spcBef>
              <a:buFont typeface="+mj-lt"/>
              <a:buAutoNum type="arabicPeriod"/>
            </a:pPr>
            <a:r>
              <a:rPr lang="en-US" sz="2800" dirty="0" smtClean="0">
                <a:solidFill>
                  <a:srgbClr val="000000"/>
                </a:solidFill>
              </a:rPr>
              <a:t>Iterate 1 – 3 until satisfactory</a:t>
            </a:r>
          </a:p>
          <a:p>
            <a:pPr marL="514350" indent="-514350" eaLnBrk="1" hangingPunct="1">
              <a:lnSpc>
                <a:spcPct val="90000"/>
              </a:lnSpc>
              <a:spcBef>
                <a:spcPct val="30000"/>
              </a:spcBef>
              <a:buFont typeface="+mj-lt"/>
              <a:buAutoNum type="arabicPeriod"/>
            </a:pPr>
            <a:r>
              <a:rPr lang="en-US" sz="2800" dirty="0" smtClean="0">
                <a:solidFill>
                  <a:srgbClr val="000000"/>
                </a:solidFill>
              </a:rPr>
              <a:t>Simulate, prototype, experiment</a:t>
            </a:r>
            <a:endParaRPr lang="en-US" sz="2800" dirty="0">
              <a:solidFill>
                <a:srgbClr val="000000"/>
              </a:solidFill>
            </a:endParaRPr>
          </a:p>
          <a:p>
            <a:pPr marL="908050" lvl="1" indent="-436563" eaLnBrk="1" hangingPunct="1">
              <a:lnSpc>
                <a:spcPct val="90000"/>
              </a:lnSpc>
              <a:spcBef>
                <a:spcPct val="30000"/>
              </a:spcBef>
              <a:buClr>
                <a:schemeClr val="accent2"/>
              </a:buClr>
              <a:buFont typeface="Wingdings" charset="0"/>
              <a:buChar char="n"/>
            </a:pPr>
            <a:r>
              <a:rPr lang="en-US" sz="2400" dirty="0" smtClean="0">
                <a:solidFill>
                  <a:srgbClr val="000000"/>
                </a:solidFill>
              </a:rPr>
              <a:t>Compare with theoretical predictions</a:t>
            </a:r>
          </a:p>
          <a:p>
            <a:pPr marL="908050" lvl="1" indent="-436563" eaLnBrk="1" hangingPunct="1">
              <a:lnSpc>
                <a:spcPct val="90000"/>
              </a:lnSpc>
              <a:spcBef>
                <a:spcPct val="30000"/>
              </a:spcBef>
              <a:buClr>
                <a:schemeClr val="accent2"/>
              </a:buClr>
              <a:buFont typeface="Wingdings" charset="0"/>
              <a:buChar char="n"/>
            </a:pPr>
            <a:r>
              <a:rPr lang="en-US" sz="2400" dirty="0" smtClean="0">
                <a:solidFill>
                  <a:srgbClr val="000000"/>
                </a:solidFill>
              </a:rPr>
              <a:t>Improve model, algorithm, code</a:t>
            </a:r>
          </a:p>
          <a:p>
            <a:pPr marL="14287" eaLnBrk="1" hangingPunct="1">
              <a:lnSpc>
                <a:spcPct val="90000"/>
              </a:lnSpc>
              <a:spcBef>
                <a:spcPct val="30000"/>
              </a:spcBef>
              <a:buClr>
                <a:schemeClr val="accent2"/>
              </a:buClr>
            </a:pPr>
            <a:r>
              <a:rPr lang="en-US" sz="2800" dirty="0" smtClean="0">
                <a:solidFill>
                  <a:srgbClr val="000000"/>
                </a:solidFill>
              </a:rPr>
              <a:t>Iterate 1 – 5 until satisfactory</a:t>
            </a:r>
            <a:endParaRPr lang="en-US" sz="2800" dirty="0">
              <a:solidFill>
                <a:srgbClr val="000000"/>
              </a:solidFill>
            </a:endParaRPr>
          </a:p>
          <a:p>
            <a:pPr marL="14287" eaLnBrk="1" hangingPunct="1">
              <a:lnSpc>
                <a:spcPct val="90000"/>
              </a:lnSpc>
              <a:spcBef>
                <a:spcPct val="30000"/>
              </a:spcBef>
              <a:buClr>
                <a:schemeClr val="accent2"/>
              </a:buClr>
            </a:pPr>
            <a:endParaRPr lang="en-US" sz="2400" dirty="0" smtClean="0">
              <a:solidFill>
                <a:srgbClr val="000000"/>
              </a:solidFill>
            </a:endParaRPr>
          </a:p>
        </p:txBody>
      </p:sp>
      <p:sp>
        <p:nvSpPr>
          <p:cNvPr id="2" name="Title 1"/>
          <p:cNvSpPr>
            <a:spLocks noGrp="1"/>
          </p:cNvSpPr>
          <p:nvPr>
            <p:ph type="title"/>
          </p:nvPr>
        </p:nvSpPr>
        <p:spPr/>
        <p:txBody>
          <a:bodyPr/>
          <a:lstStyle/>
          <a:p>
            <a:r>
              <a:rPr lang="en-US" dirty="0" smtClean="0"/>
              <a:t>Forward engineering</a:t>
            </a:r>
            <a:endParaRPr lang="en-US" dirty="0"/>
          </a:p>
        </p:txBody>
      </p:sp>
    </p:spTree>
    <p:extLst>
      <p:ext uri="{BB962C8B-B14F-4D97-AF65-F5344CB8AC3E}">
        <p14:creationId xmlns:p14="http://schemas.microsoft.com/office/powerpoint/2010/main" val="1423238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3" name="Rectangle 3"/>
          <p:cNvSpPr>
            <a:spLocks noChangeArrowheads="1"/>
          </p:cNvSpPr>
          <p:nvPr/>
        </p:nvSpPr>
        <p:spPr bwMode="auto">
          <a:xfrm>
            <a:off x="381000" y="1295400"/>
            <a:ext cx="8382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spcBef>
                <a:spcPct val="30000"/>
              </a:spcBef>
            </a:pPr>
            <a:r>
              <a:rPr lang="en-US" sz="2800" dirty="0" smtClean="0">
                <a:solidFill>
                  <a:srgbClr val="000000"/>
                </a:solidFill>
              </a:rPr>
              <a:t>Tight integration of theory, design, experiment</a:t>
            </a:r>
            <a:endParaRPr lang="en-US" sz="2800" dirty="0">
              <a:solidFill>
                <a:srgbClr val="000000"/>
              </a:solidFill>
            </a:endParaRPr>
          </a:p>
          <a:p>
            <a:pPr eaLnBrk="1" hangingPunct="1">
              <a:lnSpc>
                <a:spcPct val="90000"/>
              </a:lnSpc>
              <a:spcBef>
                <a:spcPct val="30000"/>
              </a:spcBef>
            </a:pPr>
            <a:endParaRPr lang="en-US" sz="1200" dirty="0" smtClean="0">
              <a:solidFill>
                <a:srgbClr val="000000"/>
              </a:solidFill>
            </a:endParaRPr>
          </a:p>
          <a:p>
            <a:pPr eaLnBrk="1" hangingPunct="1">
              <a:lnSpc>
                <a:spcPct val="90000"/>
              </a:lnSpc>
              <a:spcBef>
                <a:spcPct val="30000"/>
              </a:spcBef>
            </a:pPr>
            <a:r>
              <a:rPr lang="en-US" sz="2800" dirty="0" smtClean="0">
                <a:solidFill>
                  <a:srgbClr val="000000"/>
                </a:solidFill>
              </a:rPr>
              <a:t>Performance analysis done at design time</a:t>
            </a:r>
          </a:p>
          <a:p>
            <a:pPr marL="908050" lvl="1" indent="-436563" eaLnBrk="1" hangingPunct="1">
              <a:lnSpc>
                <a:spcPct val="90000"/>
              </a:lnSpc>
              <a:spcBef>
                <a:spcPct val="30000"/>
              </a:spcBef>
              <a:buClr>
                <a:schemeClr val="accent2"/>
              </a:buClr>
              <a:buFont typeface="Wingdings" charset="0"/>
              <a:buChar char="n"/>
            </a:pPr>
            <a:r>
              <a:rPr lang="en-US" sz="2400" dirty="0" smtClean="0">
                <a:solidFill>
                  <a:srgbClr val="000000"/>
                </a:solidFill>
              </a:rPr>
              <a:t>Not after</a:t>
            </a:r>
            <a:endParaRPr lang="en-US" sz="2400" dirty="0">
              <a:solidFill>
                <a:srgbClr val="000000"/>
              </a:solidFill>
            </a:endParaRPr>
          </a:p>
          <a:p>
            <a:pPr lvl="0" eaLnBrk="1" hangingPunct="1">
              <a:spcBef>
                <a:spcPct val="20000"/>
              </a:spcBef>
              <a:buClr>
                <a:srgbClr val="CC0000"/>
              </a:buClr>
            </a:pPr>
            <a:endParaRPr lang="en-US" sz="1400" kern="0" dirty="0" smtClean="0">
              <a:solidFill>
                <a:srgbClr val="000000"/>
              </a:solidFill>
              <a:latin typeface="Verdana"/>
              <a:ea typeface="ＭＳ Ｐゴシック"/>
            </a:endParaRPr>
          </a:p>
          <a:p>
            <a:pPr eaLnBrk="1" hangingPunct="1">
              <a:lnSpc>
                <a:spcPct val="90000"/>
              </a:lnSpc>
              <a:spcBef>
                <a:spcPct val="30000"/>
              </a:spcBef>
            </a:pPr>
            <a:r>
              <a:rPr lang="en-US" sz="2800" dirty="0" smtClean="0">
                <a:solidFill>
                  <a:srgbClr val="000000"/>
                </a:solidFill>
              </a:rPr>
              <a:t>Theory does not replace intuitions and heuristics</a:t>
            </a:r>
            <a:endParaRPr lang="en-US" sz="2800" dirty="0">
              <a:solidFill>
                <a:srgbClr val="000000"/>
              </a:solidFill>
            </a:endParaRPr>
          </a:p>
          <a:p>
            <a:pPr marL="908050" lvl="1" indent="-436563" eaLnBrk="1" hangingPunct="1">
              <a:lnSpc>
                <a:spcPct val="90000"/>
              </a:lnSpc>
              <a:spcBef>
                <a:spcPct val="30000"/>
              </a:spcBef>
              <a:buClr>
                <a:schemeClr val="accent2"/>
              </a:buClr>
              <a:buFont typeface="Wingdings" charset="0"/>
              <a:buChar char="n"/>
            </a:pPr>
            <a:r>
              <a:rPr lang="en-US" sz="2400" dirty="0" smtClean="0">
                <a:solidFill>
                  <a:srgbClr val="000000"/>
                </a:solidFill>
              </a:rPr>
              <a:t>Refines, validates/invalidates them</a:t>
            </a:r>
            <a:endParaRPr lang="en-US" sz="2400" dirty="0">
              <a:solidFill>
                <a:srgbClr val="000000"/>
              </a:solidFill>
            </a:endParaRPr>
          </a:p>
          <a:p>
            <a:pPr marL="471487" lvl="1" eaLnBrk="1" hangingPunct="1">
              <a:spcBef>
                <a:spcPct val="20000"/>
              </a:spcBef>
              <a:buClr>
                <a:srgbClr val="CC0000"/>
              </a:buClr>
            </a:pPr>
            <a:endParaRPr lang="en-US" sz="1400" kern="0" dirty="0">
              <a:solidFill>
                <a:srgbClr val="000000"/>
              </a:solidFill>
              <a:latin typeface="Verdana"/>
              <a:ea typeface="ＭＳ Ｐゴシック"/>
            </a:endParaRPr>
          </a:p>
          <a:p>
            <a:pPr lvl="0" eaLnBrk="1" hangingPunct="1">
              <a:spcBef>
                <a:spcPct val="20000"/>
              </a:spcBef>
              <a:buClr>
                <a:srgbClr val="CC0000"/>
              </a:buClr>
            </a:pPr>
            <a:r>
              <a:rPr lang="en-US" sz="2800" kern="0" dirty="0" smtClean="0">
                <a:solidFill>
                  <a:srgbClr val="000000"/>
                </a:solidFill>
                <a:latin typeface="Verdana"/>
                <a:ea typeface="ＭＳ Ｐゴシック"/>
              </a:rPr>
              <a:t>Theory provides </a:t>
            </a:r>
            <a:r>
              <a:rPr lang="en-US" sz="2800" kern="0" dirty="0">
                <a:solidFill>
                  <a:srgbClr val="000000"/>
                </a:solidFill>
                <a:latin typeface="Verdana"/>
                <a:ea typeface="ＭＳ Ｐゴシック"/>
              </a:rPr>
              <a:t>structure and clarity</a:t>
            </a:r>
          </a:p>
          <a:p>
            <a:pPr marL="908050" lvl="1" indent="-436563" eaLnBrk="1" hangingPunct="1">
              <a:spcBef>
                <a:spcPct val="20000"/>
              </a:spcBef>
              <a:buClr>
                <a:srgbClr val="CC0000"/>
              </a:buClr>
              <a:buFont typeface="Wingdings" charset="0"/>
              <a:buChar char="n"/>
            </a:pPr>
            <a:r>
              <a:rPr lang="en-US" sz="2400" kern="0" dirty="0" smtClean="0">
                <a:solidFill>
                  <a:srgbClr val="000000"/>
                </a:solidFill>
                <a:latin typeface="Verdana"/>
                <a:ea typeface="ＭＳ Ｐゴシック"/>
              </a:rPr>
              <a:t>Guides </a:t>
            </a:r>
            <a:r>
              <a:rPr lang="en-US" sz="2400" kern="0" dirty="0">
                <a:solidFill>
                  <a:srgbClr val="000000"/>
                </a:solidFill>
                <a:latin typeface="Verdana"/>
                <a:ea typeface="ＭＳ Ｐゴシック"/>
              </a:rPr>
              <a:t>design</a:t>
            </a:r>
          </a:p>
          <a:p>
            <a:pPr marL="908050" lvl="1" indent="-436563" eaLnBrk="1" hangingPunct="1">
              <a:spcBef>
                <a:spcPct val="20000"/>
              </a:spcBef>
              <a:buClr>
                <a:srgbClr val="CC0000"/>
              </a:buClr>
              <a:buFont typeface="Wingdings" charset="0"/>
              <a:buChar char="n"/>
            </a:pPr>
            <a:r>
              <a:rPr lang="en-US" sz="2400" kern="0" dirty="0" smtClean="0">
                <a:solidFill>
                  <a:srgbClr val="000000"/>
                </a:solidFill>
                <a:latin typeface="Verdana"/>
                <a:ea typeface="ＭＳ Ｐゴシック"/>
              </a:rPr>
              <a:t>Suggests ideas and experiments</a:t>
            </a:r>
            <a:endParaRPr lang="en-US" sz="2400" kern="0" dirty="0">
              <a:solidFill>
                <a:srgbClr val="000000"/>
              </a:solidFill>
              <a:latin typeface="Verdana"/>
              <a:ea typeface="ＭＳ Ｐゴシック"/>
            </a:endParaRPr>
          </a:p>
          <a:p>
            <a:pPr marL="908050" lvl="1" indent="-436563" eaLnBrk="1" hangingPunct="1">
              <a:spcBef>
                <a:spcPct val="20000"/>
              </a:spcBef>
              <a:buClr>
                <a:srgbClr val="CC0000"/>
              </a:buClr>
              <a:buFont typeface="Wingdings" charset="0"/>
              <a:buChar char="n"/>
            </a:pPr>
            <a:r>
              <a:rPr lang="en-US" sz="2400" kern="0" dirty="0" smtClean="0">
                <a:solidFill>
                  <a:srgbClr val="000000"/>
                </a:solidFill>
                <a:latin typeface="Verdana"/>
                <a:ea typeface="ＭＳ Ｐゴシック"/>
              </a:rPr>
              <a:t>Explores boundaries that are hard to </a:t>
            </a:r>
            <a:r>
              <a:rPr lang="en-US" sz="2400" kern="0" dirty="0" err="1" smtClean="0">
                <a:solidFill>
                  <a:srgbClr val="000000"/>
                </a:solidFill>
                <a:latin typeface="Verdana"/>
                <a:ea typeface="ＭＳ Ｐゴシック"/>
              </a:rPr>
              <a:t>expt</a:t>
            </a:r>
            <a:endParaRPr lang="en-US" sz="2400" kern="0" dirty="0">
              <a:solidFill>
                <a:srgbClr val="000000"/>
              </a:solidFill>
              <a:latin typeface="Verdana"/>
              <a:ea typeface="ＭＳ Ｐゴシック"/>
            </a:endParaRPr>
          </a:p>
        </p:txBody>
      </p:sp>
      <p:sp>
        <p:nvSpPr>
          <p:cNvPr id="2" name="Title 1"/>
          <p:cNvSpPr>
            <a:spLocks noGrp="1"/>
          </p:cNvSpPr>
          <p:nvPr>
            <p:ph type="title"/>
          </p:nvPr>
        </p:nvSpPr>
        <p:spPr/>
        <p:txBody>
          <a:bodyPr/>
          <a:lstStyle/>
          <a:p>
            <a:r>
              <a:rPr lang="en-US" dirty="0" smtClean="0"/>
              <a:t>Forward engineering</a:t>
            </a:r>
            <a:endParaRPr lang="en-US" dirty="0"/>
          </a:p>
        </p:txBody>
      </p:sp>
    </p:spTree>
    <p:extLst>
      <p:ext uri="{BB962C8B-B14F-4D97-AF65-F5344CB8AC3E}">
        <p14:creationId xmlns:p14="http://schemas.microsoft.com/office/powerpoint/2010/main" val="1034501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43" name="Group 3"/>
          <p:cNvGrpSpPr>
            <a:grpSpLocks/>
          </p:cNvGrpSpPr>
          <p:nvPr/>
        </p:nvGrpSpPr>
        <p:grpSpPr bwMode="auto">
          <a:xfrm>
            <a:off x="457200" y="1600200"/>
            <a:ext cx="6781800" cy="838200"/>
            <a:chOff x="240" y="1104"/>
            <a:chExt cx="4272" cy="528"/>
          </a:xfrm>
        </p:grpSpPr>
        <p:sp>
          <p:nvSpPr>
            <p:cNvPr id="675844" name="Rectangle 4"/>
            <p:cNvSpPr>
              <a:spLocks noChangeArrowheads="1"/>
            </p:cNvSpPr>
            <p:nvPr/>
          </p:nvSpPr>
          <p:spPr bwMode="auto">
            <a:xfrm>
              <a:off x="2256" y="1104"/>
              <a:ext cx="2256" cy="528"/>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50000"/>
                </a:spcBef>
              </a:pPr>
              <a:r>
                <a:rPr lang="en-US" sz="1800">
                  <a:latin typeface="Lucida Console" charset="0"/>
                </a:rPr>
                <a:t> ACK:  W  </a:t>
              </a:r>
              <a:r>
                <a:rPr lang="en-US" sz="1800">
                  <a:latin typeface="Lucida Console" charset="0"/>
                  <a:sym typeface="Wingdings" charset="0"/>
                </a:rPr>
                <a:t>  W + 1/W</a:t>
              </a:r>
              <a:endParaRPr lang="en-US" sz="1800">
                <a:latin typeface="Lucida Console" charset="0"/>
              </a:endParaRPr>
            </a:p>
            <a:p>
              <a:pPr eaLnBrk="1" hangingPunct="1">
                <a:lnSpc>
                  <a:spcPct val="90000"/>
                </a:lnSpc>
                <a:spcBef>
                  <a:spcPct val="50000"/>
                </a:spcBef>
              </a:pPr>
              <a:endParaRPr lang="en-US" sz="400">
                <a:latin typeface="Lucida Console" charset="0"/>
              </a:endParaRPr>
            </a:p>
            <a:p>
              <a:pPr eaLnBrk="1" hangingPunct="1">
                <a:lnSpc>
                  <a:spcPct val="90000"/>
                </a:lnSpc>
                <a:spcBef>
                  <a:spcPct val="50000"/>
                </a:spcBef>
              </a:pPr>
              <a:r>
                <a:rPr lang="en-US" sz="1800">
                  <a:latin typeface="Lucida Console" charset="0"/>
                </a:rPr>
                <a:t> Loss: W  </a:t>
              </a:r>
              <a:r>
                <a:rPr lang="en-US" sz="1800">
                  <a:latin typeface="Lucida Console" charset="0"/>
                  <a:sym typeface="Wingdings" charset="0"/>
                </a:rPr>
                <a:t>  W – 0.5W</a:t>
              </a:r>
              <a:endParaRPr lang="en-US" sz="1800">
                <a:latin typeface="Lucida Console" charset="0"/>
              </a:endParaRPr>
            </a:p>
          </p:txBody>
        </p:sp>
        <p:sp>
          <p:nvSpPr>
            <p:cNvPr id="675845" name="Rectangle 5"/>
            <p:cNvSpPr>
              <a:spLocks noChangeArrowheads="1"/>
            </p:cNvSpPr>
            <p:nvPr/>
          </p:nvSpPr>
          <p:spPr bwMode="auto">
            <a:xfrm>
              <a:off x="240" y="1152"/>
              <a:ext cx="235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80000"/>
                </a:lnSpc>
                <a:spcBef>
                  <a:spcPct val="20000"/>
                </a:spcBef>
                <a:buClr>
                  <a:schemeClr val="accent2"/>
                </a:buClr>
                <a:buFont typeface="Wingdings" charset="0"/>
                <a:buChar char="o"/>
              </a:pPr>
              <a:r>
                <a:rPr lang="en-US" sz="2400" b="1" dirty="0"/>
                <a:t>Reno</a:t>
              </a:r>
              <a:r>
                <a:rPr lang="en-US" sz="2400" dirty="0"/>
                <a:t> </a:t>
              </a:r>
            </a:p>
            <a:p>
              <a:pPr marL="469900" indent="-469900" eaLnBrk="1" hangingPunct="1">
                <a:lnSpc>
                  <a:spcPct val="80000"/>
                </a:lnSpc>
                <a:spcBef>
                  <a:spcPct val="20000"/>
                </a:spcBef>
                <a:buClr>
                  <a:schemeClr val="accent2"/>
                </a:buClr>
                <a:buFont typeface="Wingdings" charset="0"/>
                <a:buNone/>
              </a:pPr>
              <a:r>
                <a:rPr lang="en-US" sz="2400" dirty="0"/>
                <a:t>	</a:t>
              </a:r>
              <a:r>
                <a:rPr lang="en-US" sz="2000" dirty="0"/>
                <a:t>AIMD(1, 0.5)</a:t>
              </a:r>
            </a:p>
          </p:txBody>
        </p:sp>
      </p:grpSp>
      <p:grpSp>
        <p:nvGrpSpPr>
          <p:cNvPr id="675846" name="Group 6"/>
          <p:cNvGrpSpPr>
            <a:grpSpLocks/>
          </p:cNvGrpSpPr>
          <p:nvPr/>
        </p:nvGrpSpPr>
        <p:grpSpPr bwMode="auto">
          <a:xfrm>
            <a:off x="457200" y="2743200"/>
            <a:ext cx="6781800" cy="838200"/>
            <a:chOff x="240" y="1824"/>
            <a:chExt cx="4272" cy="528"/>
          </a:xfrm>
        </p:grpSpPr>
        <p:sp>
          <p:nvSpPr>
            <p:cNvPr id="675847" name="Rectangle 7"/>
            <p:cNvSpPr>
              <a:spLocks noChangeArrowheads="1"/>
            </p:cNvSpPr>
            <p:nvPr/>
          </p:nvSpPr>
          <p:spPr bwMode="auto">
            <a:xfrm>
              <a:off x="2256" y="1824"/>
              <a:ext cx="2256" cy="528"/>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50000"/>
                </a:spcBef>
              </a:pPr>
              <a:r>
                <a:rPr lang="en-US" sz="1800">
                  <a:latin typeface="Lucida Console" charset="0"/>
                </a:rPr>
                <a:t> ACK:  W  </a:t>
              </a:r>
              <a:r>
                <a:rPr lang="en-US" sz="1800">
                  <a:latin typeface="Lucida Console" charset="0"/>
                  <a:sym typeface="Wingdings" charset="0"/>
                </a:rPr>
                <a:t>  W + a(w)/W</a:t>
              </a:r>
              <a:endParaRPr lang="en-US" sz="1800">
                <a:latin typeface="Lucida Console" charset="0"/>
              </a:endParaRPr>
            </a:p>
            <a:p>
              <a:pPr eaLnBrk="1" hangingPunct="1">
                <a:lnSpc>
                  <a:spcPct val="90000"/>
                </a:lnSpc>
                <a:spcBef>
                  <a:spcPct val="50000"/>
                </a:spcBef>
              </a:pPr>
              <a:endParaRPr lang="en-US" sz="400">
                <a:latin typeface="Lucida Console" charset="0"/>
              </a:endParaRPr>
            </a:p>
            <a:p>
              <a:pPr eaLnBrk="1" hangingPunct="1">
                <a:lnSpc>
                  <a:spcPct val="90000"/>
                </a:lnSpc>
                <a:spcBef>
                  <a:spcPct val="50000"/>
                </a:spcBef>
              </a:pPr>
              <a:r>
                <a:rPr lang="en-US" sz="1800">
                  <a:latin typeface="Lucida Console" charset="0"/>
                </a:rPr>
                <a:t> Loss: W  </a:t>
              </a:r>
              <a:r>
                <a:rPr lang="en-US" sz="1800">
                  <a:latin typeface="Lucida Console" charset="0"/>
                  <a:sym typeface="Wingdings" charset="0"/>
                </a:rPr>
                <a:t>  W – b(w)W</a:t>
              </a:r>
              <a:endParaRPr lang="en-US" sz="1800">
                <a:latin typeface="Lucida Console" charset="0"/>
              </a:endParaRPr>
            </a:p>
          </p:txBody>
        </p:sp>
        <p:sp>
          <p:nvSpPr>
            <p:cNvPr id="675848" name="Rectangle 8"/>
            <p:cNvSpPr>
              <a:spLocks noChangeArrowheads="1"/>
            </p:cNvSpPr>
            <p:nvPr/>
          </p:nvSpPr>
          <p:spPr bwMode="auto">
            <a:xfrm>
              <a:off x="240" y="1872"/>
              <a:ext cx="292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80000"/>
                </a:lnSpc>
                <a:spcBef>
                  <a:spcPct val="20000"/>
                </a:spcBef>
                <a:buClr>
                  <a:schemeClr val="accent2"/>
                </a:buClr>
                <a:buFont typeface="Wingdings" charset="0"/>
                <a:buChar char="o"/>
              </a:pPr>
              <a:r>
                <a:rPr lang="en-US" sz="2400" b="1"/>
                <a:t>HSTCP</a:t>
              </a:r>
              <a:r>
                <a:rPr lang="en-US" sz="2400"/>
                <a:t> </a:t>
              </a:r>
            </a:p>
            <a:p>
              <a:pPr marL="469900" indent="-469900" eaLnBrk="1" hangingPunct="1">
                <a:lnSpc>
                  <a:spcPct val="80000"/>
                </a:lnSpc>
                <a:spcBef>
                  <a:spcPct val="20000"/>
                </a:spcBef>
                <a:buClr>
                  <a:schemeClr val="accent2"/>
                </a:buClr>
                <a:buFont typeface="Wingdings" charset="0"/>
                <a:buNone/>
              </a:pPr>
              <a:r>
                <a:rPr lang="en-US" sz="2400"/>
                <a:t>	</a:t>
              </a:r>
              <a:r>
                <a:rPr lang="en-US" sz="2000"/>
                <a:t>AIMD(a(w), b(w))</a:t>
              </a:r>
            </a:p>
          </p:txBody>
        </p:sp>
      </p:grpSp>
      <p:grpSp>
        <p:nvGrpSpPr>
          <p:cNvPr id="675849" name="Group 9"/>
          <p:cNvGrpSpPr>
            <a:grpSpLocks/>
          </p:cNvGrpSpPr>
          <p:nvPr/>
        </p:nvGrpSpPr>
        <p:grpSpPr bwMode="auto">
          <a:xfrm>
            <a:off x="457200" y="3886200"/>
            <a:ext cx="6781800" cy="838200"/>
            <a:chOff x="240" y="2544"/>
            <a:chExt cx="4272" cy="528"/>
          </a:xfrm>
        </p:grpSpPr>
        <p:sp>
          <p:nvSpPr>
            <p:cNvPr id="675850" name="Rectangle 10"/>
            <p:cNvSpPr>
              <a:spLocks noChangeArrowheads="1"/>
            </p:cNvSpPr>
            <p:nvPr/>
          </p:nvSpPr>
          <p:spPr bwMode="auto">
            <a:xfrm>
              <a:off x="2256" y="2544"/>
              <a:ext cx="2256" cy="528"/>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50000"/>
                </a:spcBef>
              </a:pPr>
              <a:r>
                <a:rPr lang="en-US" sz="1800">
                  <a:latin typeface="Lucida Console" charset="0"/>
                </a:rPr>
                <a:t> ACK:  W  </a:t>
              </a:r>
              <a:r>
                <a:rPr lang="en-US" sz="1800">
                  <a:latin typeface="Lucida Console" charset="0"/>
                  <a:sym typeface="Wingdings" charset="0"/>
                </a:rPr>
                <a:t>  W + 0.01</a:t>
              </a:r>
              <a:endParaRPr lang="en-US" sz="1800">
                <a:latin typeface="Lucida Console" charset="0"/>
              </a:endParaRPr>
            </a:p>
            <a:p>
              <a:pPr eaLnBrk="1" hangingPunct="1">
                <a:lnSpc>
                  <a:spcPct val="90000"/>
                </a:lnSpc>
                <a:spcBef>
                  <a:spcPct val="50000"/>
                </a:spcBef>
              </a:pPr>
              <a:endParaRPr lang="en-US" sz="400">
                <a:latin typeface="Lucida Console" charset="0"/>
              </a:endParaRPr>
            </a:p>
            <a:p>
              <a:pPr eaLnBrk="1" hangingPunct="1">
                <a:lnSpc>
                  <a:spcPct val="90000"/>
                </a:lnSpc>
                <a:spcBef>
                  <a:spcPct val="50000"/>
                </a:spcBef>
              </a:pPr>
              <a:r>
                <a:rPr lang="en-US" sz="1800">
                  <a:latin typeface="Lucida Console" charset="0"/>
                </a:rPr>
                <a:t> Loss: W  </a:t>
              </a:r>
              <a:r>
                <a:rPr lang="en-US" sz="1800">
                  <a:latin typeface="Lucida Console" charset="0"/>
                  <a:sym typeface="Wingdings" charset="0"/>
                </a:rPr>
                <a:t>  W – 0.125W</a:t>
              </a:r>
              <a:endParaRPr lang="en-US" sz="1800">
                <a:latin typeface="Lucida Console" charset="0"/>
              </a:endParaRPr>
            </a:p>
          </p:txBody>
        </p:sp>
        <p:sp>
          <p:nvSpPr>
            <p:cNvPr id="675851" name="Rectangle 11"/>
            <p:cNvSpPr>
              <a:spLocks noChangeArrowheads="1"/>
            </p:cNvSpPr>
            <p:nvPr/>
          </p:nvSpPr>
          <p:spPr bwMode="auto">
            <a:xfrm>
              <a:off x="240" y="2640"/>
              <a:ext cx="230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80000"/>
                </a:lnSpc>
                <a:spcBef>
                  <a:spcPct val="20000"/>
                </a:spcBef>
                <a:buClr>
                  <a:schemeClr val="accent2"/>
                </a:buClr>
                <a:buFont typeface="Wingdings" charset="0"/>
                <a:buChar char="o"/>
              </a:pPr>
              <a:r>
                <a:rPr lang="en-US" sz="2400" b="1"/>
                <a:t>STCP</a:t>
              </a:r>
              <a:r>
                <a:rPr lang="en-US" sz="2400"/>
                <a:t> </a:t>
              </a:r>
            </a:p>
            <a:p>
              <a:pPr marL="469900" indent="-469900" eaLnBrk="1" hangingPunct="1">
                <a:lnSpc>
                  <a:spcPct val="80000"/>
                </a:lnSpc>
                <a:spcBef>
                  <a:spcPct val="20000"/>
                </a:spcBef>
                <a:buClr>
                  <a:schemeClr val="accent2"/>
                </a:buClr>
                <a:buFont typeface="Wingdings" charset="0"/>
                <a:buNone/>
              </a:pPr>
              <a:r>
                <a:rPr lang="en-US" sz="2400"/>
                <a:t>	</a:t>
              </a:r>
              <a:r>
                <a:rPr lang="en-US" sz="2000"/>
                <a:t>MIMD(a, b)</a:t>
              </a:r>
            </a:p>
          </p:txBody>
        </p:sp>
      </p:grpSp>
      <p:sp>
        <p:nvSpPr>
          <p:cNvPr id="675854" name="Rectangle 14"/>
          <p:cNvSpPr>
            <a:spLocks noChangeArrowheads="1"/>
          </p:cNvSpPr>
          <p:nvPr/>
        </p:nvSpPr>
        <p:spPr bwMode="auto">
          <a:xfrm>
            <a:off x="3657600" y="5257800"/>
            <a:ext cx="3581400" cy="838200"/>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75858" name="Group 18"/>
          <p:cNvGrpSpPr>
            <a:grpSpLocks/>
          </p:cNvGrpSpPr>
          <p:nvPr/>
        </p:nvGrpSpPr>
        <p:grpSpPr bwMode="auto">
          <a:xfrm>
            <a:off x="457200" y="5334000"/>
            <a:ext cx="6629400" cy="647700"/>
            <a:chOff x="288" y="3360"/>
            <a:chExt cx="4176" cy="408"/>
          </a:xfrm>
        </p:grpSpPr>
        <p:graphicFrame>
          <p:nvGraphicFramePr>
            <p:cNvPr id="675853" name="Object 13"/>
            <p:cNvGraphicFramePr>
              <a:graphicFrameLocks noChangeAspect="1"/>
            </p:cNvGraphicFramePr>
            <p:nvPr/>
          </p:nvGraphicFramePr>
          <p:xfrm>
            <a:off x="2400" y="3360"/>
            <a:ext cx="2064" cy="408"/>
          </p:xfrm>
          <a:graphic>
            <a:graphicData uri="http://schemas.openxmlformats.org/presentationml/2006/ole">
              <mc:AlternateContent xmlns:mc="http://schemas.openxmlformats.org/markup-compatibility/2006">
                <mc:Choice xmlns:v="urn:schemas-microsoft-com:vml" Requires="v">
                  <p:oleObj spid="_x0000_s1709142" name="Equation" r:id="rId4" imgW="1879560" imgH="393480" progId="Equation.3">
                    <p:embed/>
                  </p:oleObj>
                </mc:Choice>
                <mc:Fallback>
                  <p:oleObj name="Equation" r:id="rId4" imgW="18795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3360"/>
                          <a:ext cx="2064" cy="4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75857" name="Rectangle 17"/>
            <p:cNvSpPr>
              <a:spLocks noChangeArrowheads="1"/>
            </p:cNvSpPr>
            <p:nvPr/>
          </p:nvSpPr>
          <p:spPr bwMode="auto">
            <a:xfrm>
              <a:off x="288" y="3408"/>
              <a:ext cx="230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80000"/>
                </a:lnSpc>
                <a:spcBef>
                  <a:spcPct val="20000"/>
                </a:spcBef>
                <a:buClr>
                  <a:schemeClr val="accent2"/>
                </a:buClr>
                <a:buFont typeface="Wingdings" charset="0"/>
                <a:buChar char="o"/>
              </a:pPr>
              <a:r>
                <a:rPr lang="en-US" sz="2400" b="1"/>
                <a:t> FAST</a:t>
              </a:r>
              <a:endParaRPr lang="en-US" sz="2000"/>
            </a:p>
          </p:txBody>
        </p:sp>
      </p:grpSp>
      <p:sp>
        <p:nvSpPr>
          <p:cNvPr id="2" name="Title 1"/>
          <p:cNvSpPr>
            <a:spLocks noGrp="1"/>
          </p:cNvSpPr>
          <p:nvPr>
            <p:ph type="title"/>
          </p:nvPr>
        </p:nvSpPr>
        <p:spPr/>
        <p:txBody>
          <a:bodyPr/>
          <a:lstStyle/>
          <a:p>
            <a:r>
              <a:rPr lang="en-US" dirty="0" smtClean="0"/>
              <a:t>Packet level description</a:t>
            </a:r>
            <a:endParaRPr lang="en-US" dirty="0"/>
          </a:p>
        </p:txBody>
      </p:sp>
    </p:spTree>
    <p:extLst>
      <p:ext uri="{BB962C8B-B14F-4D97-AF65-F5344CB8AC3E}">
        <p14:creationId xmlns:p14="http://schemas.microsoft.com/office/powerpoint/2010/main" val="26525585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p:txBody>
          <a:bodyPr/>
          <a:lstStyle/>
          <a:p>
            <a:r>
              <a:rPr lang="en-US">
                <a:solidFill>
                  <a:srgbClr val="000000"/>
                </a:solidFill>
              </a:rPr>
              <a:t>Flow level: </a:t>
            </a:r>
            <a:r>
              <a:rPr lang="en-US" sz="2400">
                <a:solidFill>
                  <a:srgbClr val="000000"/>
                </a:solidFill>
              </a:rPr>
              <a:t>Reno, HSTCP, STCP, FAST</a:t>
            </a:r>
          </a:p>
        </p:txBody>
      </p:sp>
      <p:sp>
        <p:nvSpPr>
          <p:cNvPr id="676867" name="Rectangle 3"/>
          <p:cNvSpPr>
            <a:spLocks noChangeArrowheads="1"/>
          </p:cNvSpPr>
          <p:nvPr/>
        </p:nvSpPr>
        <p:spPr bwMode="auto">
          <a:xfrm>
            <a:off x="457200" y="4495800"/>
            <a:ext cx="8458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spcBef>
                <a:spcPct val="30000"/>
              </a:spcBef>
              <a:buClr>
                <a:schemeClr val="accent2"/>
              </a:buClr>
            </a:pPr>
            <a:r>
              <a:rPr lang="en-US" sz="2400" b="1" dirty="0">
                <a:solidFill>
                  <a:srgbClr val="000000"/>
                </a:solidFill>
              </a:rPr>
              <a:t>Different</a:t>
            </a:r>
            <a:r>
              <a:rPr lang="en-US" sz="2400" dirty="0">
                <a:solidFill>
                  <a:srgbClr val="000000"/>
                </a:solidFill>
              </a:rPr>
              <a:t> gain </a:t>
            </a:r>
            <a:r>
              <a:rPr lang="en-US" sz="2400" i="1" dirty="0">
                <a:solidFill>
                  <a:srgbClr val="000000"/>
                </a:solidFill>
                <a:latin typeface="Symbol" charset="0"/>
              </a:rPr>
              <a:t>k</a:t>
            </a:r>
            <a:r>
              <a:rPr lang="en-US" sz="2400" dirty="0">
                <a:solidFill>
                  <a:srgbClr val="000000"/>
                </a:solidFill>
              </a:rPr>
              <a:t> and utility </a:t>
            </a:r>
            <a:r>
              <a:rPr lang="en-US" sz="2400" i="1" dirty="0" err="1">
                <a:solidFill>
                  <a:srgbClr val="000000"/>
                </a:solidFill>
                <a:latin typeface="Times New Roman" charset="0"/>
              </a:rPr>
              <a:t>U</a:t>
            </a:r>
            <a:r>
              <a:rPr lang="en-US" sz="2400" i="1" baseline="-25000" dirty="0" err="1">
                <a:solidFill>
                  <a:srgbClr val="000000"/>
                </a:solidFill>
                <a:latin typeface="Times New Roman" charset="0"/>
              </a:rPr>
              <a:t>i</a:t>
            </a:r>
            <a:r>
              <a:rPr lang="en-US" sz="2400" i="1" baseline="-25000" dirty="0">
                <a:solidFill>
                  <a:srgbClr val="000000"/>
                </a:solidFill>
                <a:latin typeface="Times New Roman" charset="0"/>
              </a:rPr>
              <a:t> </a:t>
            </a:r>
          </a:p>
          <a:p>
            <a:pPr marL="908050" lvl="1" indent="-436563" eaLnBrk="1" hangingPunct="1">
              <a:lnSpc>
                <a:spcPct val="90000"/>
              </a:lnSpc>
              <a:spcBef>
                <a:spcPct val="30000"/>
              </a:spcBef>
              <a:buClr>
                <a:schemeClr val="accent2"/>
              </a:buClr>
              <a:buFont typeface="Wingdings" charset="0"/>
              <a:buChar char="n"/>
            </a:pPr>
            <a:r>
              <a:rPr lang="en-US" sz="2000" dirty="0">
                <a:solidFill>
                  <a:srgbClr val="000000"/>
                </a:solidFill>
              </a:rPr>
              <a:t>They determine equilibrium and stability</a:t>
            </a:r>
          </a:p>
          <a:p>
            <a:pPr eaLnBrk="1" hangingPunct="1">
              <a:lnSpc>
                <a:spcPct val="90000"/>
              </a:lnSpc>
              <a:spcBef>
                <a:spcPct val="30000"/>
              </a:spcBef>
              <a:buClr>
                <a:schemeClr val="accent2"/>
              </a:buClr>
            </a:pPr>
            <a:r>
              <a:rPr lang="en-US" sz="2400" b="1" dirty="0">
                <a:solidFill>
                  <a:srgbClr val="000000"/>
                </a:solidFill>
              </a:rPr>
              <a:t>Different</a:t>
            </a:r>
            <a:r>
              <a:rPr lang="en-US" sz="2400" dirty="0">
                <a:solidFill>
                  <a:srgbClr val="000000"/>
                </a:solidFill>
              </a:rPr>
              <a:t> congestion measure </a:t>
            </a:r>
            <a:r>
              <a:rPr lang="en-US" sz="2400" i="1" dirty="0" smtClean="0">
                <a:solidFill>
                  <a:srgbClr val="000000"/>
                </a:solidFill>
                <a:latin typeface="Times New Roman" charset="0"/>
              </a:rPr>
              <a:t>q</a:t>
            </a:r>
            <a:r>
              <a:rPr lang="en-US" sz="2400" i="1" baseline="-25000" dirty="0" smtClean="0">
                <a:solidFill>
                  <a:srgbClr val="000000"/>
                </a:solidFill>
                <a:latin typeface="Times New Roman" charset="0"/>
              </a:rPr>
              <a:t>i</a:t>
            </a:r>
            <a:r>
              <a:rPr lang="en-US" sz="2400" dirty="0" smtClean="0">
                <a:solidFill>
                  <a:srgbClr val="000000"/>
                </a:solidFill>
              </a:rPr>
              <a:t> </a:t>
            </a:r>
            <a:endParaRPr lang="en-US" sz="2400" dirty="0">
              <a:solidFill>
                <a:srgbClr val="000000"/>
              </a:solidFill>
            </a:endParaRPr>
          </a:p>
          <a:p>
            <a:pPr marL="908050" lvl="1" indent="-436563" eaLnBrk="1" hangingPunct="1">
              <a:lnSpc>
                <a:spcPct val="90000"/>
              </a:lnSpc>
              <a:spcBef>
                <a:spcPct val="30000"/>
              </a:spcBef>
              <a:buClr>
                <a:schemeClr val="accent2"/>
              </a:buClr>
              <a:buFont typeface="Wingdings" charset="0"/>
              <a:buChar char="n"/>
            </a:pPr>
            <a:r>
              <a:rPr lang="en-US" sz="2000" dirty="0">
                <a:solidFill>
                  <a:srgbClr val="000000"/>
                </a:solidFill>
              </a:rPr>
              <a:t>Loss probability (Reno, HSTCP, STCP)</a:t>
            </a:r>
          </a:p>
          <a:p>
            <a:pPr marL="908050" lvl="1" indent="-436563" eaLnBrk="1" hangingPunct="1">
              <a:lnSpc>
                <a:spcPct val="90000"/>
              </a:lnSpc>
              <a:spcBef>
                <a:spcPct val="30000"/>
              </a:spcBef>
              <a:buClr>
                <a:schemeClr val="accent2"/>
              </a:buClr>
              <a:buFont typeface="Wingdings" charset="0"/>
              <a:buChar char="n"/>
            </a:pPr>
            <a:r>
              <a:rPr lang="en-US" sz="2000" dirty="0" err="1">
                <a:solidFill>
                  <a:srgbClr val="000000"/>
                </a:solidFill>
              </a:rPr>
              <a:t>Queueing</a:t>
            </a:r>
            <a:r>
              <a:rPr lang="en-US" sz="2000" dirty="0">
                <a:solidFill>
                  <a:srgbClr val="000000"/>
                </a:solidFill>
              </a:rPr>
              <a:t> delay (Vegas, FAST)</a:t>
            </a:r>
          </a:p>
        </p:txBody>
      </p:sp>
      <p:sp>
        <p:nvSpPr>
          <p:cNvPr id="676868" name="Rectangle 4"/>
          <p:cNvSpPr>
            <a:spLocks noChangeArrowheads="1"/>
          </p:cNvSpPr>
          <p:nvPr/>
        </p:nvSpPr>
        <p:spPr bwMode="auto">
          <a:xfrm>
            <a:off x="381000" y="1524000"/>
            <a:ext cx="6629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80000"/>
              </a:lnSpc>
              <a:spcBef>
                <a:spcPct val="20000"/>
              </a:spcBef>
              <a:buClr>
                <a:schemeClr val="accent2"/>
              </a:buClr>
            </a:pPr>
            <a:r>
              <a:rPr lang="en-US" sz="2400" b="1" dirty="0">
                <a:solidFill>
                  <a:srgbClr val="000000"/>
                </a:solidFill>
              </a:rPr>
              <a:t>Common </a:t>
            </a:r>
            <a:r>
              <a:rPr lang="en-US" sz="2400" dirty="0">
                <a:solidFill>
                  <a:srgbClr val="000000"/>
                </a:solidFill>
              </a:rPr>
              <a:t>flow level dynamics! </a:t>
            </a:r>
            <a:endParaRPr lang="en-US" sz="2000" dirty="0">
              <a:solidFill>
                <a:srgbClr val="000000"/>
              </a:solidFill>
            </a:endParaRPr>
          </a:p>
        </p:txBody>
      </p:sp>
      <p:graphicFrame>
        <p:nvGraphicFramePr>
          <p:cNvPr id="676869" name="Object 5"/>
          <p:cNvGraphicFramePr>
            <a:graphicFrameLocks noGrp="1" noChangeAspect="1"/>
          </p:cNvGraphicFramePr>
          <p:nvPr>
            <p:ph idx="1"/>
            <p:extLst>
              <p:ext uri="{D42A27DB-BD31-4B8C-83A1-F6EECF244321}">
                <p14:modId xmlns:p14="http://schemas.microsoft.com/office/powerpoint/2010/main" val="2635370786"/>
              </p:ext>
            </p:extLst>
          </p:nvPr>
        </p:nvGraphicFramePr>
        <p:xfrm>
          <a:off x="2057400" y="2179638"/>
          <a:ext cx="3730625" cy="823912"/>
        </p:xfrm>
        <a:graphic>
          <a:graphicData uri="http://schemas.openxmlformats.org/presentationml/2006/ole">
            <mc:AlternateContent xmlns:mc="http://schemas.openxmlformats.org/markup-compatibility/2006">
              <mc:Choice xmlns:v="urn:schemas-microsoft-com:vml" Requires="v">
                <p:oleObj spid="_x0000_s1713239" name="Equation" r:id="rId4" imgW="2184400" imgH="482600" progId="Equation.3">
                  <p:embed/>
                </p:oleObj>
              </mc:Choice>
              <mc:Fallback>
                <p:oleObj name="Equation" r:id="rId4" imgW="2184400" imgH="482600" progId="Equation.3">
                  <p:embed/>
                  <p:pic>
                    <p:nvPicPr>
                      <p:cNvPr id="0" name=""/>
                      <p:cNvPicPr>
                        <a:picLocks noChangeAspect="1" noChangeArrowheads="1"/>
                      </p:cNvPicPr>
                      <p:nvPr/>
                    </p:nvPicPr>
                    <p:blipFill>
                      <a:blip r:embed="rId5">
                        <a:lum bright="100000" contrast="100000"/>
                      </a:blip>
                      <a:srcRect/>
                      <a:stretch>
                        <a:fillRect/>
                      </a:stretch>
                    </p:blipFill>
                    <p:spPr bwMode="auto">
                      <a:xfrm>
                        <a:off x="2057400" y="2179638"/>
                        <a:ext cx="3730625" cy="823912"/>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676870" name="Text Box 6"/>
          <p:cNvSpPr txBox="1">
            <a:spLocks noChangeArrowheads="1"/>
          </p:cNvSpPr>
          <p:nvPr/>
        </p:nvSpPr>
        <p:spPr bwMode="auto">
          <a:xfrm>
            <a:off x="1260003" y="3200400"/>
            <a:ext cx="1313806" cy="64633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dirty="0">
                <a:solidFill>
                  <a:srgbClr val="0000FF"/>
                </a:solidFill>
              </a:rPr>
              <a:t>window</a:t>
            </a:r>
          </a:p>
          <a:p>
            <a:pPr algn="ctr"/>
            <a:r>
              <a:rPr lang="en-US" sz="1800" dirty="0">
                <a:solidFill>
                  <a:srgbClr val="0000FF"/>
                </a:solidFill>
              </a:rPr>
              <a:t>adjustment</a:t>
            </a:r>
          </a:p>
        </p:txBody>
      </p:sp>
      <p:sp>
        <p:nvSpPr>
          <p:cNvPr id="676871" name="Text Box 7"/>
          <p:cNvSpPr txBox="1">
            <a:spLocks noChangeArrowheads="1"/>
          </p:cNvSpPr>
          <p:nvPr/>
        </p:nvSpPr>
        <p:spPr bwMode="auto">
          <a:xfrm>
            <a:off x="3406174" y="3200400"/>
            <a:ext cx="877501" cy="646331"/>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a:solidFill>
                  <a:srgbClr val="0000FF"/>
                </a:solidFill>
              </a:rPr>
              <a:t>control</a:t>
            </a:r>
          </a:p>
          <a:p>
            <a:pPr algn="ctr"/>
            <a:r>
              <a:rPr lang="en-US" sz="1800">
                <a:solidFill>
                  <a:srgbClr val="0000FF"/>
                </a:solidFill>
              </a:rPr>
              <a:t>gain</a:t>
            </a:r>
          </a:p>
        </p:txBody>
      </p:sp>
      <p:sp>
        <p:nvSpPr>
          <p:cNvPr id="676872" name="Text Box 8"/>
          <p:cNvSpPr txBox="1">
            <a:spLocks noChangeArrowheads="1"/>
          </p:cNvSpPr>
          <p:nvPr/>
        </p:nvSpPr>
        <p:spPr bwMode="auto">
          <a:xfrm>
            <a:off x="4584421" y="3200400"/>
            <a:ext cx="1134032" cy="646331"/>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a:solidFill>
                  <a:srgbClr val="0000FF"/>
                </a:solidFill>
              </a:rPr>
              <a:t>flow level</a:t>
            </a:r>
          </a:p>
          <a:p>
            <a:pPr algn="ctr"/>
            <a:r>
              <a:rPr lang="en-US" sz="1800">
                <a:solidFill>
                  <a:srgbClr val="0000FF"/>
                </a:solidFill>
              </a:rPr>
              <a:t>goal</a:t>
            </a:r>
          </a:p>
        </p:txBody>
      </p:sp>
      <p:sp>
        <p:nvSpPr>
          <p:cNvPr id="676873" name="Text Box 9"/>
          <p:cNvSpPr txBox="1">
            <a:spLocks noChangeArrowheads="1"/>
          </p:cNvSpPr>
          <p:nvPr/>
        </p:nvSpPr>
        <p:spPr bwMode="auto">
          <a:xfrm>
            <a:off x="2895600" y="3276600"/>
            <a:ext cx="3644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0000FF"/>
                </a:solidFill>
              </a:rPr>
              <a:t>=</a:t>
            </a:r>
          </a:p>
        </p:txBody>
      </p:sp>
    </p:spTree>
    <p:extLst>
      <p:ext uri="{BB962C8B-B14F-4D97-AF65-F5344CB8AC3E}">
        <p14:creationId xmlns:p14="http://schemas.microsoft.com/office/powerpoint/2010/main" val="6305018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6867"/>
                                        </p:tgtEl>
                                        <p:attrNameLst>
                                          <p:attrName>style.visibility</p:attrName>
                                        </p:attrNameLst>
                                      </p:cBhvr>
                                      <p:to>
                                        <p:strVal val="visible"/>
                                      </p:to>
                                    </p:set>
                                    <p:animEffect transition="in" filter="wipe(left)">
                                      <p:cBhvr>
                                        <p:cTn id="7" dur="500"/>
                                        <p:tgtEl>
                                          <p:spTgt spid="67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p:txBody>
          <a:bodyPr/>
          <a:lstStyle/>
          <a:p>
            <a:r>
              <a:rPr lang="en-US">
                <a:solidFill>
                  <a:srgbClr val="000000"/>
                </a:solidFill>
              </a:rPr>
              <a:t>Flow level: </a:t>
            </a:r>
            <a:r>
              <a:rPr lang="en-US" sz="2400">
                <a:solidFill>
                  <a:srgbClr val="000000"/>
                </a:solidFill>
              </a:rPr>
              <a:t>Reno, HSTCP, STCP, FAST</a:t>
            </a:r>
          </a:p>
        </p:txBody>
      </p:sp>
      <p:sp>
        <p:nvSpPr>
          <p:cNvPr id="676868" name="Rectangle 4"/>
          <p:cNvSpPr>
            <a:spLocks noChangeArrowheads="1"/>
          </p:cNvSpPr>
          <p:nvPr/>
        </p:nvSpPr>
        <p:spPr bwMode="auto">
          <a:xfrm>
            <a:off x="381000" y="1524000"/>
            <a:ext cx="6629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80000"/>
              </a:lnSpc>
              <a:spcBef>
                <a:spcPct val="20000"/>
              </a:spcBef>
              <a:buClr>
                <a:schemeClr val="accent2"/>
              </a:buClr>
            </a:pPr>
            <a:r>
              <a:rPr lang="en-US" sz="2400" b="1" dirty="0">
                <a:solidFill>
                  <a:srgbClr val="000000"/>
                </a:solidFill>
              </a:rPr>
              <a:t>Common </a:t>
            </a:r>
            <a:r>
              <a:rPr lang="en-US" sz="2400" dirty="0">
                <a:solidFill>
                  <a:srgbClr val="000000"/>
                </a:solidFill>
              </a:rPr>
              <a:t>flow level dynamics! </a:t>
            </a:r>
            <a:endParaRPr lang="en-US" sz="2000" dirty="0">
              <a:solidFill>
                <a:srgbClr val="000000"/>
              </a:solidFill>
            </a:endParaRPr>
          </a:p>
        </p:txBody>
      </p:sp>
      <p:graphicFrame>
        <p:nvGraphicFramePr>
          <p:cNvPr id="676869" name="Object 5"/>
          <p:cNvGraphicFramePr>
            <a:graphicFrameLocks noGrp="1" noChangeAspect="1"/>
          </p:cNvGraphicFramePr>
          <p:nvPr>
            <p:ph idx="1"/>
            <p:extLst>
              <p:ext uri="{D42A27DB-BD31-4B8C-83A1-F6EECF244321}">
                <p14:modId xmlns:p14="http://schemas.microsoft.com/office/powerpoint/2010/main" val="1711318314"/>
              </p:ext>
            </p:extLst>
          </p:nvPr>
        </p:nvGraphicFramePr>
        <p:xfrm>
          <a:off x="2057400" y="2179638"/>
          <a:ext cx="3730625" cy="823912"/>
        </p:xfrm>
        <a:graphic>
          <a:graphicData uri="http://schemas.openxmlformats.org/presentationml/2006/ole">
            <mc:AlternateContent xmlns:mc="http://schemas.openxmlformats.org/markup-compatibility/2006">
              <mc:Choice xmlns:v="urn:schemas-microsoft-com:vml" Requires="v">
                <p:oleObj spid="_x0000_s1722447" name="Equation" r:id="rId4" imgW="2184400" imgH="482600" progId="Equation.3">
                  <p:embed/>
                </p:oleObj>
              </mc:Choice>
              <mc:Fallback>
                <p:oleObj name="Equation" r:id="rId4" imgW="2184400" imgH="482600" progId="Equation.3">
                  <p:embed/>
                  <p:pic>
                    <p:nvPicPr>
                      <p:cNvPr id="0" name=""/>
                      <p:cNvPicPr>
                        <a:picLocks noChangeAspect="1" noChangeArrowheads="1"/>
                      </p:cNvPicPr>
                      <p:nvPr/>
                    </p:nvPicPr>
                    <p:blipFill>
                      <a:blip r:embed="rId5">
                        <a:lum bright="100000" contrast="100000"/>
                      </a:blip>
                      <a:srcRect/>
                      <a:stretch>
                        <a:fillRect/>
                      </a:stretch>
                    </p:blipFill>
                    <p:spPr bwMode="auto">
                      <a:xfrm>
                        <a:off x="2057400" y="2179638"/>
                        <a:ext cx="3730625" cy="823912"/>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676870" name="Text Box 6"/>
          <p:cNvSpPr txBox="1">
            <a:spLocks noChangeArrowheads="1"/>
          </p:cNvSpPr>
          <p:nvPr/>
        </p:nvSpPr>
        <p:spPr bwMode="auto">
          <a:xfrm>
            <a:off x="1260003" y="3200400"/>
            <a:ext cx="1313806" cy="64633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dirty="0">
                <a:solidFill>
                  <a:srgbClr val="0000FF"/>
                </a:solidFill>
              </a:rPr>
              <a:t>window</a:t>
            </a:r>
          </a:p>
          <a:p>
            <a:pPr algn="ctr"/>
            <a:r>
              <a:rPr lang="en-US" sz="1800" dirty="0">
                <a:solidFill>
                  <a:srgbClr val="0000FF"/>
                </a:solidFill>
              </a:rPr>
              <a:t>adjustment</a:t>
            </a:r>
          </a:p>
        </p:txBody>
      </p:sp>
      <p:sp>
        <p:nvSpPr>
          <p:cNvPr id="676871" name="Text Box 7"/>
          <p:cNvSpPr txBox="1">
            <a:spLocks noChangeArrowheads="1"/>
          </p:cNvSpPr>
          <p:nvPr/>
        </p:nvSpPr>
        <p:spPr bwMode="auto">
          <a:xfrm>
            <a:off x="3406174" y="3200400"/>
            <a:ext cx="877501" cy="646331"/>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a:solidFill>
                  <a:srgbClr val="0000FF"/>
                </a:solidFill>
              </a:rPr>
              <a:t>control</a:t>
            </a:r>
          </a:p>
          <a:p>
            <a:pPr algn="ctr"/>
            <a:r>
              <a:rPr lang="en-US" sz="1800">
                <a:solidFill>
                  <a:srgbClr val="0000FF"/>
                </a:solidFill>
              </a:rPr>
              <a:t>gain</a:t>
            </a:r>
          </a:p>
        </p:txBody>
      </p:sp>
      <p:sp>
        <p:nvSpPr>
          <p:cNvPr id="676872" name="Text Box 8"/>
          <p:cNvSpPr txBox="1">
            <a:spLocks noChangeArrowheads="1"/>
          </p:cNvSpPr>
          <p:nvPr/>
        </p:nvSpPr>
        <p:spPr bwMode="auto">
          <a:xfrm>
            <a:off x="4584421" y="3200400"/>
            <a:ext cx="1134032" cy="646331"/>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a:solidFill>
                  <a:srgbClr val="0000FF"/>
                </a:solidFill>
              </a:rPr>
              <a:t>flow level</a:t>
            </a:r>
          </a:p>
          <a:p>
            <a:pPr algn="ctr"/>
            <a:r>
              <a:rPr lang="en-US" sz="1800">
                <a:solidFill>
                  <a:srgbClr val="0000FF"/>
                </a:solidFill>
              </a:rPr>
              <a:t>goal</a:t>
            </a:r>
          </a:p>
        </p:txBody>
      </p:sp>
      <p:sp>
        <p:nvSpPr>
          <p:cNvPr id="676873" name="Text Box 9"/>
          <p:cNvSpPr txBox="1">
            <a:spLocks noChangeArrowheads="1"/>
          </p:cNvSpPr>
          <p:nvPr/>
        </p:nvSpPr>
        <p:spPr bwMode="auto">
          <a:xfrm>
            <a:off x="2895600" y="3276600"/>
            <a:ext cx="3644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0000FF"/>
                </a:solidFill>
              </a:rPr>
              <a:t>=</a:t>
            </a:r>
          </a:p>
        </p:txBody>
      </p:sp>
      <p:sp>
        <p:nvSpPr>
          <p:cNvPr id="10" name="Rectangle 10"/>
          <p:cNvSpPr>
            <a:spLocks noChangeArrowheads="1"/>
          </p:cNvSpPr>
          <p:nvPr/>
        </p:nvSpPr>
        <p:spPr bwMode="auto">
          <a:xfrm>
            <a:off x="381000" y="4267200"/>
            <a:ext cx="8458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80000"/>
              </a:lnSpc>
              <a:spcBef>
                <a:spcPct val="20000"/>
              </a:spcBef>
              <a:buClr>
                <a:schemeClr val="accent2"/>
              </a:buClr>
              <a:buFont typeface="Wingdings" charset="0"/>
              <a:buNone/>
            </a:pPr>
            <a:r>
              <a:rPr lang="en-US" sz="1000" dirty="0">
                <a:solidFill>
                  <a:srgbClr val="000000"/>
                </a:solidFill>
              </a:rPr>
              <a:t>	</a:t>
            </a:r>
          </a:p>
          <a:p>
            <a:pPr eaLnBrk="1" hangingPunct="1">
              <a:lnSpc>
                <a:spcPct val="80000"/>
              </a:lnSpc>
              <a:spcBef>
                <a:spcPct val="20000"/>
              </a:spcBef>
              <a:buClr>
                <a:schemeClr val="accent2"/>
              </a:buClr>
            </a:pPr>
            <a:r>
              <a:rPr lang="en-US" sz="2400" dirty="0">
                <a:solidFill>
                  <a:srgbClr val="000000"/>
                </a:solidFill>
              </a:rPr>
              <a:t>Small adjustment when close, large far away</a:t>
            </a:r>
          </a:p>
          <a:p>
            <a:pPr marL="742950" lvl="1" indent="-285750" eaLnBrk="1" hangingPunct="1">
              <a:lnSpc>
                <a:spcPct val="80000"/>
              </a:lnSpc>
              <a:spcBef>
                <a:spcPct val="20000"/>
              </a:spcBef>
              <a:buClr>
                <a:schemeClr val="accent2"/>
              </a:buClr>
              <a:buFont typeface="Wingdings" charset="0"/>
              <a:buChar char="n"/>
            </a:pPr>
            <a:r>
              <a:rPr lang="en-US" sz="2000" dirty="0">
                <a:solidFill>
                  <a:srgbClr val="000000"/>
                </a:solidFill>
              </a:rPr>
              <a:t>Need to estimate how far current state is </a:t>
            </a:r>
            <a:r>
              <a:rPr lang="en-US" sz="2000" dirty="0" err="1">
                <a:solidFill>
                  <a:srgbClr val="000000"/>
                </a:solidFill>
              </a:rPr>
              <a:t>wrt</a:t>
            </a:r>
            <a:r>
              <a:rPr lang="en-US" sz="2000" dirty="0">
                <a:solidFill>
                  <a:srgbClr val="000000"/>
                </a:solidFill>
              </a:rPr>
              <a:t> target</a:t>
            </a:r>
          </a:p>
          <a:p>
            <a:pPr marL="742950" lvl="1" indent="-285750" eaLnBrk="1" hangingPunct="1">
              <a:lnSpc>
                <a:spcPct val="80000"/>
              </a:lnSpc>
              <a:spcBef>
                <a:spcPct val="20000"/>
              </a:spcBef>
              <a:buClr>
                <a:schemeClr val="accent2"/>
              </a:buClr>
              <a:buFont typeface="Wingdings" charset="0"/>
              <a:buChar char="n"/>
            </a:pPr>
            <a:r>
              <a:rPr lang="en-US" sz="2000" dirty="0">
                <a:solidFill>
                  <a:srgbClr val="000000"/>
                </a:solidFill>
              </a:rPr>
              <a:t>Scalable</a:t>
            </a:r>
          </a:p>
          <a:p>
            <a:pPr marL="742950" lvl="1" indent="-285750" eaLnBrk="1" hangingPunct="1">
              <a:lnSpc>
                <a:spcPct val="80000"/>
              </a:lnSpc>
              <a:spcBef>
                <a:spcPct val="20000"/>
              </a:spcBef>
              <a:buClr>
                <a:schemeClr val="accent2"/>
              </a:buClr>
              <a:buFont typeface="Wingdings" charset="0"/>
              <a:buChar char="n"/>
            </a:pPr>
            <a:endParaRPr lang="en-US" sz="1800" dirty="0">
              <a:solidFill>
                <a:srgbClr val="000000"/>
              </a:solidFill>
            </a:endParaRPr>
          </a:p>
          <a:p>
            <a:pPr eaLnBrk="1" hangingPunct="1">
              <a:lnSpc>
                <a:spcPct val="80000"/>
              </a:lnSpc>
              <a:spcBef>
                <a:spcPct val="20000"/>
              </a:spcBef>
              <a:buClr>
                <a:schemeClr val="accent2"/>
              </a:buClr>
            </a:pPr>
            <a:r>
              <a:rPr lang="en-US" sz="2400" dirty="0" smtClean="0">
                <a:solidFill>
                  <a:srgbClr val="000000"/>
                </a:solidFill>
              </a:rPr>
              <a:t>Reno, Vegas: window </a:t>
            </a:r>
            <a:r>
              <a:rPr lang="en-US" sz="2400" dirty="0">
                <a:solidFill>
                  <a:srgbClr val="000000"/>
                </a:solidFill>
              </a:rPr>
              <a:t>adjustment independent of </a:t>
            </a:r>
            <a:r>
              <a:rPr lang="en-US" sz="2400" i="1" dirty="0" smtClean="0">
                <a:solidFill>
                  <a:srgbClr val="000000"/>
                </a:solidFill>
                <a:latin typeface="Times New Roman" charset="0"/>
              </a:rPr>
              <a:t>q</a:t>
            </a:r>
            <a:r>
              <a:rPr lang="en-US" sz="2400" i="1" baseline="-25000" dirty="0" smtClean="0">
                <a:solidFill>
                  <a:srgbClr val="000000"/>
                </a:solidFill>
                <a:latin typeface="Times New Roman" charset="0"/>
              </a:rPr>
              <a:t>i</a:t>
            </a:r>
            <a:r>
              <a:rPr lang="en-US" sz="2400" dirty="0" smtClean="0">
                <a:solidFill>
                  <a:srgbClr val="000000"/>
                </a:solidFill>
              </a:rPr>
              <a:t> </a:t>
            </a:r>
            <a:endParaRPr lang="en-US" sz="2400" dirty="0">
              <a:solidFill>
                <a:srgbClr val="000000"/>
              </a:solidFill>
            </a:endParaRPr>
          </a:p>
          <a:p>
            <a:pPr marL="742950" lvl="1" indent="-285750" eaLnBrk="1" hangingPunct="1">
              <a:lnSpc>
                <a:spcPct val="80000"/>
              </a:lnSpc>
              <a:spcBef>
                <a:spcPct val="20000"/>
              </a:spcBef>
              <a:buClr>
                <a:schemeClr val="accent2"/>
              </a:buClr>
              <a:buFont typeface="Wingdings" charset="0"/>
              <a:buChar char="n"/>
            </a:pPr>
            <a:r>
              <a:rPr lang="en-US" sz="2000" dirty="0">
                <a:solidFill>
                  <a:srgbClr val="000000"/>
                </a:solidFill>
              </a:rPr>
              <a:t>Depends only on current window</a:t>
            </a:r>
          </a:p>
          <a:p>
            <a:pPr marL="742950" lvl="1" indent="-285750" eaLnBrk="1" hangingPunct="1">
              <a:lnSpc>
                <a:spcPct val="80000"/>
              </a:lnSpc>
              <a:spcBef>
                <a:spcPct val="20000"/>
              </a:spcBef>
              <a:buClr>
                <a:schemeClr val="accent2"/>
              </a:buClr>
              <a:buFont typeface="Wingdings" charset="0"/>
              <a:buChar char="n"/>
            </a:pPr>
            <a:r>
              <a:rPr lang="en-US" sz="2000" dirty="0">
                <a:solidFill>
                  <a:srgbClr val="000000"/>
                </a:solidFill>
              </a:rPr>
              <a:t>Difficult to scale</a:t>
            </a:r>
          </a:p>
        </p:txBody>
      </p:sp>
    </p:spTree>
    <p:extLst>
      <p:ext uri="{BB962C8B-B14F-4D97-AF65-F5344CB8AC3E}">
        <p14:creationId xmlns:p14="http://schemas.microsoft.com/office/powerpoint/2010/main" val="3446009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721600" y="409575"/>
            <a:ext cx="750434" cy="533400"/>
          </a:xfrm>
        </p:spPr>
        <p:txBody>
          <a:bodyPr/>
          <a:lstStyle/>
          <a:p>
            <a:pPr algn="l"/>
            <a:r>
              <a:rPr lang="en-US" sz="2300" dirty="0" err="1">
                <a:solidFill>
                  <a:srgbClr val="EAEAEA"/>
                </a:solidFill>
              </a:rPr>
              <a:t>rsrg</a:t>
            </a:r>
            <a:endParaRPr lang="en-US" sz="2500" dirty="0">
              <a:solidFill>
                <a:srgbClr val="EAEAEA"/>
              </a:solidFill>
            </a:endParaRPr>
          </a:p>
        </p:txBody>
      </p:sp>
      <p:pic>
        <p:nvPicPr>
          <p:cNvPr id="7212" name="Picture 4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 y="142875"/>
            <a:ext cx="685800" cy="755262"/>
          </a:xfrm>
          <a:prstGeom prst="rect">
            <a:avLst/>
          </a:prstGeom>
          <a:noFill/>
          <a:ln w="38100">
            <a:noFill/>
            <a:miter lim="800000"/>
            <a:headEnd/>
            <a:tailEnd/>
          </a:ln>
          <a:effectLst/>
        </p:spPr>
      </p:pic>
      <p:pic>
        <p:nvPicPr>
          <p:cNvPr id="7214" name="Picture 46"/>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837507" y="152402"/>
            <a:ext cx="686495" cy="705247"/>
          </a:xfrm>
          <a:prstGeom prst="rect">
            <a:avLst/>
          </a:prstGeom>
          <a:noFill/>
          <a:ln w="38100">
            <a:noFill/>
            <a:miter lim="800000"/>
            <a:headEnd/>
            <a:tailEnd/>
          </a:ln>
          <a:effectLst/>
        </p:spPr>
      </p:pic>
      <p:sp>
        <p:nvSpPr>
          <p:cNvPr id="7215" name="Rectangle 47"/>
          <p:cNvSpPr>
            <a:spLocks noChangeArrowheads="1"/>
          </p:cNvSpPr>
          <p:nvPr/>
        </p:nvSpPr>
        <p:spPr bwMode="auto">
          <a:xfrm>
            <a:off x="8711976" y="190503"/>
            <a:ext cx="51027" cy="59531"/>
          </a:xfrm>
          <a:prstGeom prst="rect">
            <a:avLst/>
          </a:prstGeom>
          <a:solidFill>
            <a:srgbClr val="292929"/>
          </a:solidFill>
          <a:ln w="38100">
            <a:noFill/>
            <a:miter lim="800000"/>
            <a:headEnd/>
            <a:tailEnd/>
          </a:ln>
          <a:effectLst/>
        </p:spPr>
        <p:txBody>
          <a:bodyPr wrap="none" lIns="17390" tIns="8695" rIns="17390" bIns="8695" anchor="ctr"/>
          <a:lstStyle/>
          <a:p>
            <a:pPr algn="ctr" defTabSz="874312"/>
            <a:endParaRPr lang="en-US" dirty="0">
              <a:solidFill>
                <a:prstClr val="black"/>
              </a:solidFill>
              <a:latin typeface="Arial" pitchFamily="34" charset="0"/>
              <a:ea typeface="+mn-ea"/>
            </a:endParaRPr>
          </a:p>
        </p:txBody>
      </p:sp>
      <p:sp>
        <p:nvSpPr>
          <p:cNvPr id="42" name="Rectangle 2"/>
          <p:cNvSpPr txBox="1">
            <a:spLocks noChangeArrowheads="1"/>
          </p:cNvSpPr>
          <p:nvPr/>
        </p:nvSpPr>
        <p:spPr bwMode="auto">
          <a:xfrm>
            <a:off x="8116824" y="542925"/>
            <a:ext cx="950976" cy="381000"/>
          </a:xfrm>
          <a:prstGeom prst="rect">
            <a:avLst/>
          </a:prstGeom>
          <a:noFill/>
          <a:ln w="9525">
            <a:noFill/>
            <a:miter lim="800000"/>
            <a:headEnd/>
            <a:tailEnd/>
          </a:ln>
          <a:effectLst/>
        </p:spPr>
        <p:txBody>
          <a:bodyPr vert="horz" wrap="square" lIns="87453" tIns="43726" rIns="87453" bIns="43726" numCol="1" anchor="b" anchorCtr="0" compatLnSpc="1">
            <a:prstTxWarp prst="textNoShape">
              <a:avLst/>
            </a:prstTxWarp>
          </a:bodyPr>
          <a:lstStyle/>
          <a:p>
            <a:pPr algn="r" defTabSz="874399"/>
            <a:r>
              <a:rPr lang="en-US" sz="2000" b="1" dirty="0">
                <a:solidFill>
                  <a:srgbClr val="EAEAEA"/>
                </a:solidFill>
                <a:latin typeface="Times New Roman" pitchFamily="18" charset="0"/>
                <a:ea typeface="+mn-ea"/>
                <a:cs typeface="Times New Roman" pitchFamily="18" charset="0"/>
              </a:rPr>
              <a:t>SISL</a:t>
            </a:r>
          </a:p>
        </p:txBody>
      </p:sp>
      <p:sp>
        <p:nvSpPr>
          <p:cNvPr id="46" name="Rectangle 45"/>
          <p:cNvSpPr/>
          <p:nvPr/>
        </p:nvSpPr>
        <p:spPr>
          <a:xfrm>
            <a:off x="3505200" y="0"/>
            <a:ext cx="2143154" cy="984881"/>
          </a:xfrm>
          <a:prstGeom prst="rect">
            <a:avLst/>
          </a:prstGeom>
        </p:spPr>
        <p:txBody>
          <a:bodyPr wrap="square" lIns="91438" tIns="45718" rIns="91438" bIns="45718">
            <a:spAutoFit/>
          </a:bodyPr>
          <a:lstStyle/>
          <a:p>
            <a:pPr algn="ctr"/>
            <a:r>
              <a:rPr lang="en-US" altLang="zh-CN" sz="3800" dirty="0" err="1">
                <a:solidFill>
                  <a:prstClr val="white"/>
                </a:solidFill>
                <a:latin typeface="Verdana"/>
                <a:ea typeface="宋体" pitchFamily="2" charset="-122"/>
              </a:rPr>
              <a:t>NetLab</a:t>
            </a:r>
            <a:endParaRPr lang="en-US" altLang="zh-CN" sz="3800" dirty="0">
              <a:solidFill>
                <a:prstClr val="white"/>
              </a:solidFill>
              <a:latin typeface="Verdana"/>
              <a:ea typeface="宋体" pitchFamily="2" charset="-122"/>
            </a:endParaRPr>
          </a:p>
          <a:p>
            <a:pPr algn="ctr"/>
            <a:r>
              <a:rPr lang="en-US" sz="2000" b="1" dirty="0" err="1">
                <a:solidFill>
                  <a:prstClr val="white"/>
                </a:solidFill>
                <a:latin typeface="Arial" pitchFamily="34" charset="0"/>
                <a:ea typeface="+mn-ea"/>
              </a:rPr>
              <a:t>prof</a:t>
            </a:r>
            <a:r>
              <a:rPr lang="en-US" sz="2000" b="1" dirty="0">
                <a:solidFill>
                  <a:prstClr val="white"/>
                </a:solidFill>
                <a:latin typeface="Arial" pitchFamily="34" charset="0"/>
                <a:ea typeface="+mn-ea"/>
              </a:rPr>
              <a:t> </a:t>
            </a:r>
            <a:r>
              <a:rPr lang="en-US" sz="2000" b="1" dirty="0" err="1">
                <a:solidFill>
                  <a:prstClr val="white"/>
                </a:solidFill>
                <a:latin typeface="Arial" pitchFamily="34" charset="0"/>
                <a:ea typeface="+mn-ea"/>
              </a:rPr>
              <a:t>steven</a:t>
            </a:r>
            <a:r>
              <a:rPr lang="en-US" sz="2000" b="1" dirty="0">
                <a:solidFill>
                  <a:prstClr val="white"/>
                </a:solidFill>
                <a:latin typeface="Arial" pitchFamily="34" charset="0"/>
                <a:ea typeface="+mn-ea"/>
              </a:rPr>
              <a:t> low</a:t>
            </a:r>
            <a:endParaRPr lang="en-US" sz="2000" dirty="0">
              <a:solidFill>
                <a:prstClr val="white"/>
              </a:solidFill>
              <a:latin typeface="Arial" pitchFamily="34" charset="0"/>
              <a:ea typeface="+mn-ea"/>
            </a:endParaRPr>
          </a:p>
        </p:txBody>
      </p:sp>
      <p:graphicFrame>
        <p:nvGraphicFramePr>
          <p:cNvPr id="65" name="Object 32"/>
          <p:cNvGraphicFramePr>
            <a:graphicFrameLocks noChangeAspect="1"/>
          </p:cNvGraphicFramePr>
          <p:nvPr/>
        </p:nvGraphicFramePr>
        <p:xfrm>
          <a:off x="660400" y="2228851"/>
          <a:ext cx="513458" cy="510907"/>
        </p:xfrm>
        <a:graphic>
          <a:graphicData uri="http://schemas.openxmlformats.org/presentationml/2006/ole">
            <mc:AlternateContent xmlns:mc="http://schemas.openxmlformats.org/markup-compatibility/2006">
              <mc:Choice xmlns:v="urn:schemas-microsoft-com:vml" Requires="v">
                <p:oleObj spid="_x0000_s1702866" name="Photo Editor Photo" r:id="rId5" imgW="905001" imgH="905001" progId="">
                  <p:embed/>
                </p:oleObj>
              </mc:Choice>
              <mc:Fallback>
                <p:oleObj name="Photo Editor Photo" r:id="rId5" imgW="905001" imgH="90500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 y="2228851"/>
                        <a:ext cx="513458" cy="51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6" name="Object 33"/>
          <p:cNvGraphicFramePr>
            <a:graphicFrameLocks noChangeAspect="1"/>
          </p:cNvGraphicFramePr>
          <p:nvPr/>
        </p:nvGraphicFramePr>
        <p:xfrm>
          <a:off x="2057401" y="2280018"/>
          <a:ext cx="420783" cy="377457"/>
        </p:xfrm>
        <a:graphic>
          <a:graphicData uri="http://schemas.openxmlformats.org/presentationml/2006/ole">
            <mc:AlternateContent xmlns:mc="http://schemas.openxmlformats.org/markup-compatibility/2006">
              <mc:Choice xmlns:v="urn:schemas-microsoft-com:vml" Requires="v">
                <p:oleObj spid="_x0000_s1702867" name="Photo Editor Photo" r:id="rId7" imgW="1238423" imgH="1114581" progId="">
                  <p:embed/>
                </p:oleObj>
              </mc:Choice>
              <mc:Fallback>
                <p:oleObj name="Photo Editor Photo" r:id="rId7" imgW="1238423" imgH="1114581"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1" y="2280018"/>
                        <a:ext cx="420783" cy="37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 name="Object 34"/>
          <p:cNvGraphicFramePr>
            <a:graphicFrameLocks noChangeAspect="1"/>
          </p:cNvGraphicFramePr>
          <p:nvPr/>
        </p:nvGraphicFramePr>
        <p:xfrm>
          <a:off x="2032000" y="2768784"/>
          <a:ext cx="433772" cy="431616"/>
        </p:xfrm>
        <a:graphic>
          <a:graphicData uri="http://schemas.openxmlformats.org/presentationml/2006/ole">
            <mc:AlternateContent xmlns:mc="http://schemas.openxmlformats.org/markup-compatibility/2006">
              <mc:Choice xmlns:v="urn:schemas-microsoft-com:vml" Requires="v">
                <p:oleObj spid="_x0000_s1702868" name="Photo Editor Photo" r:id="rId9" imgW="1428949" imgH="1333333" progId="">
                  <p:embed/>
                </p:oleObj>
              </mc:Choice>
              <mc:Fallback>
                <p:oleObj name="Photo Editor Photo" r:id="rId9" imgW="1428949" imgH="133333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32000" y="2768784"/>
                        <a:ext cx="433772" cy="43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8" name="Picture 37"/>
          <p:cNvPicPr>
            <a:picLocks noChangeAspect="1" noChangeArrowheads="1"/>
          </p:cNvPicPr>
          <p:nvPr/>
        </p:nvPicPr>
        <p:blipFill>
          <a:blip r:embed="rId11"/>
          <a:srcRect/>
          <a:stretch>
            <a:fillRect/>
          </a:stretch>
        </p:blipFill>
        <p:spPr bwMode="auto">
          <a:xfrm>
            <a:off x="690208" y="2874004"/>
            <a:ext cx="478192" cy="263398"/>
          </a:xfrm>
          <a:prstGeom prst="rect">
            <a:avLst/>
          </a:prstGeom>
          <a:noFill/>
          <a:ln w="9525">
            <a:noFill/>
            <a:miter lim="800000"/>
            <a:headEnd/>
            <a:tailEnd/>
          </a:ln>
        </p:spPr>
      </p:pic>
      <p:pic>
        <p:nvPicPr>
          <p:cNvPr id="69" name="Picture 62"/>
          <p:cNvPicPr>
            <a:picLocks noChangeAspect="1" noChangeArrowheads="1"/>
          </p:cNvPicPr>
          <p:nvPr/>
        </p:nvPicPr>
        <p:blipFill>
          <a:blip r:embed="rId12"/>
          <a:srcRect/>
          <a:stretch>
            <a:fillRect/>
          </a:stretch>
        </p:blipFill>
        <p:spPr bwMode="auto">
          <a:xfrm>
            <a:off x="2706134" y="2743200"/>
            <a:ext cx="849867" cy="456648"/>
          </a:xfrm>
          <a:prstGeom prst="rect">
            <a:avLst/>
          </a:prstGeom>
          <a:noFill/>
          <a:ln w="9525">
            <a:noFill/>
            <a:miter lim="800000"/>
            <a:headEnd/>
            <a:tailEnd/>
          </a:ln>
        </p:spPr>
      </p:pic>
      <p:sp>
        <p:nvSpPr>
          <p:cNvPr id="70" name="Line 63"/>
          <p:cNvSpPr>
            <a:spLocks noChangeShapeType="1"/>
          </p:cNvSpPr>
          <p:nvPr/>
        </p:nvSpPr>
        <p:spPr bwMode="auto">
          <a:xfrm>
            <a:off x="337338" y="2076365"/>
            <a:ext cx="4666463" cy="0"/>
          </a:xfrm>
          <a:prstGeom prst="line">
            <a:avLst/>
          </a:prstGeom>
          <a:noFill/>
          <a:ln w="38100">
            <a:solidFill>
              <a:srgbClr val="006600"/>
            </a:solidFill>
            <a:round/>
            <a:headEnd/>
            <a:tailEnd type="triangle" w="med" len="med"/>
          </a:ln>
        </p:spPr>
        <p:txBody>
          <a:bodyPr lIns="32004" tIns="16002" rIns="32004" bIns="16002"/>
          <a:lstStyle/>
          <a:p>
            <a:endParaRPr lang="en-US" sz="900" dirty="0">
              <a:solidFill>
                <a:prstClr val="black"/>
              </a:solidFill>
              <a:latin typeface="Arial" pitchFamily="34" charset="0"/>
              <a:ea typeface="+mn-ea"/>
            </a:endParaRPr>
          </a:p>
        </p:txBody>
      </p:sp>
      <p:sp>
        <p:nvSpPr>
          <p:cNvPr id="71" name="Line 64"/>
          <p:cNvSpPr>
            <a:spLocks noChangeShapeType="1"/>
          </p:cNvSpPr>
          <p:nvPr/>
        </p:nvSpPr>
        <p:spPr bwMode="auto">
          <a:xfrm flipV="1">
            <a:off x="337337" y="1994904"/>
            <a:ext cx="0" cy="162922"/>
          </a:xfrm>
          <a:prstGeom prst="line">
            <a:avLst/>
          </a:prstGeom>
          <a:noFill/>
          <a:ln w="38100">
            <a:solidFill>
              <a:srgbClr val="006600"/>
            </a:solidFill>
            <a:round/>
            <a:headEnd/>
            <a:tailEnd/>
          </a:ln>
        </p:spPr>
        <p:txBody>
          <a:bodyPr lIns="32004" tIns="16002" rIns="32004" bIns="16002"/>
          <a:lstStyle/>
          <a:p>
            <a:endParaRPr lang="en-US" sz="900" dirty="0">
              <a:solidFill>
                <a:prstClr val="black"/>
              </a:solidFill>
              <a:latin typeface="Arial" pitchFamily="34" charset="0"/>
              <a:ea typeface="+mn-ea"/>
            </a:endParaRPr>
          </a:p>
        </p:txBody>
      </p:sp>
      <p:sp>
        <p:nvSpPr>
          <p:cNvPr id="72" name="Text Box 65"/>
          <p:cNvSpPr txBox="1">
            <a:spLocks noChangeArrowheads="1"/>
          </p:cNvSpPr>
          <p:nvPr/>
        </p:nvSpPr>
        <p:spPr bwMode="auto">
          <a:xfrm>
            <a:off x="664809"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solidFill>
                  <a:prstClr val="black"/>
                </a:solidFill>
                <a:latin typeface="Arial" pitchFamily="34" charset="0"/>
                <a:ea typeface="宋体" pitchFamily="2" charset="-122"/>
                <a:cs typeface="Times New Roman" pitchFamily="18" charset="0"/>
              </a:rPr>
              <a:t>2001</a:t>
            </a:r>
            <a:endParaRPr lang="en-US" sz="800" b="1" dirty="0">
              <a:solidFill>
                <a:prstClr val="black"/>
              </a:solidFill>
              <a:latin typeface="Arial" pitchFamily="34" charset="0"/>
              <a:ea typeface="宋体" pitchFamily="2" charset="-122"/>
              <a:cs typeface="Times New Roman" pitchFamily="18" charset="0"/>
            </a:endParaRPr>
          </a:p>
        </p:txBody>
      </p:sp>
      <p:sp>
        <p:nvSpPr>
          <p:cNvPr id="73" name="Line 66"/>
          <p:cNvSpPr>
            <a:spLocks noChangeShapeType="1"/>
          </p:cNvSpPr>
          <p:nvPr/>
        </p:nvSpPr>
        <p:spPr bwMode="auto">
          <a:xfrm flipV="1">
            <a:off x="910412" y="1954174"/>
            <a:ext cx="0" cy="122192"/>
          </a:xfrm>
          <a:prstGeom prst="line">
            <a:avLst/>
          </a:prstGeom>
          <a:noFill/>
          <a:ln w="38100">
            <a:solidFill>
              <a:srgbClr val="006600"/>
            </a:solidFill>
            <a:round/>
            <a:headEnd/>
            <a:tailEnd/>
          </a:ln>
        </p:spPr>
        <p:txBody>
          <a:bodyPr lIns="32004" tIns="16002" rIns="32004" bIns="16002"/>
          <a:lstStyle/>
          <a:p>
            <a:endParaRPr lang="en-US" sz="900" dirty="0">
              <a:solidFill>
                <a:prstClr val="black"/>
              </a:solidFill>
              <a:latin typeface="Arial" pitchFamily="34" charset="0"/>
              <a:ea typeface="+mn-ea"/>
            </a:endParaRPr>
          </a:p>
        </p:txBody>
      </p:sp>
      <p:sp>
        <p:nvSpPr>
          <p:cNvPr id="74" name="Line 69"/>
          <p:cNvSpPr>
            <a:spLocks noChangeShapeType="1"/>
          </p:cNvSpPr>
          <p:nvPr/>
        </p:nvSpPr>
        <p:spPr bwMode="auto">
          <a:xfrm flipV="1">
            <a:off x="337337" y="1954175"/>
            <a:ext cx="0" cy="244383"/>
          </a:xfrm>
          <a:prstGeom prst="line">
            <a:avLst/>
          </a:prstGeom>
          <a:noFill/>
          <a:ln w="38100">
            <a:solidFill>
              <a:srgbClr val="006600"/>
            </a:solidFill>
            <a:round/>
            <a:headEnd/>
            <a:tailEnd/>
          </a:ln>
        </p:spPr>
        <p:txBody>
          <a:bodyPr lIns="32004" tIns="16002" rIns="32004" bIns="16002"/>
          <a:lstStyle/>
          <a:p>
            <a:endParaRPr lang="en-US" sz="900" dirty="0">
              <a:solidFill>
                <a:prstClr val="black"/>
              </a:solidFill>
              <a:latin typeface="Arial" pitchFamily="34" charset="0"/>
              <a:ea typeface="+mn-ea"/>
            </a:endParaRPr>
          </a:p>
        </p:txBody>
      </p:sp>
      <p:sp>
        <p:nvSpPr>
          <p:cNvPr id="75" name="Text Box 72"/>
          <p:cNvSpPr txBox="1">
            <a:spLocks noChangeArrowheads="1"/>
          </p:cNvSpPr>
          <p:nvPr/>
        </p:nvSpPr>
        <p:spPr bwMode="auto">
          <a:xfrm>
            <a:off x="91735"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solidFill>
                  <a:prstClr val="black"/>
                </a:solidFill>
                <a:latin typeface="Arial" pitchFamily="34" charset="0"/>
                <a:ea typeface="宋体" pitchFamily="2" charset="-122"/>
                <a:cs typeface="Times New Roman" pitchFamily="18" charset="0"/>
              </a:rPr>
              <a:t>2000</a:t>
            </a:r>
            <a:endParaRPr lang="en-US" sz="800" b="1" dirty="0">
              <a:solidFill>
                <a:prstClr val="black"/>
              </a:solidFill>
              <a:latin typeface="Arial" pitchFamily="34" charset="0"/>
              <a:ea typeface="宋体" pitchFamily="2" charset="-122"/>
              <a:cs typeface="Times New Roman" pitchFamily="18" charset="0"/>
            </a:endParaRPr>
          </a:p>
        </p:txBody>
      </p:sp>
      <p:sp>
        <p:nvSpPr>
          <p:cNvPr id="76" name="Text Box 73"/>
          <p:cNvSpPr txBox="1">
            <a:spLocks noChangeArrowheads="1"/>
          </p:cNvSpPr>
          <p:nvPr/>
        </p:nvSpPr>
        <p:spPr bwMode="auto">
          <a:xfrm>
            <a:off x="50800" y="2200275"/>
            <a:ext cx="609600" cy="432426"/>
          </a:xfrm>
          <a:prstGeom prst="rect">
            <a:avLst/>
          </a:prstGeom>
          <a:noFill/>
          <a:ln w="9525">
            <a:noFill/>
            <a:miter lim="800000"/>
            <a:headEnd/>
            <a:tailEnd/>
          </a:ln>
        </p:spPr>
        <p:txBody>
          <a:bodyPr wrap="square" lIns="32004" tIns="16002" rIns="32004" bIns="16002">
            <a:spAutoFit/>
          </a:bodyPr>
          <a:lstStyle/>
          <a:p>
            <a:pPr algn="ctr">
              <a:spcBef>
                <a:spcPct val="50000"/>
              </a:spcBef>
            </a:pPr>
            <a:r>
              <a:rPr lang="en-US" altLang="zh-CN" sz="1300" b="1" dirty="0">
                <a:solidFill>
                  <a:srgbClr val="FF0000"/>
                </a:solidFill>
                <a:latin typeface="Times New Roman" pitchFamily="18" charset="0"/>
                <a:ea typeface="宋体" pitchFamily="2" charset="-122"/>
                <a:cs typeface="Times New Roman" pitchFamily="18" charset="0"/>
              </a:rPr>
              <a:t>Lee Center</a:t>
            </a:r>
            <a:endParaRPr lang="en-US" sz="1300" b="1" dirty="0">
              <a:solidFill>
                <a:srgbClr val="FF0000"/>
              </a:solidFill>
              <a:latin typeface="Times New Roman" pitchFamily="18" charset="0"/>
              <a:ea typeface="宋体" pitchFamily="2" charset="-122"/>
              <a:cs typeface="Times New Roman" pitchFamily="18" charset="0"/>
            </a:endParaRPr>
          </a:p>
        </p:txBody>
      </p:sp>
      <p:sp>
        <p:nvSpPr>
          <p:cNvPr id="77" name="Text Box 74"/>
          <p:cNvSpPr txBox="1">
            <a:spLocks noChangeArrowheads="1"/>
          </p:cNvSpPr>
          <p:nvPr/>
        </p:nvSpPr>
        <p:spPr bwMode="auto">
          <a:xfrm>
            <a:off x="1278818"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solidFill>
                  <a:prstClr val="black"/>
                </a:solidFill>
                <a:latin typeface="Arial" pitchFamily="34" charset="0"/>
                <a:ea typeface="宋体" pitchFamily="2" charset="-122"/>
                <a:cs typeface="Times New Roman" pitchFamily="18" charset="0"/>
              </a:rPr>
              <a:t>2002</a:t>
            </a:r>
            <a:endParaRPr lang="en-US" sz="800" b="1" dirty="0">
              <a:solidFill>
                <a:prstClr val="black"/>
              </a:solidFill>
              <a:latin typeface="Arial" pitchFamily="34" charset="0"/>
              <a:ea typeface="宋体" pitchFamily="2" charset="-122"/>
              <a:cs typeface="Times New Roman" pitchFamily="18" charset="0"/>
            </a:endParaRPr>
          </a:p>
        </p:txBody>
      </p:sp>
      <p:sp>
        <p:nvSpPr>
          <p:cNvPr id="78" name="Line 75"/>
          <p:cNvSpPr>
            <a:spLocks noChangeShapeType="1"/>
          </p:cNvSpPr>
          <p:nvPr/>
        </p:nvSpPr>
        <p:spPr bwMode="auto">
          <a:xfrm flipV="1">
            <a:off x="1524420" y="1954174"/>
            <a:ext cx="0" cy="122192"/>
          </a:xfrm>
          <a:prstGeom prst="line">
            <a:avLst/>
          </a:prstGeom>
          <a:noFill/>
          <a:ln w="38100">
            <a:solidFill>
              <a:srgbClr val="006600"/>
            </a:solidFill>
            <a:round/>
            <a:headEnd/>
            <a:tailEnd/>
          </a:ln>
        </p:spPr>
        <p:txBody>
          <a:bodyPr lIns="32004" tIns="16002" rIns="32004" bIns="16002"/>
          <a:lstStyle/>
          <a:p>
            <a:endParaRPr lang="en-US" sz="900" dirty="0">
              <a:solidFill>
                <a:prstClr val="black"/>
              </a:solidFill>
              <a:latin typeface="Arial" pitchFamily="34" charset="0"/>
              <a:ea typeface="+mn-ea"/>
            </a:endParaRPr>
          </a:p>
        </p:txBody>
      </p:sp>
      <p:sp>
        <p:nvSpPr>
          <p:cNvPr id="79" name="Text Box 76"/>
          <p:cNvSpPr txBox="1">
            <a:spLocks noChangeArrowheads="1"/>
          </p:cNvSpPr>
          <p:nvPr/>
        </p:nvSpPr>
        <p:spPr bwMode="auto">
          <a:xfrm>
            <a:off x="1851892"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solidFill>
                  <a:prstClr val="black"/>
                </a:solidFill>
                <a:latin typeface="Arial" pitchFamily="34" charset="0"/>
                <a:ea typeface="宋体" pitchFamily="2" charset="-122"/>
                <a:cs typeface="Times New Roman" pitchFamily="18" charset="0"/>
              </a:rPr>
              <a:t>2003</a:t>
            </a:r>
            <a:endParaRPr lang="en-US" sz="800" b="1" dirty="0">
              <a:solidFill>
                <a:prstClr val="black"/>
              </a:solidFill>
              <a:latin typeface="Arial" pitchFamily="34" charset="0"/>
              <a:ea typeface="宋体" pitchFamily="2" charset="-122"/>
              <a:cs typeface="Times New Roman" pitchFamily="18" charset="0"/>
            </a:endParaRPr>
          </a:p>
        </p:txBody>
      </p:sp>
      <p:sp>
        <p:nvSpPr>
          <p:cNvPr id="80" name="Line 77"/>
          <p:cNvSpPr>
            <a:spLocks noChangeShapeType="1"/>
          </p:cNvSpPr>
          <p:nvPr/>
        </p:nvSpPr>
        <p:spPr bwMode="auto">
          <a:xfrm flipV="1">
            <a:off x="2097494" y="1954174"/>
            <a:ext cx="0" cy="122192"/>
          </a:xfrm>
          <a:prstGeom prst="line">
            <a:avLst/>
          </a:prstGeom>
          <a:noFill/>
          <a:ln w="38100">
            <a:solidFill>
              <a:srgbClr val="006600"/>
            </a:solidFill>
            <a:round/>
            <a:headEnd/>
            <a:tailEnd/>
          </a:ln>
        </p:spPr>
        <p:txBody>
          <a:bodyPr lIns="32004" tIns="16002" rIns="32004" bIns="16002"/>
          <a:lstStyle/>
          <a:p>
            <a:endParaRPr lang="en-US" sz="900" dirty="0">
              <a:solidFill>
                <a:prstClr val="black"/>
              </a:solidFill>
              <a:latin typeface="Arial" pitchFamily="34" charset="0"/>
              <a:ea typeface="+mn-ea"/>
            </a:endParaRPr>
          </a:p>
        </p:txBody>
      </p:sp>
      <p:sp>
        <p:nvSpPr>
          <p:cNvPr id="81" name="Text Box 78"/>
          <p:cNvSpPr txBox="1">
            <a:spLocks noChangeArrowheads="1"/>
          </p:cNvSpPr>
          <p:nvPr/>
        </p:nvSpPr>
        <p:spPr bwMode="auto">
          <a:xfrm>
            <a:off x="2424966"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solidFill>
                  <a:prstClr val="black"/>
                </a:solidFill>
                <a:latin typeface="Arial" pitchFamily="34" charset="0"/>
                <a:ea typeface="宋体" pitchFamily="2" charset="-122"/>
                <a:cs typeface="Times New Roman" pitchFamily="18" charset="0"/>
              </a:rPr>
              <a:t>2004</a:t>
            </a:r>
            <a:endParaRPr lang="en-US" sz="800" b="1" dirty="0">
              <a:solidFill>
                <a:prstClr val="black"/>
              </a:solidFill>
              <a:latin typeface="Arial" pitchFamily="34" charset="0"/>
              <a:ea typeface="宋体" pitchFamily="2" charset="-122"/>
              <a:cs typeface="Times New Roman" pitchFamily="18" charset="0"/>
            </a:endParaRPr>
          </a:p>
        </p:txBody>
      </p:sp>
      <p:sp>
        <p:nvSpPr>
          <p:cNvPr id="82" name="Line 79"/>
          <p:cNvSpPr>
            <a:spLocks noChangeShapeType="1"/>
          </p:cNvSpPr>
          <p:nvPr/>
        </p:nvSpPr>
        <p:spPr bwMode="auto">
          <a:xfrm flipV="1">
            <a:off x="2670569" y="1954174"/>
            <a:ext cx="0" cy="122192"/>
          </a:xfrm>
          <a:prstGeom prst="line">
            <a:avLst/>
          </a:prstGeom>
          <a:noFill/>
          <a:ln w="38100">
            <a:solidFill>
              <a:srgbClr val="006600"/>
            </a:solidFill>
            <a:round/>
            <a:headEnd/>
            <a:tailEnd/>
          </a:ln>
        </p:spPr>
        <p:txBody>
          <a:bodyPr lIns="32004" tIns="16002" rIns="32004" bIns="16002"/>
          <a:lstStyle/>
          <a:p>
            <a:endParaRPr lang="en-US" sz="900" dirty="0">
              <a:solidFill>
                <a:prstClr val="black"/>
              </a:solidFill>
              <a:latin typeface="Arial" pitchFamily="34" charset="0"/>
              <a:ea typeface="+mn-ea"/>
            </a:endParaRPr>
          </a:p>
        </p:txBody>
      </p:sp>
      <p:sp>
        <p:nvSpPr>
          <p:cNvPr id="83" name="Text Box 80"/>
          <p:cNvSpPr txBox="1">
            <a:spLocks noChangeArrowheads="1"/>
          </p:cNvSpPr>
          <p:nvPr/>
        </p:nvSpPr>
        <p:spPr bwMode="auto">
          <a:xfrm>
            <a:off x="2957107"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solidFill>
                  <a:prstClr val="black"/>
                </a:solidFill>
                <a:latin typeface="Arial" pitchFamily="34" charset="0"/>
                <a:ea typeface="宋体" pitchFamily="2" charset="-122"/>
                <a:cs typeface="Times New Roman" pitchFamily="18" charset="0"/>
              </a:rPr>
              <a:t>2005</a:t>
            </a:r>
            <a:endParaRPr lang="en-US" sz="800" b="1" dirty="0">
              <a:solidFill>
                <a:prstClr val="black"/>
              </a:solidFill>
              <a:latin typeface="Arial" pitchFamily="34" charset="0"/>
              <a:ea typeface="宋体" pitchFamily="2" charset="-122"/>
              <a:cs typeface="Times New Roman" pitchFamily="18" charset="0"/>
            </a:endParaRPr>
          </a:p>
        </p:txBody>
      </p:sp>
      <p:sp>
        <p:nvSpPr>
          <p:cNvPr id="84" name="Line 81"/>
          <p:cNvSpPr>
            <a:spLocks noChangeShapeType="1"/>
          </p:cNvSpPr>
          <p:nvPr/>
        </p:nvSpPr>
        <p:spPr bwMode="auto">
          <a:xfrm flipV="1">
            <a:off x="3202709" y="1954174"/>
            <a:ext cx="0" cy="122192"/>
          </a:xfrm>
          <a:prstGeom prst="line">
            <a:avLst/>
          </a:prstGeom>
          <a:noFill/>
          <a:ln w="38100">
            <a:solidFill>
              <a:srgbClr val="006600"/>
            </a:solidFill>
            <a:round/>
            <a:headEnd/>
            <a:tailEnd/>
          </a:ln>
        </p:spPr>
        <p:txBody>
          <a:bodyPr lIns="32004" tIns="16002" rIns="32004" bIns="16002"/>
          <a:lstStyle/>
          <a:p>
            <a:endParaRPr lang="en-US" sz="900" dirty="0">
              <a:solidFill>
                <a:prstClr val="black"/>
              </a:solidFill>
              <a:latin typeface="Arial" pitchFamily="34" charset="0"/>
              <a:ea typeface="+mn-ea"/>
            </a:endParaRPr>
          </a:p>
        </p:txBody>
      </p:sp>
      <p:sp>
        <p:nvSpPr>
          <p:cNvPr id="85" name="Text Box 82"/>
          <p:cNvSpPr txBox="1">
            <a:spLocks noChangeArrowheads="1"/>
          </p:cNvSpPr>
          <p:nvPr/>
        </p:nvSpPr>
        <p:spPr bwMode="auto">
          <a:xfrm>
            <a:off x="3489247"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solidFill>
                  <a:prstClr val="black"/>
                </a:solidFill>
                <a:latin typeface="Arial" pitchFamily="34" charset="0"/>
                <a:ea typeface="宋体" pitchFamily="2" charset="-122"/>
                <a:cs typeface="Times New Roman" pitchFamily="18" charset="0"/>
              </a:rPr>
              <a:t>2006</a:t>
            </a:r>
            <a:endParaRPr lang="en-US" sz="800" b="1" dirty="0">
              <a:solidFill>
                <a:prstClr val="black"/>
              </a:solidFill>
              <a:latin typeface="Arial" pitchFamily="34" charset="0"/>
              <a:ea typeface="宋体" pitchFamily="2" charset="-122"/>
              <a:cs typeface="Times New Roman" pitchFamily="18" charset="0"/>
            </a:endParaRPr>
          </a:p>
        </p:txBody>
      </p:sp>
      <p:sp>
        <p:nvSpPr>
          <p:cNvPr id="86" name="Line 83"/>
          <p:cNvSpPr>
            <a:spLocks noChangeShapeType="1"/>
          </p:cNvSpPr>
          <p:nvPr/>
        </p:nvSpPr>
        <p:spPr bwMode="auto">
          <a:xfrm flipV="1">
            <a:off x="3734850" y="1954174"/>
            <a:ext cx="0" cy="122192"/>
          </a:xfrm>
          <a:prstGeom prst="line">
            <a:avLst/>
          </a:prstGeom>
          <a:noFill/>
          <a:ln w="38100">
            <a:solidFill>
              <a:srgbClr val="006600"/>
            </a:solidFill>
            <a:round/>
            <a:headEnd/>
            <a:tailEnd/>
          </a:ln>
        </p:spPr>
        <p:txBody>
          <a:bodyPr lIns="32004" tIns="16002" rIns="32004" bIns="16002"/>
          <a:lstStyle/>
          <a:p>
            <a:endParaRPr lang="en-US" sz="900" dirty="0">
              <a:solidFill>
                <a:prstClr val="black"/>
              </a:solidFill>
              <a:latin typeface="Arial" pitchFamily="34" charset="0"/>
              <a:ea typeface="+mn-ea"/>
            </a:endParaRPr>
          </a:p>
        </p:txBody>
      </p:sp>
      <p:sp>
        <p:nvSpPr>
          <p:cNvPr id="87" name="Text Box 85"/>
          <p:cNvSpPr txBox="1">
            <a:spLocks noChangeArrowheads="1"/>
          </p:cNvSpPr>
          <p:nvPr/>
        </p:nvSpPr>
        <p:spPr bwMode="auto">
          <a:xfrm>
            <a:off x="1234524" y="2222316"/>
            <a:ext cx="695876" cy="570926"/>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1000" b="1" dirty="0">
                <a:solidFill>
                  <a:prstClr val="black"/>
                </a:solidFill>
                <a:latin typeface="Arial" pitchFamily="34" charset="0"/>
                <a:ea typeface="宋体" pitchFamily="2" charset="-122"/>
                <a:cs typeface="Times New Roman" pitchFamily="18" charset="0"/>
              </a:rPr>
              <a:t>FAST TCP theory</a:t>
            </a:r>
          </a:p>
          <a:p>
            <a:pPr algn="ctr">
              <a:spcBef>
                <a:spcPct val="50000"/>
              </a:spcBef>
            </a:pPr>
            <a:r>
              <a:rPr lang="en-US" altLang="zh-CN" sz="1000" b="1" dirty="0">
                <a:solidFill>
                  <a:prstClr val="black"/>
                </a:solidFill>
                <a:latin typeface="Arial" pitchFamily="34" charset="0"/>
                <a:ea typeface="宋体" pitchFamily="2" charset="-122"/>
                <a:cs typeface="Times New Roman" pitchFamily="18" charset="0"/>
              </a:rPr>
              <a:t>IPAM </a:t>
            </a:r>
            <a:r>
              <a:rPr lang="en-US" altLang="zh-CN" sz="1000" b="1" dirty="0" err="1">
                <a:solidFill>
                  <a:prstClr val="black"/>
                </a:solidFill>
                <a:latin typeface="Arial" pitchFamily="34" charset="0"/>
                <a:ea typeface="宋体" pitchFamily="2" charset="-122"/>
                <a:cs typeface="Times New Roman" pitchFamily="18" charset="0"/>
              </a:rPr>
              <a:t>Wkp</a:t>
            </a:r>
            <a:endParaRPr lang="en-US" sz="1000" b="1" dirty="0">
              <a:solidFill>
                <a:prstClr val="black"/>
              </a:solidFill>
              <a:latin typeface="Arial" pitchFamily="34" charset="0"/>
              <a:ea typeface="宋体" pitchFamily="2" charset="-122"/>
              <a:cs typeface="Times New Roman" pitchFamily="18" charset="0"/>
            </a:endParaRPr>
          </a:p>
        </p:txBody>
      </p:sp>
      <p:sp>
        <p:nvSpPr>
          <p:cNvPr id="88" name="Text Box 86"/>
          <p:cNvSpPr txBox="1">
            <a:spLocks noChangeArrowheads="1"/>
          </p:cNvSpPr>
          <p:nvPr/>
        </p:nvSpPr>
        <p:spPr bwMode="auto">
          <a:xfrm>
            <a:off x="1320801" y="2899761"/>
            <a:ext cx="491207" cy="340093"/>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1000" b="1" dirty="0">
                <a:solidFill>
                  <a:prstClr val="black"/>
                </a:solidFill>
                <a:latin typeface="Arial" pitchFamily="34" charset="0"/>
                <a:ea typeface="宋体" pitchFamily="2" charset="-122"/>
                <a:cs typeface="Times New Roman" pitchFamily="18" charset="0"/>
              </a:rPr>
              <a:t>SC02 Demo</a:t>
            </a:r>
            <a:endParaRPr lang="en-US" sz="1000" b="1" dirty="0">
              <a:solidFill>
                <a:prstClr val="black"/>
              </a:solidFill>
              <a:latin typeface="Arial" pitchFamily="34" charset="0"/>
              <a:ea typeface="宋体" pitchFamily="2" charset="-122"/>
              <a:cs typeface="Times New Roman" pitchFamily="18" charset="0"/>
            </a:endParaRPr>
          </a:p>
        </p:txBody>
      </p:sp>
      <p:pic>
        <p:nvPicPr>
          <p:cNvPr id="89" name="Picture 87" descr="green-logo"/>
          <p:cNvPicPr>
            <a:picLocks noChangeAspect="1" noChangeArrowheads="1"/>
          </p:cNvPicPr>
          <p:nvPr/>
        </p:nvPicPr>
        <p:blipFill>
          <a:blip r:embed="rId13"/>
          <a:srcRect/>
          <a:stretch>
            <a:fillRect/>
          </a:stretch>
        </p:blipFill>
        <p:spPr bwMode="auto">
          <a:xfrm>
            <a:off x="3720785" y="2228850"/>
            <a:ext cx="654942" cy="319904"/>
          </a:xfrm>
          <a:prstGeom prst="rect">
            <a:avLst/>
          </a:prstGeom>
          <a:noFill/>
          <a:ln w="9525">
            <a:noFill/>
            <a:miter lim="800000"/>
            <a:headEnd/>
            <a:tailEnd/>
          </a:ln>
        </p:spPr>
      </p:pic>
      <p:sp>
        <p:nvSpPr>
          <p:cNvPr id="90" name="Text Box 88"/>
          <p:cNvSpPr txBox="1">
            <a:spLocks noChangeArrowheads="1"/>
          </p:cNvSpPr>
          <p:nvPr/>
        </p:nvSpPr>
        <p:spPr bwMode="auto">
          <a:xfrm>
            <a:off x="4021388"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solidFill>
                  <a:prstClr val="black"/>
                </a:solidFill>
                <a:latin typeface="Arial" pitchFamily="34" charset="0"/>
                <a:ea typeface="宋体" pitchFamily="2" charset="-122"/>
                <a:cs typeface="Times New Roman" pitchFamily="18" charset="0"/>
              </a:rPr>
              <a:t>2007</a:t>
            </a:r>
            <a:endParaRPr lang="en-US" sz="800" b="1" dirty="0">
              <a:solidFill>
                <a:prstClr val="black"/>
              </a:solidFill>
              <a:latin typeface="Arial" pitchFamily="34" charset="0"/>
              <a:ea typeface="宋体" pitchFamily="2" charset="-122"/>
              <a:cs typeface="Times New Roman" pitchFamily="18" charset="0"/>
            </a:endParaRPr>
          </a:p>
        </p:txBody>
      </p:sp>
      <p:sp>
        <p:nvSpPr>
          <p:cNvPr id="91" name="Line 89"/>
          <p:cNvSpPr>
            <a:spLocks noChangeShapeType="1"/>
          </p:cNvSpPr>
          <p:nvPr/>
        </p:nvSpPr>
        <p:spPr bwMode="auto">
          <a:xfrm flipV="1">
            <a:off x="4266990" y="1954174"/>
            <a:ext cx="0" cy="122192"/>
          </a:xfrm>
          <a:prstGeom prst="line">
            <a:avLst/>
          </a:prstGeom>
          <a:noFill/>
          <a:ln w="38100">
            <a:solidFill>
              <a:srgbClr val="006600"/>
            </a:solidFill>
            <a:round/>
            <a:headEnd/>
            <a:tailEnd/>
          </a:ln>
        </p:spPr>
        <p:txBody>
          <a:bodyPr lIns="32004" tIns="16002" rIns="32004" bIns="16002"/>
          <a:lstStyle/>
          <a:p>
            <a:endParaRPr lang="en-US" sz="900" dirty="0">
              <a:solidFill>
                <a:prstClr val="black"/>
              </a:solidFill>
              <a:latin typeface="Arial" pitchFamily="34" charset="0"/>
              <a:ea typeface="+mn-ea"/>
            </a:endParaRPr>
          </a:p>
        </p:txBody>
      </p:sp>
      <p:sp>
        <p:nvSpPr>
          <p:cNvPr id="93" name="Text Box 92"/>
          <p:cNvSpPr txBox="1">
            <a:spLocks noChangeArrowheads="1"/>
          </p:cNvSpPr>
          <p:nvPr/>
        </p:nvSpPr>
        <p:spPr bwMode="auto">
          <a:xfrm>
            <a:off x="2677076" y="2257426"/>
            <a:ext cx="777744" cy="493981"/>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1000" b="1" dirty="0">
                <a:solidFill>
                  <a:prstClr val="black"/>
                </a:solidFill>
                <a:latin typeface="Arial" pitchFamily="34" charset="0"/>
                <a:ea typeface="宋体" pitchFamily="2" charset="-122"/>
                <a:cs typeface="Times New Roman" pitchFamily="18" charset="0"/>
              </a:rPr>
              <a:t>WAN-in-Lab </a:t>
            </a:r>
            <a:r>
              <a:rPr lang="en-US" altLang="zh-CN" sz="1000" b="1" dirty="0" err="1">
                <a:solidFill>
                  <a:prstClr val="black"/>
                </a:solidFill>
                <a:latin typeface="Arial" pitchFamily="34" charset="0"/>
                <a:ea typeface="宋体" pitchFamily="2" charset="-122"/>
                <a:cs typeface="Times New Roman" pitchFamily="18" charset="0"/>
              </a:rPr>
              <a:t>Testbed</a:t>
            </a:r>
            <a:endParaRPr lang="en-US" sz="1000" b="1" dirty="0">
              <a:solidFill>
                <a:prstClr val="black"/>
              </a:solidFill>
              <a:latin typeface="Arial" pitchFamily="34" charset="0"/>
              <a:ea typeface="宋体" pitchFamily="2" charset="-122"/>
              <a:cs typeface="Times New Roman" pitchFamily="18" charset="0"/>
            </a:endParaRPr>
          </a:p>
        </p:txBody>
      </p:sp>
      <p:grpSp>
        <p:nvGrpSpPr>
          <p:cNvPr id="2" name="Group 117"/>
          <p:cNvGrpSpPr>
            <a:grpSpLocks/>
          </p:cNvGrpSpPr>
          <p:nvPr/>
        </p:nvGrpSpPr>
        <p:grpSpPr bwMode="auto">
          <a:xfrm>
            <a:off x="3720786" y="2630174"/>
            <a:ext cx="1105215" cy="570227"/>
            <a:chOff x="3216" y="2592"/>
            <a:chExt cx="2400" cy="1333"/>
          </a:xfrm>
        </p:grpSpPr>
        <p:pic>
          <p:nvPicPr>
            <p:cNvPr id="95" name="Picture 118"/>
            <p:cNvPicPr>
              <a:picLocks noChangeAspect="1" noChangeArrowheads="1"/>
            </p:cNvPicPr>
            <p:nvPr/>
          </p:nvPicPr>
          <p:blipFill>
            <a:blip r:embed="rId14" cstate="print"/>
            <a:srcRect/>
            <a:stretch>
              <a:fillRect/>
            </a:stretch>
          </p:blipFill>
          <p:spPr bwMode="auto">
            <a:xfrm>
              <a:off x="3216" y="2592"/>
              <a:ext cx="2400" cy="1333"/>
            </a:xfrm>
            <a:prstGeom prst="rect">
              <a:avLst/>
            </a:prstGeom>
            <a:noFill/>
            <a:ln w="9525">
              <a:noFill/>
              <a:miter lim="800000"/>
              <a:headEnd/>
              <a:tailEnd/>
            </a:ln>
          </p:spPr>
        </p:pic>
        <p:sp>
          <p:nvSpPr>
            <p:cNvPr id="96" name="Oval 119"/>
            <p:cNvSpPr>
              <a:spLocks noChangeArrowheads="1"/>
            </p:cNvSpPr>
            <p:nvPr/>
          </p:nvSpPr>
          <p:spPr bwMode="auto">
            <a:xfrm>
              <a:off x="5232" y="3024"/>
              <a:ext cx="48" cy="48"/>
            </a:xfrm>
            <a:prstGeom prst="ellipse">
              <a:avLst/>
            </a:prstGeom>
            <a:solidFill>
              <a:srgbClr val="99D600"/>
            </a:solidFill>
            <a:ln w="25400">
              <a:solidFill>
                <a:schemeClr val="bg1"/>
              </a:solidFill>
              <a:round/>
              <a:headEnd/>
              <a:tailEnd/>
            </a:ln>
          </p:spPr>
          <p:txBody>
            <a:bodyPr wrap="none" anchor="ctr"/>
            <a:lstStyle/>
            <a:p>
              <a:endParaRPr lang="en-US" sz="900" dirty="0">
                <a:solidFill>
                  <a:prstClr val="black"/>
                </a:solidFill>
                <a:latin typeface="Arial" pitchFamily="34" charset="0"/>
                <a:ea typeface="+mn-ea"/>
              </a:endParaRPr>
            </a:p>
          </p:txBody>
        </p:sp>
        <p:sp>
          <p:nvSpPr>
            <p:cNvPr id="97" name="Oval 120"/>
            <p:cNvSpPr>
              <a:spLocks noChangeArrowheads="1"/>
            </p:cNvSpPr>
            <p:nvPr/>
          </p:nvSpPr>
          <p:spPr bwMode="auto">
            <a:xfrm>
              <a:off x="3696" y="2976"/>
              <a:ext cx="48" cy="48"/>
            </a:xfrm>
            <a:prstGeom prst="ellipse">
              <a:avLst/>
            </a:prstGeom>
            <a:solidFill>
              <a:srgbClr val="99D600"/>
            </a:solidFill>
            <a:ln w="25400">
              <a:solidFill>
                <a:schemeClr val="bg1"/>
              </a:solidFill>
              <a:round/>
              <a:headEnd/>
              <a:tailEnd/>
            </a:ln>
          </p:spPr>
          <p:txBody>
            <a:bodyPr wrap="none" anchor="ctr"/>
            <a:lstStyle/>
            <a:p>
              <a:endParaRPr lang="en-US" sz="900" dirty="0">
                <a:solidFill>
                  <a:prstClr val="black"/>
                </a:solidFill>
                <a:latin typeface="Arial" pitchFamily="34" charset="0"/>
                <a:ea typeface="+mn-ea"/>
              </a:endParaRPr>
            </a:p>
          </p:txBody>
        </p:sp>
      </p:grpSp>
      <p:sp>
        <p:nvSpPr>
          <p:cNvPr id="101" name="Rectangle 100"/>
          <p:cNvSpPr/>
          <p:nvPr/>
        </p:nvSpPr>
        <p:spPr>
          <a:xfrm>
            <a:off x="1168400" y="1285875"/>
            <a:ext cx="3076676" cy="324704"/>
          </a:xfrm>
          <a:prstGeom prst="rect">
            <a:avLst/>
          </a:prstGeom>
        </p:spPr>
        <p:txBody>
          <a:bodyPr wrap="none" lIns="32004" tIns="16002" rIns="32004" bIns="16002">
            <a:spAutoFit/>
          </a:bodyPr>
          <a:lstStyle/>
          <a:p>
            <a:r>
              <a:rPr lang="en-US" altLang="zh-CN" sz="1900" b="1" u="sng" dirty="0">
                <a:solidFill>
                  <a:srgbClr val="0000FF"/>
                </a:solidFill>
                <a:latin typeface="Verdana"/>
                <a:ea typeface="宋体" pitchFamily="2" charset="-122"/>
              </a:rPr>
              <a:t>Caltech  FAST  Project</a:t>
            </a:r>
            <a:endParaRPr lang="en-US" sz="2500" b="1" u="sng" dirty="0">
              <a:solidFill>
                <a:srgbClr val="0000FF"/>
              </a:solidFill>
              <a:latin typeface="Arial" pitchFamily="34" charset="0"/>
              <a:ea typeface="+mn-ea"/>
            </a:endParaRPr>
          </a:p>
        </p:txBody>
      </p:sp>
      <p:grpSp>
        <p:nvGrpSpPr>
          <p:cNvPr id="3" name="Group 115"/>
          <p:cNvGrpSpPr/>
          <p:nvPr/>
        </p:nvGrpSpPr>
        <p:grpSpPr>
          <a:xfrm>
            <a:off x="5105400" y="1343025"/>
            <a:ext cx="4038600" cy="2026309"/>
            <a:chOff x="228600" y="3581400"/>
            <a:chExt cx="12115800" cy="5403489"/>
          </a:xfrm>
        </p:grpSpPr>
        <p:grpSp>
          <p:nvGrpSpPr>
            <p:cNvPr id="4" name="Group 117"/>
            <p:cNvGrpSpPr/>
            <p:nvPr/>
          </p:nvGrpSpPr>
          <p:grpSpPr>
            <a:xfrm>
              <a:off x="457200" y="3581400"/>
              <a:ext cx="11430000" cy="3860800"/>
              <a:chOff x="457200" y="3657600"/>
              <a:chExt cx="11430000" cy="3860800"/>
            </a:xfrm>
          </p:grpSpPr>
          <p:sp>
            <p:nvSpPr>
              <p:cNvPr id="51" name="Rounded Rectangle 50"/>
              <p:cNvSpPr/>
              <p:nvPr/>
            </p:nvSpPr>
            <p:spPr bwMode="auto">
              <a:xfrm>
                <a:off x="457200" y="3657600"/>
                <a:ext cx="11430000" cy="3860800"/>
              </a:xfrm>
              <a:prstGeom prst="roundRect">
                <a:avLst/>
              </a:prstGeom>
              <a:solidFill>
                <a:srgbClr val="EAEAE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2"/>
                <a:endParaRPr lang="en-US" sz="1100" dirty="0">
                  <a:solidFill>
                    <a:prstClr val="black"/>
                  </a:solidFill>
                  <a:ea typeface="+mn-ea"/>
                </a:endParaRPr>
              </a:p>
            </p:txBody>
          </p:sp>
          <p:sp>
            <p:nvSpPr>
              <p:cNvPr id="52" name="Rectangle 40"/>
              <p:cNvSpPr>
                <a:spLocks noChangeArrowheads="1"/>
              </p:cNvSpPr>
              <p:nvPr/>
            </p:nvSpPr>
            <p:spPr bwMode="auto">
              <a:xfrm>
                <a:off x="457200" y="3762104"/>
                <a:ext cx="11430000" cy="1114696"/>
              </a:xfrm>
              <a:prstGeom prst="rect">
                <a:avLst/>
              </a:prstGeom>
              <a:noFill/>
              <a:ln w="9525">
                <a:noFill/>
                <a:miter lim="800000"/>
                <a:headEnd/>
                <a:tailEnd/>
              </a:ln>
              <a:effectLst/>
            </p:spPr>
            <p:txBody>
              <a:bodyPr/>
              <a:lstStyle/>
              <a:p>
                <a:pPr algn="ctr"/>
                <a:r>
                  <a:rPr lang="en-US" sz="1600" dirty="0">
                    <a:solidFill>
                      <a:prstClr val="black"/>
                    </a:solidFill>
                    <a:latin typeface="Verdana" pitchFamily="34" charset="0"/>
                    <a:ea typeface="+mn-ea"/>
                  </a:rPr>
                  <a:t>control &amp; optimization of networks</a:t>
                </a:r>
                <a:endParaRPr lang="en-US" sz="1600" dirty="0">
                  <a:solidFill>
                    <a:prstClr val="black"/>
                  </a:solidFill>
                  <a:latin typeface="Arial" pitchFamily="34" charset="0"/>
                  <a:ea typeface="+mn-ea"/>
                </a:endParaRPr>
              </a:p>
            </p:txBody>
          </p:sp>
          <p:sp>
            <p:nvSpPr>
              <p:cNvPr id="54" name="Text Box 41"/>
              <p:cNvSpPr txBox="1">
                <a:spLocks noChangeArrowheads="1"/>
              </p:cNvSpPr>
              <p:nvPr/>
            </p:nvSpPr>
            <p:spPr bwMode="auto">
              <a:xfrm>
                <a:off x="2011986" y="4793160"/>
                <a:ext cx="2424705" cy="861773"/>
              </a:xfrm>
              <a:prstGeom prst="rect">
                <a:avLst/>
              </a:prstGeom>
              <a:noFill/>
              <a:ln w="28575">
                <a:solidFill>
                  <a:srgbClr val="0033CC"/>
                </a:solidFill>
                <a:miter lim="800000"/>
                <a:headEnd/>
                <a:tailEnd/>
              </a:ln>
              <a:effectLst/>
            </p:spPr>
            <p:txBody>
              <a:bodyPr wrap="none">
                <a:spAutoFit/>
              </a:bodyPr>
              <a:lstStyle/>
              <a:p>
                <a:r>
                  <a:rPr lang="en-US" sz="1500" dirty="0">
                    <a:solidFill>
                      <a:prstClr val="black"/>
                    </a:solidFill>
                    <a:latin typeface="Verdana" pitchFamily="34" charset="0"/>
                    <a:ea typeface="+mn-ea"/>
                  </a:rPr>
                  <a:t>theory</a:t>
                </a:r>
                <a:endParaRPr lang="en-US" sz="1500" dirty="0">
                  <a:solidFill>
                    <a:prstClr val="black"/>
                  </a:solidFill>
                  <a:latin typeface="Arial" pitchFamily="34" charset="0"/>
                  <a:ea typeface="+mn-ea"/>
                </a:endParaRPr>
              </a:p>
            </p:txBody>
          </p:sp>
          <p:sp>
            <p:nvSpPr>
              <p:cNvPr id="56" name="Text Box 45"/>
              <p:cNvSpPr txBox="1">
                <a:spLocks noChangeArrowheads="1"/>
              </p:cNvSpPr>
              <p:nvPr/>
            </p:nvSpPr>
            <p:spPr bwMode="auto">
              <a:xfrm>
                <a:off x="7005783" y="4793160"/>
                <a:ext cx="3838551" cy="861773"/>
              </a:xfrm>
              <a:prstGeom prst="rect">
                <a:avLst/>
              </a:prstGeom>
              <a:noFill/>
              <a:ln w="28575">
                <a:solidFill>
                  <a:srgbClr val="0033CC"/>
                </a:solidFill>
                <a:miter lim="800000"/>
                <a:headEnd/>
                <a:tailEnd/>
              </a:ln>
              <a:effectLst/>
            </p:spPr>
            <p:txBody>
              <a:bodyPr wrap="none">
                <a:spAutoFit/>
              </a:bodyPr>
              <a:lstStyle/>
              <a:p>
                <a:r>
                  <a:rPr lang="en-US" sz="1500" dirty="0">
                    <a:solidFill>
                      <a:prstClr val="black"/>
                    </a:solidFill>
                    <a:latin typeface="Verdana" pitchFamily="34" charset="0"/>
                    <a:ea typeface="+mn-ea"/>
                  </a:rPr>
                  <a:t>experiment</a:t>
                </a:r>
                <a:endParaRPr lang="en-US" sz="1500" dirty="0">
                  <a:solidFill>
                    <a:prstClr val="black"/>
                  </a:solidFill>
                  <a:latin typeface="Arial" pitchFamily="34" charset="0"/>
                  <a:ea typeface="+mn-ea"/>
                </a:endParaRPr>
              </a:p>
            </p:txBody>
          </p:sp>
          <p:sp>
            <p:nvSpPr>
              <p:cNvPr id="57" name="Text Box 47"/>
              <p:cNvSpPr txBox="1">
                <a:spLocks noChangeArrowheads="1"/>
              </p:cNvSpPr>
              <p:nvPr/>
            </p:nvSpPr>
            <p:spPr bwMode="auto">
              <a:xfrm>
                <a:off x="6959556" y="6393360"/>
                <a:ext cx="3959355" cy="861773"/>
              </a:xfrm>
              <a:prstGeom prst="rect">
                <a:avLst/>
              </a:prstGeom>
              <a:noFill/>
              <a:ln w="28575">
                <a:solidFill>
                  <a:srgbClr val="0033CC"/>
                </a:solidFill>
                <a:miter lim="800000"/>
                <a:headEnd/>
                <a:tailEnd/>
              </a:ln>
              <a:effectLst/>
            </p:spPr>
            <p:txBody>
              <a:bodyPr wrap="none">
                <a:spAutoFit/>
              </a:bodyPr>
              <a:lstStyle/>
              <a:p>
                <a:r>
                  <a:rPr lang="en-US" altLang="zh-CN" sz="1500" dirty="0">
                    <a:solidFill>
                      <a:prstClr val="black"/>
                    </a:solidFill>
                    <a:latin typeface="Verdana" pitchFamily="34" charset="0"/>
                    <a:ea typeface="宋体" pitchFamily="2" charset="-122"/>
                  </a:rPr>
                  <a:t>deployment</a:t>
                </a:r>
                <a:endParaRPr lang="en-US" sz="1500" dirty="0">
                  <a:solidFill>
                    <a:prstClr val="black"/>
                  </a:solidFill>
                  <a:latin typeface="Arial" pitchFamily="34" charset="0"/>
                  <a:ea typeface="+mn-ea"/>
                </a:endParaRPr>
              </a:p>
            </p:txBody>
          </p:sp>
          <p:sp>
            <p:nvSpPr>
              <p:cNvPr id="59" name="Text Box 49"/>
              <p:cNvSpPr txBox="1">
                <a:spLocks noChangeArrowheads="1"/>
              </p:cNvSpPr>
              <p:nvPr/>
            </p:nvSpPr>
            <p:spPr bwMode="auto">
              <a:xfrm>
                <a:off x="1981200" y="6393360"/>
                <a:ext cx="2713245" cy="861773"/>
              </a:xfrm>
              <a:prstGeom prst="rect">
                <a:avLst/>
              </a:prstGeom>
              <a:noFill/>
              <a:ln w="28575">
                <a:solidFill>
                  <a:srgbClr val="0033CC"/>
                </a:solidFill>
                <a:miter lim="800000"/>
                <a:headEnd/>
                <a:tailEnd/>
              </a:ln>
              <a:effectLst/>
            </p:spPr>
            <p:txBody>
              <a:bodyPr wrap="none">
                <a:spAutoFit/>
              </a:bodyPr>
              <a:lstStyle/>
              <a:p>
                <a:r>
                  <a:rPr lang="en-US" sz="1500" dirty="0" err="1">
                    <a:solidFill>
                      <a:prstClr val="black"/>
                    </a:solidFill>
                    <a:latin typeface="Verdana" pitchFamily="34" charset="0"/>
                    <a:ea typeface="+mn-ea"/>
                  </a:rPr>
                  <a:t>testbed</a:t>
                </a:r>
                <a:endParaRPr lang="en-US" sz="1500" dirty="0">
                  <a:solidFill>
                    <a:prstClr val="black"/>
                  </a:solidFill>
                  <a:latin typeface="Arial" pitchFamily="34" charset="0"/>
                  <a:ea typeface="+mn-ea"/>
                </a:endParaRPr>
              </a:p>
            </p:txBody>
          </p:sp>
          <p:sp>
            <p:nvSpPr>
              <p:cNvPr id="61" name="Line 44"/>
              <p:cNvSpPr>
                <a:spLocks noChangeShapeType="1"/>
              </p:cNvSpPr>
              <p:nvPr/>
            </p:nvSpPr>
            <p:spPr bwMode="auto">
              <a:xfrm flipV="1">
                <a:off x="4800600" y="5555155"/>
                <a:ext cx="2209800" cy="1226643"/>
              </a:xfrm>
              <a:prstGeom prst="line">
                <a:avLst/>
              </a:prstGeom>
              <a:noFill/>
              <a:ln w="28575">
                <a:solidFill>
                  <a:srgbClr val="0033CC"/>
                </a:solidFill>
                <a:round/>
                <a:headEnd type="triangle" w="med" len="med"/>
                <a:tailEnd type="triangle" w="med" len="med"/>
              </a:ln>
              <a:effectLst/>
            </p:spPr>
            <p:txBody>
              <a:bodyPr/>
              <a:lstStyle/>
              <a:p>
                <a:endParaRPr lang="en-US" sz="1100" dirty="0">
                  <a:solidFill>
                    <a:prstClr val="black"/>
                  </a:solidFill>
                  <a:latin typeface="Arial" pitchFamily="34" charset="0"/>
                  <a:ea typeface="+mn-ea"/>
                </a:endParaRPr>
              </a:p>
            </p:txBody>
          </p:sp>
          <p:cxnSp>
            <p:nvCxnSpPr>
              <p:cNvPr id="111" name="Straight Arrow Connector 110"/>
              <p:cNvCxnSpPr/>
              <p:nvPr/>
            </p:nvCxnSpPr>
            <p:spPr bwMode="auto">
              <a:xfrm flipV="1">
                <a:off x="4572000" y="5148760"/>
                <a:ext cx="2433783" cy="7440"/>
              </a:xfrm>
              <a:prstGeom prst="straightConnector1">
                <a:avLst/>
              </a:prstGeom>
              <a:solidFill>
                <a:schemeClr val="accent1"/>
              </a:solidFill>
              <a:ln w="28575" cap="flat" cmpd="sng" algn="ctr">
                <a:solidFill>
                  <a:srgbClr val="0000FF"/>
                </a:solidFill>
                <a:prstDash val="solid"/>
                <a:round/>
                <a:headEnd type="triangle" w="med" len="med"/>
                <a:tailEnd type="triangle" w="med" len="med"/>
              </a:ln>
              <a:effectLst/>
            </p:spPr>
          </p:cxnSp>
          <p:cxnSp>
            <p:nvCxnSpPr>
              <p:cNvPr id="113" name="Straight Arrow Connector 112"/>
              <p:cNvCxnSpPr>
                <a:stCxn id="56" idx="2"/>
                <a:endCxn id="57" idx="0"/>
              </p:cNvCxnSpPr>
              <p:nvPr/>
            </p:nvCxnSpPr>
            <p:spPr bwMode="auto">
              <a:xfrm rot="16200000" flipH="1">
                <a:off x="8562933" y="6017058"/>
                <a:ext cx="738427" cy="14175"/>
              </a:xfrm>
              <a:prstGeom prst="straightConnector1">
                <a:avLst/>
              </a:prstGeom>
              <a:solidFill>
                <a:schemeClr val="accent1"/>
              </a:solidFill>
              <a:ln w="28575" cap="flat" cmpd="sng" algn="ctr">
                <a:solidFill>
                  <a:srgbClr val="0000FF"/>
                </a:solidFill>
                <a:prstDash val="solid"/>
                <a:round/>
                <a:headEnd type="triangle" w="med" len="med"/>
                <a:tailEnd type="triangle" w="med" len="med"/>
              </a:ln>
              <a:effectLst/>
            </p:spPr>
          </p:cxnSp>
        </p:grpSp>
        <p:sp>
          <p:nvSpPr>
            <p:cNvPr id="117" name="Text Box 14"/>
            <p:cNvSpPr txBox="1">
              <a:spLocks noChangeArrowheads="1"/>
            </p:cNvSpPr>
            <p:nvPr/>
          </p:nvSpPr>
          <p:spPr bwMode="auto">
            <a:xfrm>
              <a:off x="228600" y="7619999"/>
              <a:ext cx="12115800" cy="1364890"/>
            </a:xfrm>
            <a:prstGeom prst="rect">
              <a:avLst/>
            </a:prstGeom>
            <a:noFill/>
            <a:ln w="9525">
              <a:noFill/>
              <a:miter lim="800000"/>
              <a:headEnd/>
              <a:tailEnd/>
            </a:ln>
            <a:effectLst/>
          </p:spPr>
          <p:txBody>
            <a:bodyPr wrap="square" lIns="49685" tIns="24842" rIns="49685" bIns="24842">
              <a:spAutoFit/>
            </a:bodyPr>
            <a:lstStyle/>
            <a:p>
              <a:pPr defTabSz="874312"/>
              <a:r>
                <a:rPr lang="en-US" sz="1000" b="1" dirty="0">
                  <a:solidFill>
                    <a:prstClr val="black"/>
                  </a:solidFill>
                  <a:latin typeface="Trebuchet MS" pitchFamily="34" charset="0"/>
                  <a:ea typeface="+mn-ea"/>
                </a:rPr>
                <a:t>Collaborators: </a:t>
              </a:r>
              <a:r>
                <a:rPr lang="en-US" sz="1000" dirty="0">
                  <a:solidFill>
                    <a:prstClr val="black"/>
                  </a:solidFill>
                  <a:latin typeface="Trebuchet MS" pitchFamily="34" charset="0"/>
                  <a:ea typeface="+mn-ea"/>
                </a:rPr>
                <a:t>Doyle (Caltech), Newman (Caltech), Paganini (Uruguay), Tang (Cornell), Andrew (Swinburne), Chiang (Princeton); CACR, CERN, Internet2, SLAC, Fermi Lab, </a:t>
              </a:r>
              <a:r>
                <a:rPr lang="en-US" sz="1000" dirty="0" err="1">
                  <a:solidFill>
                    <a:prstClr val="black"/>
                  </a:solidFill>
                  <a:latin typeface="Trebuchet MS" pitchFamily="34" charset="0"/>
                  <a:ea typeface="+mn-ea"/>
                </a:rPr>
                <a:t>StarLight</a:t>
              </a:r>
              <a:r>
                <a:rPr lang="en-US" sz="1000" dirty="0">
                  <a:solidFill>
                    <a:prstClr val="black"/>
                  </a:solidFill>
                  <a:latin typeface="Trebuchet MS" pitchFamily="34" charset="0"/>
                  <a:ea typeface="+mn-ea"/>
                </a:rPr>
                <a:t>, Cisco</a:t>
              </a:r>
            </a:p>
          </p:txBody>
        </p:sp>
      </p:grpSp>
      <p:grpSp>
        <p:nvGrpSpPr>
          <p:cNvPr id="159" name="Group 158"/>
          <p:cNvGrpSpPr/>
          <p:nvPr/>
        </p:nvGrpSpPr>
        <p:grpSpPr>
          <a:xfrm>
            <a:off x="152402" y="3599224"/>
            <a:ext cx="2133599" cy="3087326"/>
            <a:chOff x="152402" y="3599224"/>
            <a:chExt cx="2133599" cy="3087326"/>
          </a:xfrm>
        </p:grpSpPr>
        <p:sp>
          <p:nvSpPr>
            <p:cNvPr id="7185" name="Text Box 17"/>
            <p:cNvSpPr txBox="1">
              <a:spLocks noChangeArrowheads="1"/>
            </p:cNvSpPr>
            <p:nvPr/>
          </p:nvSpPr>
          <p:spPr bwMode="auto">
            <a:xfrm>
              <a:off x="203200" y="3962400"/>
              <a:ext cx="2057400" cy="386892"/>
            </a:xfrm>
            <a:prstGeom prst="rect">
              <a:avLst/>
            </a:prstGeom>
            <a:noFill/>
            <a:ln w="9525">
              <a:noFill/>
              <a:miter lim="800000"/>
              <a:headEnd/>
              <a:tailEnd/>
            </a:ln>
            <a:effectLst/>
          </p:spPr>
          <p:txBody>
            <a:bodyPr wrap="square" lIns="17390" tIns="8695" rIns="17390" bIns="8695">
              <a:spAutoFit/>
            </a:bodyPr>
            <a:lstStyle/>
            <a:p>
              <a:pPr defTabSz="874312"/>
              <a:r>
                <a:rPr lang="en-US" sz="1000" b="1" dirty="0">
                  <a:solidFill>
                    <a:prstClr val="black"/>
                  </a:solidFill>
                  <a:latin typeface="Trebuchet MS" pitchFamily="34" charset="0"/>
                  <a:ea typeface="+mn-ea"/>
                </a:rPr>
                <a:t>Internet</a:t>
              </a:r>
              <a:r>
                <a:rPr lang="en-US" sz="1000" dirty="0">
                  <a:solidFill>
                    <a:prstClr val="black"/>
                  </a:solidFill>
                  <a:latin typeface="Trebuchet MS" pitchFamily="34" charset="0"/>
                  <a:ea typeface="+mn-ea"/>
                </a:rPr>
                <a:t>: largest distributed nonlinear feedback control system</a:t>
              </a:r>
            </a:p>
            <a:p>
              <a:pPr defTabSz="874312"/>
              <a:endParaRPr lang="en-US" sz="400" dirty="0">
                <a:solidFill>
                  <a:prstClr val="black"/>
                </a:solidFill>
                <a:latin typeface="Trebuchet MS" pitchFamily="34" charset="0"/>
                <a:ea typeface="+mn-ea"/>
              </a:endParaRPr>
            </a:p>
          </p:txBody>
        </p:sp>
        <p:grpSp>
          <p:nvGrpSpPr>
            <p:cNvPr id="135" name="Group 134"/>
            <p:cNvGrpSpPr/>
            <p:nvPr/>
          </p:nvGrpSpPr>
          <p:grpSpPr>
            <a:xfrm>
              <a:off x="152402" y="3599224"/>
              <a:ext cx="2133599" cy="3084153"/>
              <a:chOff x="152402" y="3599224"/>
              <a:chExt cx="2133599" cy="3084153"/>
            </a:xfrm>
          </p:grpSpPr>
          <p:sp>
            <p:nvSpPr>
              <p:cNvPr id="7182" name="Text Box 14"/>
              <p:cNvSpPr txBox="1">
                <a:spLocks noChangeArrowheads="1"/>
              </p:cNvSpPr>
              <p:nvPr/>
            </p:nvSpPr>
            <p:spPr bwMode="auto">
              <a:xfrm>
                <a:off x="895767" y="3599224"/>
                <a:ext cx="588156" cy="233003"/>
              </a:xfrm>
              <a:prstGeom prst="rect">
                <a:avLst/>
              </a:prstGeom>
              <a:noFill/>
              <a:ln w="9525">
                <a:noFill/>
                <a:miter lim="800000"/>
                <a:headEnd/>
                <a:tailEnd/>
              </a:ln>
              <a:effectLst/>
            </p:spPr>
            <p:txBody>
              <a:bodyPr wrap="none" lIns="17390" tIns="8695" rIns="17390" bIns="8695">
                <a:spAutoFit/>
              </a:bodyPr>
              <a:lstStyle/>
              <a:p>
                <a:pPr algn="ctr" defTabSz="874312"/>
                <a:r>
                  <a:rPr lang="en-US" sz="1400" b="1" dirty="0">
                    <a:solidFill>
                      <a:prstClr val="black"/>
                    </a:solidFill>
                    <a:latin typeface="Trebuchet MS" pitchFamily="34" charset="0"/>
                    <a:ea typeface="+mn-ea"/>
                  </a:rPr>
                  <a:t>theory</a:t>
                </a:r>
                <a:endParaRPr lang="en-US" sz="1100" b="1" dirty="0">
                  <a:solidFill>
                    <a:prstClr val="black"/>
                  </a:solidFill>
                  <a:latin typeface="Trebuchet MS" pitchFamily="34" charset="0"/>
                  <a:ea typeface="+mn-ea"/>
                </a:endParaRPr>
              </a:p>
            </p:txBody>
          </p:sp>
          <p:sp>
            <p:nvSpPr>
              <p:cNvPr id="7188" name="Rectangle 20"/>
              <p:cNvSpPr>
                <a:spLocks noChangeArrowheads="1"/>
              </p:cNvSpPr>
              <p:nvPr/>
            </p:nvSpPr>
            <p:spPr bwMode="auto">
              <a:xfrm>
                <a:off x="152402" y="3886202"/>
                <a:ext cx="2133599" cy="2797175"/>
              </a:xfrm>
              <a:prstGeom prst="rect">
                <a:avLst/>
              </a:prstGeom>
              <a:noFill/>
              <a:ln w="19050">
                <a:solidFill>
                  <a:schemeClr val="bg1">
                    <a:lumMod val="50000"/>
                  </a:schemeClr>
                </a:solidFill>
                <a:prstDash val="solid"/>
                <a:miter lim="800000"/>
                <a:headEnd/>
                <a:tailEnd/>
              </a:ln>
              <a:effectLst/>
            </p:spPr>
            <p:txBody>
              <a:bodyPr wrap="none" lIns="17390" tIns="8695" rIns="17390" bIns="8695" anchor="ctr"/>
              <a:lstStyle/>
              <a:p>
                <a:endParaRPr lang="en-US">
                  <a:solidFill>
                    <a:prstClr val="black"/>
                  </a:solidFill>
                  <a:latin typeface="Arial" pitchFamily="34" charset="0"/>
                  <a:ea typeface="+mn-ea"/>
                </a:endParaRPr>
              </a:p>
            </p:txBody>
          </p:sp>
        </p:grpSp>
        <p:sp>
          <p:nvSpPr>
            <p:cNvPr id="138" name="Text Box 17"/>
            <p:cNvSpPr txBox="1">
              <a:spLocks noChangeArrowheads="1"/>
            </p:cNvSpPr>
            <p:nvPr/>
          </p:nvSpPr>
          <p:spPr bwMode="auto">
            <a:xfrm>
              <a:off x="203200" y="4495802"/>
              <a:ext cx="2057400" cy="479225"/>
            </a:xfrm>
            <a:prstGeom prst="rect">
              <a:avLst/>
            </a:prstGeom>
            <a:noFill/>
            <a:ln w="9525">
              <a:noFill/>
              <a:miter lim="800000"/>
              <a:headEnd/>
              <a:tailEnd/>
            </a:ln>
            <a:effectLst/>
          </p:spPr>
          <p:txBody>
            <a:bodyPr wrap="square" lIns="17390" tIns="8695" rIns="17390" bIns="8695">
              <a:spAutoFit/>
            </a:bodyPr>
            <a:lstStyle/>
            <a:p>
              <a:pPr defTabSz="874312"/>
              <a:r>
                <a:rPr lang="en-US" sz="1000" b="1" dirty="0">
                  <a:solidFill>
                    <a:prstClr val="black"/>
                  </a:solidFill>
                  <a:latin typeface="Trebuchet MS" pitchFamily="34" charset="0"/>
                  <a:ea typeface="+mn-ea"/>
                </a:rPr>
                <a:t>Reverse engineering: </a:t>
              </a:r>
              <a:r>
                <a:rPr lang="en-US" sz="1000" dirty="0">
                  <a:solidFill>
                    <a:prstClr val="black"/>
                  </a:solidFill>
                  <a:latin typeface="Trebuchet MS" pitchFamily="34" charset="0"/>
                  <a:ea typeface="+mn-ea"/>
                </a:rPr>
                <a:t>TCP is real-time distributed algorithm over Internet to maximize utility </a:t>
              </a:r>
            </a:p>
          </p:txBody>
        </p:sp>
        <p:graphicFrame>
          <p:nvGraphicFramePr>
            <p:cNvPr id="49158" name="Object 6"/>
            <p:cNvGraphicFramePr>
              <a:graphicFrameLocks/>
            </p:cNvGraphicFramePr>
            <p:nvPr/>
          </p:nvGraphicFramePr>
          <p:xfrm>
            <a:off x="355601" y="5010150"/>
            <a:ext cx="1549399" cy="247650"/>
          </p:xfrm>
          <a:graphic>
            <a:graphicData uri="http://schemas.openxmlformats.org/presentationml/2006/ole">
              <mc:AlternateContent xmlns:mc="http://schemas.openxmlformats.org/markup-compatibility/2006">
                <mc:Choice xmlns:v="urn:schemas-microsoft-com:vml" Requires="v">
                  <p:oleObj spid="_x0000_s1702869" name="Equation" r:id="rId15" imgW="1803240" imgH="291960" progId="Equation.3">
                    <p:embed/>
                  </p:oleObj>
                </mc:Choice>
                <mc:Fallback>
                  <p:oleObj name="Equation" r:id="rId15" imgW="1803240" imgH="291960" progId="Equation.3">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601" y="5010150"/>
                          <a:ext cx="1549399"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0" name="Text Box 17"/>
            <p:cNvSpPr txBox="1">
              <a:spLocks noChangeArrowheads="1"/>
            </p:cNvSpPr>
            <p:nvPr/>
          </p:nvSpPr>
          <p:spPr bwMode="auto">
            <a:xfrm>
              <a:off x="203200" y="5486402"/>
              <a:ext cx="2057400" cy="479225"/>
            </a:xfrm>
            <a:prstGeom prst="rect">
              <a:avLst/>
            </a:prstGeom>
            <a:noFill/>
            <a:ln w="9525">
              <a:noFill/>
              <a:miter lim="800000"/>
              <a:headEnd/>
              <a:tailEnd/>
            </a:ln>
            <a:effectLst/>
          </p:spPr>
          <p:txBody>
            <a:bodyPr wrap="square" lIns="17390" tIns="8695" rIns="17390" bIns="8695">
              <a:spAutoFit/>
            </a:bodyPr>
            <a:lstStyle/>
            <a:p>
              <a:pPr defTabSz="874312"/>
              <a:r>
                <a:rPr lang="en-US" sz="1000" b="1" dirty="0">
                  <a:solidFill>
                    <a:prstClr val="black"/>
                  </a:solidFill>
                  <a:latin typeface="Trebuchet MS" pitchFamily="34" charset="0"/>
                  <a:ea typeface="+mn-ea"/>
                </a:rPr>
                <a:t>Forward engineering: </a:t>
              </a:r>
              <a:r>
                <a:rPr lang="en-US" sz="1000" dirty="0">
                  <a:solidFill>
                    <a:prstClr val="black"/>
                  </a:solidFill>
                  <a:latin typeface="Trebuchet MS" pitchFamily="34" charset="0"/>
                  <a:ea typeface="+mn-ea"/>
                </a:rPr>
                <a:t>Invention of </a:t>
              </a:r>
              <a:r>
                <a:rPr lang="en-US" sz="1000" dirty="0" err="1">
                  <a:solidFill>
                    <a:prstClr val="black"/>
                  </a:solidFill>
                  <a:latin typeface="Trebuchet MS" pitchFamily="34" charset="0"/>
                  <a:ea typeface="+mn-ea"/>
                </a:rPr>
                <a:t>FastTCP</a:t>
              </a:r>
              <a:r>
                <a:rPr lang="en-US" sz="1000" dirty="0">
                  <a:solidFill>
                    <a:prstClr val="black"/>
                  </a:solidFill>
                  <a:latin typeface="Trebuchet MS" pitchFamily="34" charset="0"/>
                  <a:ea typeface="+mn-ea"/>
                </a:rPr>
                <a:t> based on control theory &amp; convex optimization</a:t>
              </a:r>
            </a:p>
          </p:txBody>
        </p:sp>
        <p:graphicFrame>
          <p:nvGraphicFramePr>
            <p:cNvPr id="49159" name="Object 7"/>
            <p:cNvGraphicFramePr>
              <a:graphicFrameLocks/>
            </p:cNvGraphicFramePr>
            <p:nvPr/>
          </p:nvGraphicFramePr>
          <p:xfrm>
            <a:off x="482600" y="5972175"/>
            <a:ext cx="1397000" cy="714375"/>
          </p:xfrm>
          <a:graphic>
            <a:graphicData uri="http://schemas.openxmlformats.org/presentationml/2006/ole">
              <mc:AlternateContent xmlns:mc="http://schemas.openxmlformats.org/markup-compatibility/2006">
                <mc:Choice xmlns:v="urn:schemas-microsoft-com:vml" Requires="v">
                  <p:oleObj spid="_x0000_s1702870" name="Equation" r:id="rId17" imgW="1803240" imgH="939600" progId="Equation.3">
                    <p:embed/>
                  </p:oleObj>
                </mc:Choice>
                <mc:Fallback>
                  <p:oleObj name="Equation" r:id="rId17" imgW="1803240" imgH="939600" progId="Equation.3">
                    <p:embed/>
                    <p:pic>
                      <p:nvPicPr>
                        <p:cNvPr id="0" name=""/>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2600" y="5972175"/>
                          <a:ext cx="13970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155" name="Group 154"/>
          <p:cNvGrpSpPr/>
          <p:nvPr/>
        </p:nvGrpSpPr>
        <p:grpSpPr>
          <a:xfrm>
            <a:off x="6857999" y="3599224"/>
            <a:ext cx="2133602" cy="3140121"/>
            <a:chOff x="6857999" y="3599224"/>
            <a:chExt cx="2133602" cy="3140121"/>
          </a:xfrm>
        </p:grpSpPr>
        <p:sp>
          <p:nvSpPr>
            <p:cNvPr id="133" name="Text Box 14"/>
            <p:cNvSpPr txBox="1">
              <a:spLocks noChangeArrowheads="1"/>
            </p:cNvSpPr>
            <p:nvPr/>
          </p:nvSpPr>
          <p:spPr bwMode="auto">
            <a:xfrm>
              <a:off x="7391400" y="3599224"/>
              <a:ext cx="1028982" cy="233003"/>
            </a:xfrm>
            <a:prstGeom prst="rect">
              <a:avLst/>
            </a:prstGeom>
            <a:noFill/>
            <a:ln w="9525">
              <a:noFill/>
              <a:miter lim="800000"/>
              <a:headEnd/>
              <a:tailEnd/>
            </a:ln>
            <a:effectLst/>
          </p:spPr>
          <p:txBody>
            <a:bodyPr wrap="none" lIns="17390" tIns="8695" rIns="17390" bIns="8695">
              <a:spAutoFit/>
            </a:bodyPr>
            <a:lstStyle/>
            <a:p>
              <a:pPr algn="ctr" defTabSz="874312"/>
              <a:r>
                <a:rPr lang="en-US" sz="1400" b="1" dirty="0">
                  <a:solidFill>
                    <a:prstClr val="black"/>
                  </a:solidFill>
                  <a:latin typeface="Trebuchet MS" pitchFamily="34" charset="0"/>
                  <a:ea typeface="+mn-ea"/>
                </a:rPr>
                <a:t>deployment</a:t>
              </a:r>
              <a:endParaRPr lang="en-US" sz="1100" b="1" dirty="0">
                <a:solidFill>
                  <a:prstClr val="black"/>
                </a:solidFill>
                <a:latin typeface="Trebuchet MS" pitchFamily="34" charset="0"/>
                <a:ea typeface="+mn-ea"/>
              </a:endParaRPr>
            </a:p>
          </p:txBody>
        </p:sp>
        <p:sp>
          <p:nvSpPr>
            <p:cNvPr id="187" name="Text Box 17"/>
            <p:cNvSpPr txBox="1">
              <a:spLocks noChangeArrowheads="1"/>
            </p:cNvSpPr>
            <p:nvPr/>
          </p:nvSpPr>
          <p:spPr bwMode="auto">
            <a:xfrm>
              <a:off x="6857999" y="3962402"/>
              <a:ext cx="2133600" cy="479225"/>
            </a:xfrm>
            <a:prstGeom prst="rect">
              <a:avLst/>
            </a:prstGeom>
            <a:noFill/>
            <a:ln w="9525">
              <a:noFill/>
              <a:miter lim="800000"/>
              <a:headEnd/>
              <a:tailEnd/>
            </a:ln>
            <a:effectLst/>
          </p:spPr>
          <p:txBody>
            <a:bodyPr wrap="square" lIns="17390" tIns="8695" rIns="17390" bIns="8695">
              <a:spAutoFit/>
            </a:bodyPr>
            <a:lstStyle/>
            <a:p>
              <a:pPr algn="ctr" defTabSz="874312"/>
              <a:r>
                <a:rPr lang="en-US" sz="1000" dirty="0">
                  <a:solidFill>
                    <a:prstClr val="black"/>
                  </a:solidFill>
                  <a:latin typeface="Trebuchet MS" pitchFamily="34" charset="0"/>
                  <a:ea typeface="+mn-ea"/>
                </a:rPr>
                <a:t>FAST is commercialized by </a:t>
              </a:r>
              <a:r>
                <a:rPr lang="en-US" sz="1000" dirty="0" err="1">
                  <a:solidFill>
                    <a:prstClr val="black"/>
                  </a:solidFill>
                  <a:latin typeface="Trebuchet MS" pitchFamily="34" charset="0"/>
                  <a:ea typeface="+mn-ea"/>
                </a:rPr>
                <a:t>FastSoft</a:t>
              </a:r>
              <a:r>
                <a:rPr lang="en-US" sz="1000" dirty="0">
                  <a:solidFill>
                    <a:prstClr val="black"/>
                  </a:solidFill>
                  <a:latin typeface="Trebuchet MS" pitchFamily="34" charset="0"/>
                  <a:ea typeface="+mn-ea"/>
                </a:rPr>
                <a:t>;   it accelerates world’s 2</a:t>
              </a:r>
              <a:r>
                <a:rPr lang="en-US" sz="1000" baseline="30000" dirty="0">
                  <a:solidFill>
                    <a:prstClr val="black"/>
                  </a:solidFill>
                  <a:latin typeface="Trebuchet MS" pitchFamily="34" charset="0"/>
                  <a:ea typeface="+mn-ea"/>
                </a:rPr>
                <a:t>nd</a:t>
              </a:r>
              <a:r>
                <a:rPr lang="en-US" sz="1000" dirty="0">
                  <a:solidFill>
                    <a:prstClr val="black"/>
                  </a:solidFill>
                  <a:latin typeface="Trebuchet MS" pitchFamily="34" charset="0"/>
                  <a:ea typeface="+mn-ea"/>
                </a:rPr>
                <a:t> largest CDN and Fortune 100 companies</a:t>
              </a:r>
            </a:p>
          </p:txBody>
        </p:sp>
        <p:grpSp>
          <p:nvGrpSpPr>
            <p:cNvPr id="5" name="Group 120"/>
            <p:cNvGrpSpPr/>
            <p:nvPr/>
          </p:nvGrpSpPr>
          <p:grpSpPr>
            <a:xfrm>
              <a:off x="6934199" y="4543420"/>
              <a:ext cx="1981200" cy="808376"/>
              <a:chOff x="20802598" y="12039600"/>
              <a:chExt cx="5943600" cy="2155672"/>
            </a:xfrm>
          </p:grpSpPr>
          <p:grpSp>
            <p:nvGrpSpPr>
              <p:cNvPr id="6" name="Group 48"/>
              <p:cNvGrpSpPr>
                <a:grpSpLocks/>
              </p:cNvGrpSpPr>
              <p:nvPr/>
            </p:nvGrpSpPr>
            <p:grpSpPr bwMode="auto">
              <a:xfrm>
                <a:off x="22060852" y="12573000"/>
                <a:ext cx="4304556" cy="441238"/>
                <a:chOff x="1728" y="1008"/>
                <a:chExt cx="1920" cy="480"/>
              </a:xfrm>
            </p:grpSpPr>
            <p:sp>
              <p:nvSpPr>
                <p:cNvPr id="182" name="Arc 49"/>
                <p:cNvSpPr>
                  <a:spLocks/>
                </p:cNvSpPr>
                <p:nvPr/>
              </p:nvSpPr>
              <p:spPr bwMode="auto">
                <a:xfrm>
                  <a:off x="2688" y="100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type="triangle" w="med" len="med"/>
                  <a:tailEnd/>
                </a:ln>
              </p:spPr>
              <p:txBody>
                <a:bodyPr wrap="none" anchor="ctr"/>
                <a:lstStyle/>
                <a:p>
                  <a:endParaRPr lang="en-US" sz="1000" dirty="0">
                    <a:solidFill>
                      <a:prstClr val="black"/>
                    </a:solidFill>
                    <a:latin typeface="Arial" pitchFamily="34" charset="0"/>
                    <a:ea typeface="+mn-ea"/>
                  </a:endParaRPr>
                </a:p>
              </p:txBody>
            </p:sp>
            <p:sp>
              <p:nvSpPr>
                <p:cNvPr id="183" name="Arc 50"/>
                <p:cNvSpPr>
                  <a:spLocks/>
                </p:cNvSpPr>
                <p:nvPr/>
              </p:nvSpPr>
              <p:spPr bwMode="auto">
                <a:xfrm flipV="1">
                  <a:off x="2688" y="124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a:tailEnd/>
                </a:ln>
              </p:spPr>
              <p:txBody>
                <a:bodyPr wrap="none" anchor="ctr"/>
                <a:lstStyle/>
                <a:p>
                  <a:endParaRPr lang="en-US" sz="1000" dirty="0">
                    <a:solidFill>
                      <a:prstClr val="black"/>
                    </a:solidFill>
                    <a:latin typeface="Arial" pitchFamily="34" charset="0"/>
                    <a:ea typeface="+mn-ea"/>
                  </a:endParaRPr>
                </a:p>
              </p:txBody>
            </p:sp>
            <p:sp>
              <p:nvSpPr>
                <p:cNvPr id="184" name="Arc 51"/>
                <p:cNvSpPr>
                  <a:spLocks/>
                </p:cNvSpPr>
                <p:nvPr/>
              </p:nvSpPr>
              <p:spPr bwMode="auto">
                <a:xfrm flipH="1">
                  <a:off x="1728" y="100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a:tailEnd/>
                </a:ln>
              </p:spPr>
              <p:txBody>
                <a:bodyPr wrap="none" anchor="ctr"/>
                <a:lstStyle/>
                <a:p>
                  <a:endParaRPr lang="en-US" sz="1000" dirty="0">
                    <a:solidFill>
                      <a:prstClr val="black"/>
                    </a:solidFill>
                    <a:latin typeface="Arial" pitchFamily="34" charset="0"/>
                    <a:ea typeface="+mn-ea"/>
                  </a:endParaRPr>
                </a:p>
              </p:txBody>
            </p:sp>
            <p:sp>
              <p:nvSpPr>
                <p:cNvPr id="185" name="Arc 52"/>
                <p:cNvSpPr>
                  <a:spLocks/>
                </p:cNvSpPr>
                <p:nvPr/>
              </p:nvSpPr>
              <p:spPr bwMode="auto">
                <a:xfrm flipH="1" flipV="1">
                  <a:off x="1728" y="124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type="triangle" w="med" len="med"/>
                  <a:tailEnd/>
                </a:ln>
              </p:spPr>
              <p:txBody>
                <a:bodyPr wrap="none" anchor="ctr"/>
                <a:lstStyle/>
                <a:p>
                  <a:endParaRPr lang="en-US" sz="1000" dirty="0">
                    <a:solidFill>
                      <a:prstClr val="black"/>
                    </a:solidFill>
                    <a:latin typeface="Arial" pitchFamily="34" charset="0"/>
                    <a:ea typeface="+mn-ea"/>
                  </a:endParaRPr>
                </a:p>
              </p:txBody>
            </p:sp>
          </p:grpSp>
          <p:sp>
            <p:nvSpPr>
              <p:cNvPr id="167" name="Text Box 53"/>
              <p:cNvSpPr txBox="1">
                <a:spLocks noChangeArrowheads="1"/>
              </p:cNvSpPr>
              <p:nvPr/>
            </p:nvSpPr>
            <p:spPr bwMode="auto">
              <a:xfrm>
                <a:off x="23493499" y="12039600"/>
                <a:ext cx="1688925" cy="574518"/>
              </a:xfrm>
              <a:prstGeom prst="rect">
                <a:avLst/>
              </a:prstGeom>
              <a:noFill/>
              <a:ln w="25400">
                <a:noFill/>
                <a:miter lim="800000"/>
                <a:headEnd/>
                <a:tailEnd/>
              </a:ln>
            </p:spPr>
            <p:txBody>
              <a:bodyPr wrap="none">
                <a:spAutoFit/>
              </a:bodyPr>
              <a:lstStyle/>
              <a:p>
                <a:r>
                  <a:rPr lang="en-US" altLang="zh-CN" sz="700" dirty="0" err="1">
                    <a:solidFill>
                      <a:srgbClr val="005568"/>
                    </a:solidFill>
                    <a:latin typeface="Myriad Pro" pitchFamily="34" charset="0"/>
                    <a:ea typeface="宋体" pitchFamily="2" charset="-122"/>
                    <a:cs typeface="Times New Roman" pitchFamily="18" charset="0"/>
                  </a:rPr>
                  <a:t>FastTCP</a:t>
                </a:r>
                <a:r>
                  <a:rPr lang="en-US" altLang="zh-CN" sz="800" dirty="0">
                    <a:solidFill>
                      <a:prstClr val="black"/>
                    </a:solidFill>
                    <a:latin typeface="Times New Roman" pitchFamily="18" charset="0"/>
                    <a:ea typeface="宋体" pitchFamily="2" charset="-122"/>
                    <a:cs typeface="Times New Roman" pitchFamily="18" charset="0"/>
                  </a:rPr>
                  <a:t> </a:t>
                </a:r>
                <a:endParaRPr lang="en-US" sz="800" dirty="0">
                  <a:solidFill>
                    <a:prstClr val="black"/>
                  </a:solidFill>
                  <a:latin typeface="Times New Roman" pitchFamily="18" charset="0"/>
                  <a:ea typeface="宋体" pitchFamily="2" charset="-122"/>
                  <a:cs typeface="Times New Roman" pitchFamily="18" charset="0"/>
                </a:endParaRPr>
              </a:p>
            </p:txBody>
          </p:sp>
          <p:grpSp>
            <p:nvGrpSpPr>
              <p:cNvPr id="7" name="Group 54"/>
              <p:cNvGrpSpPr>
                <a:grpSpLocks/>
              </p:cNvGrpSpPr>
              <p:nvPr/>
            </p:nvGrpSpPr>
            <p:grpSpPr bwMode="auto">
              <a:xfrm>
                <a:off x="21084688" y="12665162"/>
                <a:ext cx="860910" cy="288838"/>
                <a:chOff x="1728" y="1008"/>
                <a:chExt cx="1920" cy="480"/>
              </a:xfrm>
            </p:grpSpPr>
            <p:sp>
              <p:nvSpPr>
                <p:cNvPr id="178" name="Arc 55"/>
                <p:cNvSpPr>
                  <a:spLocks/>
                </p:cNvSpPr>
                <p:nvPr/>
              </p:nvSpPr>
              <p:spPr bwMode="auto">
                <a:xfrm>
                  <a:off x="2688" y="100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type="triangle" w="med" len="med"/>
                  <a:tailEnd/>
                </a:ln>
              </p:spPr>
              <p:txBody>
                <a:bodyPr wrap="none" anchor="ctr"/>
                <a:lstStyle/>
                <a:p>
                  <a:endParaRPr lang="en-US" sz="1000" dirty="0">
                    <a:solidFill>
                      <a:prstClr val="black"/>
                    </a:solidFill>
                    <a:latin typeface="Arial" pitchFamily="34" charset="0"/>
                    <a:ea typeface="+mn-ea"/>
                  </a:endParaRPr>
                </a:p>
              </p:txBody>
            </p:sp>
            <p:sp>
              <p:nvSpPr>
                <p:cNvPr id="179" name="Arc 56"/>
                <p:cNvSpPr>
                  <a:spLocks/>
                </p:cNvSpPr>
                <p:nvPr/>
              </p:nvSpPr>
              <p:spPr bwMode="auto">
                <a:xfrm flipV="1">
                  <a:off x="2688" y="124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a:tailEnd/>
                </a:ln>
              </p:spPr>
              <p:txBody>
                <a:bodyPr wrap="none" anchor="ctr"/>
                <a:lstStyle/>
                <a:p>
                  <a:endParaRPr lang="en-US" sz="1000" dirty="0">
                    <a:solidFill>
                      <a:prstClr val="black"/>
                    </a:solidFill>
                    <a:latin typeface="Arial" pitchFamily="34" charset="0"/>
                    <a:ea typeface="+mn-ea"/>
                  </a:endParaRPr>
                </a:p>
              </p:txBody>
            </p:sp>
            <p:sp>
              <p:nvSpPr>
                <p:cNvPr id="180" name="Arc 57"/>
                <p:cNvSpPr>
                  <a:spLocks/>
                </p:cNvSpPr>
                <p:nvPr/>
              </p:nvSpPr>
              <p:spPr bwMode="auto">
                <a:xfrm flipH="1">
                  <a:off x="1728" y="100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a:tailEnd/>
                </a:ln>
              </p:spPr>
              <p:txBody>
                <a:bodyPr wrap="none" anchor="ctr"/>
                <a:lstStyle/>
                <a:p>
                  <a:endParaRPr lang="en-US" sz="1000" dirty="0">
                    <a:solidFill>
                      <a:prstClr val="black"/>
                    </a:solidFill>
                    <a:latin typeface="Arial" pitchFamily="34" charset="0"/>
                    <a:ea typeface="+mn-ea"/>
                  </a:endParaRPr>
                </a:p>
              </p:txBody>
            </p:sp>
            <p:sp>
              <p:nvSpPr>
                <p:cNvPr id="181" name="Arc 58"/>
                <p:cNvSpPr>
                  <a:spLocks/>
                </p:cNvSpPr>
                <p:nvPr/>
              </p:nvSpPr>
              <p:spPr bwMode="auto">
                <a:xfrm flipH="1" flipV="1">
                  <a:off x="1728" y="124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type="triangle" w="med" len="med"/>
                  <a:tailEnd/>
                </a:ln>
              </p:spPr>
              <p:txBody>
                <a:bodyPr wrap="none" anchor="ctr"/>
                <a:lstStyle/>
                <a:p>
                  <a:endParaRPr lang="en-US" sz="1000" dirty="0">
                    <a:solidFill>
                      <a:prstClr val="black"/>
                    </a:solidFill>
                    <a:latin typeface="Arial" pitchFamily="34" charset="0"/>
                    <a:ea typeface="+mn-ea"/>
                  </a:endParaRPr>
                </a:p>
              </p:txBody>
            </p:sp>
          </p:grpSp>
          <p:sp>
            <p:nvSpPr>
              <p:cNvPr id="169" name="Text Box 59"/>
              <p:cNvSpPr txBox="1">
                <a:spLocks noChangeArrowheads="1"/>
              </p:cNvSpPr>
              <p:nvPr/>
            </p:nvSpPr>
            <p:spPr bwMode="auto">
              <a:xfrm>
                <a:off x="21107398" y="12249091"/>
                <a:ext cx="1155126" cy="533480"/>
              </a:xfrm>
              <a:prstGeom prst="rect">
                <a:avLst/>
              </a:prstGeom>
              <a:noFill/>
              <a:ln w="25400">
                <a:noFill/>
                <a:miter lim="800000"/>
                <a:headEnd/>
                <a:tailEnd/>
              </a:ln>
            </p:spPr>
            <p:txBody>
              <a:bodyPr wrap="none">
                <a:spAutoFit/>
              </a:bodyPr>
              <a:lstStyle/>
              <a:p>
                <a:r>
                  <a:rPr lang="en-US" altLang="zh-CN" sz="700" dirty="0">
                    <a:solidFill>
                      <a:srgbClr val="005568"/>
                    </a:solidFill>
                    <a:latin typeface="Myriad Pro" pitchFamily="34" charset="0"/>
                    <a:ea typeface="宋体" pitchFamily="2" charset="-122"/>
                    <a:cs typeface="Times New Roman" pitchFamily="18" charset="0"/>
                  </a:rPr>
                  <a:t>TCP</a:t>
                </a:r>
                <a:r>
                  <a:rPr lang="en-US" altLang="zh-CN" sz="700" dirty="0">
                    <a:solidFill>
                      <a:srgbClr val="005568"/>
                    </a:solidFill>
                    <a:latin typeface="Times New Roman" pitchFamily="18" charset="0"/>
                    <a:ea typeface="宋体" pitchFamily="2" charset="-122"/>
                    <a:cs typeface="Times New Roman" pitchFamily="18" charset="0"/>
                  </a:rPr>
                  <a:t> </a:t>
                </a:r>
                <a:endParaRPr lang="en-US" sz="700" dirty="0">
                  <a:solidFill>
                    <a:srgbClr val="005568"/>
                  </a:solidFill>
                  <a:latin typeface="Times New Roman" pitchFamily="18" charset="0"/>
                  <a:ea typeface="宋体" pitchFamily="2" charset="-122"/>
                  <a:cs typeface="Times New Roman" pitchFamily="18" charset="0"/>
                </a:endParaRPr>
              </a:p>
            </p:txBody>
          </p:sp>
          <p:sp>
            <p:nvSpPr>
              <p:cNvPr id="171" name="Line 61"/>
              <p:cNvSpPr>
                <a:spLocks noChangeShapeType="1"/>
              </p:cNvSpPr>
              <p:nvPr/>
            </p:nvSpPr>
            <p:spPr bwMode="auto">
              <a:xfrm flipV="1">
                <a:off x="21266167" y="13546139"/>
                <a:ext cx="2185392" cy="0"/>
              </a:xfrm>
              <a:prstGeom prst="line">
                <a:avLst/>
              </a:prstGeom>
              <a:noFill/>
              <a:ln w="19050">
                <a:solidFill>
                  <a:srgbClr val="99D600"/>
                </a:solidFill>
                <a:prstDash val="solid"/>
                <a:round/>
                <a:headEnd/>
                <a:tailEnd type="triangle" w="med" len="med"/>
              </a:ln>
            </p:spPr>
            <p:txBody>
              <a:bodyPr/>
              <a:lstStyle/>
              <a:p>
                <a:endParaRPr lang="en-US" sz="1000" dirty="0">
                  <a:solidFill>
                    <a:prstClr val="black"/>
                  </a:solidFill>
                  <a:latin typeface="Arial" pitchFamily="34" charset="0"/>
                  <a:ea typeface="+mn-ea"/>
                </a:endParaRPr>
              </a:p>
            </p:txBody>
          </p:sp>
          <p:sp>
            <p:nvSpPr>
              <p:cNvPr id="172" name="Line 62"/>
              <p:cNvSpPr>
                <a:spLocks noChangeShapeType="1"/>
              </p:cNvSpPr>
              <p:nvPr/>
            </p:nvSpPr>
            <p:spPr bwMode="auto">
              <a:xfrm flipV="1">
                <a:off x="25173379" y="13546139"/>
                <a:ext cx="860910" cy="0"/>
              </a:xfrm>
              <a:prstGeom prst="line">
                <a:avLst/>
              </a:prstGeom>
              <a:noFill/>
              <a:ln w="19050">
                <a:solidFill>
                  <a:srgbClr val="99D600"/>
                </a:solidFill>
                <a:prstDash val="solid"/>
                <a:round/>
                <a:headEnd/>
                <a:tailEnd type="triangle" w="med" len="med"/>
              </a:ln>
            </p:spPr>
            <p:txBody>
              <a:bodyPr/>
              <a:lstStyle/>
              <a:p>
                <a:endParaRPr lang="en-US" sz="1000" dirty="0">
                  <a:solidFill>
                    <a:prstClr val="black"/>
                  </a:solidFill>
                  <a:latin typeface="Arial" pitchFamily="34" charset="0"/>
                  <a:ea typeface="+mn-ea"/>
                </a:endParaRPr>
              </a:p>
            </p:txBody>
          </p:sp>
          <p:pic>
            <p:nvPicPr>
              <p:cNvPr id="173" name="Picture 63" descr="aria left"/>
              <p:cNvPicPr>
                <a:picLocks noChangeAspect="1" noChangeArrowheads="1"/>
              </p:cNvPicPr>
              <p:nvPr/>
            </p:nvPicPr>
            <p:blipFill>
              <a:blip r:embed="rId19" cstate="print"/>
              <a:srcRect/>
              <a:stretch>
                <a:fillRect/>
              </a:stretch>
            </p:blipFill>
            <p:spPr bwMode="auto">
              <a:xfrm>
                <a:off x="21464839" y="13371440"/>
                <a:ext cx="1095456" cy="441603"/>
              </a:xfrm>
              <a:prstGeom prst="rect">
                <a:avLst/>
              </a:prstGeom>
              <a:noFill/>
              <a:ln w="9525">
                <a:noFill/>
                <a:miter lim="800000"/>
                <a:headEnd/>
                <a:tailEnd/>
              </a:ln>
            </p:spPr>
          </p:pic>
          <p:pic>
            <p:nvPicPr>
              <p:cNvPr id="174" name="Picture 64" descr="InternetCloud"/>
              <p:cNvPicPr>
                <a:picLocks noChangeAspect="1" noChangeArrowheads="1"/>
              </p:cNvPicPr>
              <p:nvPr/>
            </p:nvPicPr>
            <p:blipFill>
              <a:blip r:embed="rId20" cstate="print"/>
              <a:srcRect/>
              <a:stretch>
                <a:fillRect/>
              </a:stretch>
            </p:blipFill>
            <p:spPr bwMode="auto">
              <a:xfrm>
                <a:off x="23241000" y="13138507"/>
                <a:ext cx="2119167" cy="801920"/>
              </a:xfrm>
              <a:prstGeom prst="rect">
                <a:avLst/>
              </a:prstGeom>
              <a:noFill/>
              <a:ln w="9525">
                <a:noFill/>
                <a:miter lim="800000"/>
                <a:headEnd/>
                <a:tailEnd/>
              </a:ln>
            </p:spPr>
          </p:pic>
          <p:sp>
            <p:nvSpPr>
              <p:cNvPr id="175" name="Text Box 65"/>
              <p:cNvSpPr txBox="1">
                <a:spLocks noChangeArrowheads="1"/>
              </p:cNvSpPr>
              <p:nvPr/>
            </p:nvSpPr>
            <p:spPr bwMode="auto">
              <a:xfrm>
                <a:off x="23545804" y="13335001"/>
                <a:ext cx="1676400" cy="451406"/>
              </a:xfrm>
              <a:prstGeom prst="rect">
                <a:avLst/>
              </a:prstGeom>
              <a:noFill/>
              <a:ln w="25400">
                <a:noFill/>
                <a:miter lim="800000"/>
                <a:headEnd/>
                <a:tailEnd/>
              </a:ln>
            </p:spPr>
            <p:txBody>
              <a:bodyPr wrap="square">
                <a:spAutoFit/>
              </a:bodyPr>
              <a:lstStyle/>
              <a:p>
                <a:pPr>
                  <a:spcBef>
                    <a:spcPct val="50000"/>
                  </a:spcBef>
                </a:pPr>
                <a:r>
                  <a:rPr lang="en-US" sz="500" b="1" dirty="0">
                    <a:solidFill>
                      <a:srgbClr val="005568"/>
                    </a:solidFill>
                    <a:latin typeface="Verdana" pitchFamily="34" charset="0"/>
                    <a:ea typeface="+mn-ea"/>
                    <a:cs typeface="Times New Roman" pitchFamily="18" charset="0"/>
                  </a:rPr>
                  <a:t>Internet</a:t>
                </a:r>
              </a:p>
            </p:txBody>
          </p:sp>
          <p:pic>
            <p:nvPicPr>
              <p:cNvPr id="176" name="Picture 66" descr="flatScreen"/>
              <p:cNvPicPr>
                <a:picLocks noChangeAspect="1" noChangeArrowheads="1"/>
              </p:cNvPicPr>
              <p:nvPr/>
            </p:nvPicPr>
            <p:blipFill>
              <a:blip r:embed="rId21" cstate="print"/>
              <a:srcRect/>
              <a:stretch>
                <a:fillRect/>
              </a:stretch>
            </p:blipFill>
            <p:spPr bwMode="auto">
              <a:xfrm>
                <a:off x="25968067" y="13022040"/>
                <a:ext cx="778131" cy="748539"/>
              </a:xfrm>
              <a:prstGeom prst="rect">
                <a:avLst/>
              </a:prstGeom>
              <a:noFill/>
              <a:ln w="9525">
                <a:noFill/>
                <a:miter lim="800000"/>
                <a:headEnd/>
                <a:tailEnd/>
              </a:ln>
            </p:spPr>
          </p:pic>
          <p:pic>
            <p:nvPicPr>
              <p:cNvPr id="177" name="Picture 67" descr="Server"/>
              <p:cNvPicPr>
                <a:picLocks noChangeAspect="1" noChangeArrowheads="1"/>
              </p:cNvPicPr>
              <p:nvPr/>
            </p:nvPicPr>
            <p:blipFill>
              <a:blip r:embed="rId22" cstate="print"/>
              <a:srcRect/>
              <a:stretch>
                <a:fillRect/>
              </a:stretch>
            </p:blipFill>
            <p:spPr bwMode="auto">
              <a:xfrm>
                <a:off x="20802598" y="13138507"/>
                <a:ext cx="430455" cy="698797"/>
              </a:xfrm>
              <a:prstGeom prst="rect">
                <a:avLst/>
              </a:prstGeom>
              <a:noFill/>
              <a:ln w="9525">
                <a:noFill/>
                <a:miter lim="800000"/>
                <a:headEnd/>
                <a:tailEnd/>
              </a:ln>
            </p:spPr>
          </p:pic>
          <p:sp>
            <p:nvSpPr>
              <p:cNvPr id="191" name="Text Box 17"/>
              <p:cNvSpPr txBox="1">
                <a:spLocks noChangeArrowheads="1"/>
              </p:cNvSpPr>
              <p:nvPr/>
            </p:nvSpPr>
            <p:spPr bwMode="auto">
              <a:xfrm>
                <a:off x="21259798" y="13815266"/>
                <a:ext cx="1752600" cy="380006"/>
              </a:xfrm>
              <a:prstGeom prst="rect">
                <a:avLst/>
              </a:prstGeom>
              <a:noFill/>
              <a:ln w="9525">
                <a:noFill/>
                <a:miter lim="800000"/>
                <a:headEnd/>
                <a:tailEnd/>
              </a:ln>
              <a:effectLst/>
            </p:spPr>
            <p:txBody>
              <a:bodyPr wrap="square" lIns="49685" tIns="24842" rIns="49685" bIns="24842">
                <a:spAutoFit/>
              </a:bodyPr>
              <a:lstStyle/>
              <a:p>
                <a:pPr algn="ctr" defTabSz="874312"/>
                <a:r>
                  <a:rPr lang="en-US" sz="600" dirty="0">
                    <a:solidFill>
                      <a:prstClr val="black"/>
                    </a:solidFill>
                    <a:latin typeface="Trebuchet MS" pitchFamily="34" charset="0"/>
                    <a:ea typeface="+mn-ea"/>
                  </a:rPr>
                  <a:t>FAST in a box</a:t>
                </a:r>
              </a:p>
            </p:txBody>
          </p:sp>
        </p:grpSp>
        <p:grpSp>
          <p:nvGrpSpPr>
            <p:cNvPr id="8" name="Group 114"/>
            <p:cNvGrpSpPr/>
            <p:nvPr/>
          </p:nvGrpSpPr>
          <p:grpSpPr>
            <a:xfrm>
              <a:off x="6985000" y="5389586"/>
              <a:ext cx="1800226" cy="1349759"/>
              <a:chOff x="21040723" y="14372227"/>
              <a:chExt cx="5400677" cy="3599357"/>
            </a:xfrm>
          </p:grpSpPr>
          <p:graphicFrame>
            <p:nvGraphicFramePr>
              <p:cNvPr id="49169" name="Object 22"/>
              <p:cNvGraphicFramePr>
                <a:graphicFrameLocks noChangeAspect="1"/>
              </p:cNvGraphicFramePr>
              <p:nvPr/>
            </p:nvGraphicFramePr>
            <p:xfrm>
              <a:off x="21040723" y="14372227"/>
              <a:ext cx="5400675" cy="3534773"/>
            </p:xfrm>
            <a:graphic>
              <a:graphicData uri="http://schemas.openxmlformats.org/presentationml/2006/ole">
                <mc:AlternateContent xmlns:mc="http://schemas.openxmlformats.org/markup-compatibility/2006">
                  <mc:Choice xmlns:v="urn:schemas-microsoft-com:vml" Requires="v">
                    <p:oleObj spid="_x0000_s1702871" name="Chart" r:id="rId23" imgW="5610149" imgH="2895600" progId="Excel.Sheet.8">
                      <p:embed/>
                    </p:oleObj>
                  </mc:Choice>
                  <mc:Fallback>
                    <p:oleObj name="Chart" r:id="rId23" imgW="5610149" imgH="2895600" progId="Excel.Sheet.8">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040723" y="14372227"/>
                            <a:ext cx="5400675" cy="353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2" name="Rectangle 23"/>
              <p:cNvSpPr>
                <a:spLocks noChangeArrowheads="1"/>
              </p:cNvSpPr>
              <p:nvPr/>
            </p:nvSpPr>
            <p:spPr bwMode="auto">
              <a:xfrm>
                <a:off x="22021798" y="17449799"/>
                <a:ext cx="152402" cy="228601"/>
              </a:xfrm>
              <a:prstGeom prst="rect">
                <a:avLst/>
              </a:prstGeom>
              <a:solidFill>
                <a:srgbClr val="009900"/>
              </a:solidFill>
              <a:ln w="9525">
                <a:solidFill>
                  <a:srgbClr val="009900"/>
                </a:solidFill>
                <a:miter lim="800000"/>
                <a:headEnd/>
                <a:tailEnd/>
              </a:ln>
            </p:spPr>
            <p:txBody>
              <a:bodyPr wrap="none" lIns="261253" tIns="130627" rIns="261253" bIns="130627" anchor="ctr"/>
              <a:lstStyle/>
              <a:p>
                <a:endParaRPr lang="en-US">
                  <a:solidFill>
                    <a:prstClr val="black"/>
                  </a:solidFill>
                  <a:latin typeface="Arial" pitchFamily="34" charset="0"/>
                  <a:ea typeface="+mn-ea"/>
                </a:endParaRPr>
              </a:p>
            </p:txBody>
          </p:sp>
          <p:sp>
            <p:nvSpPr>
              <p:cNvPr id="194" name="Text Box 17"/>
              <p:cNvSpPr txBox="1">
                <a:spLocks noChangeArrowheads="1"/>
              </p:cNvSpPr>
              <p:nvPr/>
            </p:nvSpPr>
            <p:spPr bwMode="auto">
              <a:xfrm>
                <a:off x="22174201" y="17427432"/>
                <a:ext cx="1066797" cy="544152"/>
              </a:xfrm>
              <a:prstGeom prst="rect">
                <a:avLst/>
              </a:prstGeom>
              <a:noFill/>
              <a:ln w="9525">
                <a:noFill/>
                <a:miter lim="800000"/>
                <a:headEnd/>
                <a:tailEnd/>
              </a:ln>
              <a:effectLst/>
            </p:spPr>
            <p:txBody>
              <a:bodyPr wrap="square" lIns="49685" tIns="24842" rIns="49685" bIns="24842">
                <a:spAutoFit/>
              </a:bodyPr>
              <a:lstStyle/>
              <a:p>
                <a:pPr algn="ctr" defTabSz="874312"/>
                <a:r>
                  <a:rPr lang="en-US" sz="500" dirty="0">
                    <a:solidFill>
                      <a:prstClr val="black"/>
                    </a:solidFill>
                    <a:latin typeface="Trebuchet MS" pitchFamily="34" charset="0"/>
                    <a:ea typeface="+mn-ea"/>
                  </a:rPr>
                  <a:t>with FAST</a:t>
                </a:r>
              </a:p>
            </p:txBody>
          </p:sp>
          <p:sp>
            <p:nvSpPr>
              <p:cNvPr id="195" name="Text Box 17"/>
              <p:cNvSpPr txBox="1">
                <a:spLocks noChangeArrowheads="1"/>
              </p:cNvSpPr>
              <p:nvPr/>
            </p:nvSpPr>
            <p:spPr bwMode="auto">
              <a:xfrm>
                <a:off x="24993600" y="17420515"/>
                <a:ext cx="1447800" cy="544152"/>
              </a:xfrm>
              <a:prstGeom prst="rect">
                <a:avLst/>
              </a:prstGeom>
              <a:noFill/>
              <a:ln w="9525">
                <a:noFill/>
                <a:miter lim="800000"/>
                <a:headEnd/>
                <a:tailEnd/>
              </a:ln>
              <a:effectLst/>
            </p:spPr>
            <p:txBody>
              <a:bodyPr wrap="square" lIns="49685" tIns="24842" rIns="49685" bIns="24842">
                <a:spAutoFit/>
              </a:bodyPr>
              <a:lstStyle/>
              <a:p>
                <a:pPr algn="ctr" defTabSz="874312"/>
                <a:r>
                  <a:rPr lang="en-US" sz="500" dirty="0">
                    <a:solidFill>
                      <a:prstClr val="black"/>
                    </a:solidFill>
                    <a:latin typeface="Trebuchet MS" pitchFamily="34" charset="0"/>
                    <a:ea typeface="+mn-ea"/>
                  </a:rPr>
                  <a:t>without  FAST</a:t>
                </a:r>
              </a:p>
            </p:txBody>
          </p:sp>
          <p:sp>
            <p:nvSpPr>
              <p:cNvPr id="119" name="Rectangle 23"/>
              <p:cNvSpPr>
                <a:spLocks noChangeArrowheads="1"/>
              </p:cNvSpPr>
              <p:nvPr/>
            </p:nvSpPr>
            <p:spPr bwMode="auto">
              <a:xfrm>
                <a:off x="24917398" y="17449800"/>
                <a:ext cx="152402" cy="228601"/>
              </a:xfrm>
              <a:prstGeom prst="rect">
                <a:avLst/>
              </a:prstGeom>
              <a:solidFill>
                <a:srgbClr val="FF6600"/>
              </a:solidFill>
              <a:ln w="9525">
                <a:solidFill>
                  <a:srgbClr val="009900"/>
                </a:solidFill>
                <a:miter lim="800000"/>
                <a:headEnd/>
                <a:tailEnd/>
              </a:ln>
            </p:spPr>
            <p:txBody>
              <a:bodyPr wrap="none" lIns="261253" tIns="130627" rIns="261253" bIns="130627" anchor="ctr"/>
              <a:lstStyle/>
              <a:p>
                <a:endParaRPr lang="en-US">
                  <a:solidFill>
                    <a:prstClr val="black"/>
                  </a:solidFill>
                  <a:latin typeface="Arial" pitchFamily="34" charset="0"/>
                  <a:ea typeface="+mn-ea"/>
                </a:endParaRPr>
              </a:p>
            </p:txBody>
          </p:sp>
        </p:grpSp>
        <p:sp>
          <p:nvSpPr>
            <p:cNvPr id="134" name="Rectangle 20"/>
            <p:cNvSpPr>
              <a:spLocks noChangeArrowheads="1"/>
            </p:cNvSpPr>
            <p:nvPr/>
          </p:nvSpPr>
          <p:spPr bwMode="auto">
            <a:xfrm>
              <a:off x="6858000" y="3886202"/>
              <a:ext cx="2133601" cy="2797175"/>
            </a:xfrm>
            <a:prstGeom prst="rect">
              <a:avLst/>
            </a:prstGeom>
            <a:noFill/>
            <a:ln w="19050">
              <a:solidFill>
                <a:schemeClr val="bg1">
                  <a:lumMod val="50000"/>
                </a:schemeClr>
              </a:solidFill>
              <a:prstDash val="solid"/>
              <a:miter lim="800000"/>
              <a:headEnd/>
              <a:tailEnd/>
            </a:ln>
            <a:effectLst/>
          </p:spPr>
          <p:txBody>
            <a:bodyPr wrap="none" lIns="17390" tIns="8695" rIns="17390" bIns="8695" anchor="ctr"/>
            <a:lstStyle/>
            <a:p>
              <a:endParaRPr lang="en-US">
                <a:solidFill>
                  <a:prstClr val="black"/>
                </a:solidFill>
                <a:latin typeface="Arial" pitchFamily="34" charset="0"/>
                <a:ea typeface="+mn-ea"/>
              </a:endParaRPr>
            </a:p>
          </p:txBody>
        </p:sp>
      </p:grpSp>
      <p:grpSp>
        <p:nvGrpSpPr>
          <p:cNvPr id="141" name="Group 140"/>
          <p:cNvGrpSpPr/>
          <p:nvPr/>
        </p:nvGrpSpPr>
        <p:grpSpPr>
          <a:xfrm>
            <a:off x="4622800" y="3599224"/>
            <a:ext cx="2133600" cy="3084153"/>
            <a:chOff x="4622800" y="3599224"/>
            <a:chExt cx="2133600" cy="3084153"/>
          </a:xfrm>
        </p:grpSpPr>
        <p:sp>
          <p:nvSpPr>
            <p:cNvPr id="131" name="Text Box 14"/>
            <p:cNvSpPr txBox="1">
              <a:spLocks noChangeArrowheads="1"/>
            </p:cNvSpPr>
            <p:nvPr/>
          </p:nvSpPr>
          <p:spPr bwMode="auto">
            <a:xfrm>
              <a:off x="5216460" y="3599224"/>
              <a:ext cx="1006540" cy="233003"/>
            </a:xfrm>
            <a:prstGeom prst="rect">
              <a:avLst/>
            </a:prstGeom>
            <a:noFill/>
            <a:ln w="9525">
              <a:noFill/>
              <a:miter lim="800000"/>
              <a:headEnd/>
              <a:tailEnd/>
            </a:ln>
            <a:effectLst/>
          </p:spPr>
          <p:txBody>
            <a:bodyPr wrap="none" lIns="17390" tIns="8695" rIns="17390" bIns="8695">
              <a:spAutoFit/>
            </a:bodyPr>
            <a:lstStyle/>
            <a:p>
              <a:pPr algn="ctr" defTabSz="874312"/>
              <a:r>
                <a:rPr lang="en-US" sz="1400" b="1" dirty="0">
                  <a:solidFill>
                    <a:prstClr val="black"/>
                  </a:solidFill>
                  <a:latin typeface="Trebuchet MS" pitchFamily="34" charset="0"/>
                  <a:ea typeface="+mn-ea"/>
                </a:rPr>
                <a:t>experiment</a:t>
              </a:r>
              <a:endParaRPr lang="en-US" sz="1100" b="1" dirty="0">
                <a:solidFill>
                  <a:prstClr val="black"/>
                </a:solidFill>
                <a:latin typeface="Trebuchet MS" pitchFamily="34" charset="0"/>
                <a:ea typeface="+mn-ea"/>
              </a:endParaRPr>
            </a:p>
          </p:txBody>
        </p:sp>
        <p:sp>
          <p:nvSpPr>
            <p:cNvPr id="132" name="Rectangle 20"/>
            <p:cNvSpPr>
              <a:spLocks noChangeArrowheads="1"/>
            </p:cNvSpPr>
            <p:nvPr/>
          </p:nvSpPr>
          <p:spPr bwMode="auto">
            <a:xfrm>
              <a:off x="4622801" y="3886202"/>
              <a:ext cx="2133599" cy="2797175"/>
            </a:xfrm>
            <a:prstGeom prst="rect">
              <a:avLst/>
            </a:prstGeom>
            <a:noFill/>
            <a:ln w="19050">
              <a:solidFill>
                <a:schemeClr val="bg1">
                  <a:lumMod val="50000"/>
                </a:schemeClr>
              </a:solidFill>
              <a:prstDash val="solid"/>
              <a:miter lim="800000"/>
              <a:headEnd/>
              <a:tailEnd/>
            </a:ln>
            <a:effectLst/>
          </p:spPr>
          <p:txBody>
            <a:bodyPr wrap="none" lIns="17390" tIns="8695" rIns="17390" bIns="8695" anchor="ctr"/>
            <a:lstStyle/>
            <a:p>
              <a:endParaRPr lang="en-US">
                <a:solidFill>
                  <a:prstClr val="black"/>
                </a:solidFill>
                <a:latin typeface="Arial" pitchFamily="34" charset="0"/>
                <a:ea typeface="+mn-ea"/>
              </a:endParaRPr>
            </a:p>
          </p:txBody>
        </p:sp>
        <p:pic>
          <p:nvPicPr>
            <p:cNvPr id="143" name="Picture 6"/>
            <p:cNvPicPr>
              <a:picLocks noChangeAspect="1" noChangeArrowheads="1"/>
            </p:cNvPicPr>
            <p:nvPr/>
          </p:nvPicPr>
          <p:blipFill>
            <a:blip r:embed="rId25" cstate="print"/>
            <a:srcRect/>
            <a:stretch>
              <a:fillRect/>
            </a:stretch>
          </p:blipFill>
          <p:spPr bwMode="auto">
            <a:xfrm>
              <a:off x="4622800" y="4642757"/>
              <a:ext cx="2133600" cy="609600"/>
            </a:xfrm>
            <a:prstGeom prst="rect">
              <a:avLst/>
            </a:prstGeom>
            <a:noFill/>
            <a:ln w="9525">
              <a:noFill/>
              <a:miter lim="800000"/>
              <a:headEnd/>
              <a:tailEnd/>
            </a:ln>
          </p:spPr>
        </p:pic>
        <p:sp>
          <p:nvSpPr>
            <p:cNvPr id="144" name="Rectangle 20"/>
            <p:cNvSpPr>
              <a:spLocks noChangeArrowheads="1"/>
            </p:cNvSpPr>
            <p:nvPr/>
          </p:nvSpPr>
          <p:spPr bwMode="auto">
            <a:xfrm>
              <a:off x="5080000" y="5261881"/>
              <a:ext cx="1193800" cy="310244"/>
            </a:xfrm>
            <a:prstGeom prst="rect">
              <a:avLst/>
            </a:prstGeom>
            <a:noFill/>
            <a:ln w="9525">
              <a:noFill/>
              <a:miter lim="800000"/>
              <a:headEnd/>
              <a:tailEnd/>
            </a:ln>
          </p:spPr>
          <p:txBody>
            <a:bodyPr lIns="91438" tIns="45718" rIns="91438" bIns="45718" anchor="b"/>
            <a:lstStyle/>
            <a:p>
              <a:pPr algn="ctr"/>
              <a:r>
                <a:rPr lang="en-US" sz="700" dirty="0">
                  <a:solidFill>
                    <a:srgbClr val="0033CC"/>
                  </a:solidFill>
                  <a:latin typeface="Verdana" pitchFamily="34" charset="0"/>
                  <a:ea typeface="+mn-ea"/>
                </a:rPr>
                <a:t>Internet2 LSR </a:t>
              </a:r>
            </a:p>
            <a:p>
              <a:pPr algn="ctr"/>
              <a:r>
                <a:rPr lang="en-US" altLang="zh-CN" sz="700" dirty="0" err="1">
                  <a:solidFill>
                    <a:srgbClr val="0033CC"/>
                  </a:solidFill>
                  <a:latin typeface="Verdana" pitchFamily="34" charset="0"/>
                  <a:ea typeface="宋体" pitchFamily="2" charset="-122"/>
                </a:rPr>
                <a:t>SuperComputing</a:t>
              </a:r>
              <a:r>
                <a:rPr lang="en-US" altLang="zh-CN" sz="700" dirty="0">
                  <a:solidFill>
                    <a:srgbClr val="0033CC"/>
                  </a:solidFill>
                  <a:latin typeface="Verdana" pitchFamily="34" charset="0"/>
                  <a:ea typeface="宋体" pitchFamily="2" charset="-122"/>
                </a:rPr>
                <a:t> BC</a:t>
              </a:r>
              <a:endParaRPr lang="en-US" sz="700" dirty="0">
                <a:solidFill>
                  <a:srgbClr val="0033CC"/>
                </a:solidFill>
                <a:latin typeface="Verdana" pitchFamily="34" charset="0"/>
                <a:ea typeface="+mn-ea"/>
              </a:endParaRPr>
            </a:p>
          </p:txBody>
        </p:sp>
        <p:sp>
          <p:nvSpPr>
            <p:cNvPr id="146" name="Rectangle 20"/>
            <p:cNvSpPr>
              <a:spLocks noChangeArrowheads="1"/>
            </p:cNvSpPr>
            <p:nvPr/>
          </p:nvSpPr>
          <p:spPr bwMode="auto">
            <a:xfrm>
              <a:off x="6197600" y="5008790"/>
              <a:ext cx="558800" cy="195943"/>
            </a:xfrm>
            <a:prstGeom prst="rect">
              <a:avLst/>
            </a:prstGeom>
            <a:noFill/>
            <a:ln w="9525">
              <a:noFill/>
              <a:miter lim="800000"/>
              <a:headEnd/>
              <a:tailEnd/>
            </a:ln>
          </p:spPr>
          <p:txBody>
            <a:bodyPr lIns="91438" tIns="45718" rIns="91438" bIns="45718" anchor="b"/>
            <a:lstStyle/>
            <a:p>
              <a:pPr algn="ctr"/>
              <a:r>
                <a:rPr lang="en-US" sz="600" dirty="0">
                  <a:solidFill>
                    <a:srgbClr val="0033CC"/>
                  </a:solidFill>
                  <a:latin typeface="Verdana" pitchFamily="34" charset="0"/>
                  <a:ea typeface="+mn-ea"/>
                </a:rPr>
                <a:t>SC 2004</a:t>
              </a:r>
            </a:p>
          </p:txBody>
        </p:sp>
        <p:sp>
          <p:nvSpPr>
            <p:cNvPr id="164" name="Text Box 17"/>
            <p:cNvSpPr txBox="1">
              <a:spLocks noChangeArrowheads="1"/>
            </p:cNvSpPr>
            <p:nvPr/>
          </p:nvSpPr>
          <p:spPr bwMode="auto">
            <a:xfrm>
              <a:off x="4622800" y="3940377"/>
              <a:ext cx="2133600" cy="479225"/>
            </a:xfrm>
            <a:prstGeom prst="rect">
              <a:avLst/>
            </a:prstGeom>
            <a:noFill/>
            <a:ln w="9525">
              <a:noFill/>
              <a:miter lim="800000"/>
              <a:headEnd/>
              <a:tailEnd/>
            </a:ln>
            <a:effectLst/>
          </p:spPr>
          <p:txBody>
            <a:bodyPr wrap="square" lIns="17390" tIns="8695" rIns="17390" bIns="8695">
              <a:spAutoFit/>
            </a:bodyPr>
            <a:lstStyle/>
            <a:p>
              <a:pPr algn="ctr" defTabSz="874312"/>
              <a:r>
                <a:rPr lang="en-US" sz="1000" dirty="0">
                  <a:solidFill>
                    <a:prstClr val="black"/>
                  </a:solidFill>
                  <a:latin typeface="Trebuchet MS" pitchFamily="34" charset="0"/>
                  <a:ea typeface="+mn-ea"/>
                </a:rPr>
                <a:t>Scientists have used </a:t>
              </a:r>
              <a:r>
                <a:rPr lang="en-US" sz="1000" dirty="0" err="1">
                  <a:solidFill>
                    <a:prstClr val="black"/>
                  </a:solidFill>
                  <a:latin typeface="Trebuchet MS" pitchFamily="34" charset="0"/>
                  <a:ea typeface="+mn-ea"/>
                </a:rPr>
                <a:t>FastTCP</a:t>
              </a:r>
              <a:r>
                <a:rPr lang="en-US" sz="1000" dirty="0">
                  <a:solidFill>
                    <a:prstClr val="black"/>
                  </a:solidFill>
                  <a:latin typeface="Trebuchet MS" pitchFamily="34" charset="0"/>
                  <a:ea typeface="+mn-ea"/>
                </a:rPr>
                <a:t> to break world records on data transfer between 2002 – 2006 </a:t>
              </a:r>
            </a:p>
          </p:txBody>
        </p:sp>
        <p:grpSp>
          <p:nvGrpSpPr>
            <p:cNvPr id="9" name="Group 154"/>
            <p:cNvGrpSpPr/>
            <p:nvPr/>
          </p:nvGrpSpPr>
          <p:grpSpPr>
            <a:xfrm>
              <a:off x="4713120" y="5743575"/>
              <a:ext cx="1941681" cy="891268"/>
              <a:chOff x="14139356" y="15240000"/>
              <a:chExt cx="5825044" cy="2376715"/>
            </a:xfrm>
          </p:grpSpPr>
          <p:grpSp>
            <p:nvGrpSpPr>
              <p:cNvPr id="11" name="Group 32"/>
              <p:cNvGrpSpPr>
                <a:grpSpLocks/>
              </p:cNvGrpSpPr>
              <p:nvPr/>
            </p:nvGrpSpPr>
            <p:grpSpPr bwMode="auto">
              <a:xfrm>
                <a:off x="16154400" y="16154400"/>
                <a:ext cx="2516847" cy="629597"/>
                <a:chOff x="2544" y="3024"/>
                <a:chExt cx="2400" cy="384"/>
              </a:xfrm>
            </p:grpSpPr>
            <p:pic>
              <p:nvPicPr>
                <p:cNvPr id="156" name="Picture 33" descr="bw_logo_home3"/>
                <p:cNvPicPr>
                  <a:picLocks noChangeAspect="1" noChangeArrowheads="1"/>
                </p:cNvPicPr>
                <p:nvPr/>
              </p:nvPicPr>
              <p:blipFill>
                <a:blip r:embed="rId26"/>
                <a:srcRect/>
                <a:stretch>
                  <a:fillRect/>
                </a:stretch>
              </p:blipFill>
              <p:spPr bwMode="auto">
                <a:xfrm>
                  <a:off x="2544" y="3024"/>
                  <a:ext cx="2352" cy="384"/>
                </a:xfrm>
                <a:prstGeom prst="rect">
                  <a:avLst/>
                </a:prstGeom>
                <a:solidFill>
                  <a:schemeClr val="bg1"/>
                </a:solidFill>
                <a:ln w="9525">
                  <a:noFill/>
                  <a:miter lim="800000"/>
                  <a:headEnd/>
                  <a:tailEnd/>
                </a:ln>
              </p:spPr>
            </p:pic>
            <p:sp>
              <p:nvSpPr>
                <p:cNvPr id="157" name="Rectangle 34"/>
                <p:cNvSpPr>
                  <a:spLocks noChangeArrowheads="1"/>
                </p:cNvSpPr>
                <p:nvPr/>
              </p:nvSpPr>
              <p:spPr bwMode="auto">
                <a:xfrm>
                  <a:off x="4080" y="3024"/>
                  <a:ext cx="864" cy="384"/>
                </a:xfrm>
                <a:prstGeom prst="rect">
                  <a:avLst/>
                </a:prstGeom>
                <a:solidFill>
                  <a:schemeClr val="bg1"/>
                </a:solidFill>
                <a:ln w="25400">
                  <a:noFill/>
                  <a:miter lim="800000"/>
                  <a:headEnd/>
                  <a:tailEnd/>
                </a:ln>
              </p:spPr>
              <p:txBody>
                <a:bodyPr wrap="none" anchor="ctr"/>
                <a:lstStyle/>
                <a:p>
                  <a:endParaRPr lang="en-US">
                    <a:solidFill>
                      <a:prstClr val="black"/>
                    </a:solidFill>
                    <a:latin typeface="Arial" pitchFamily="34" charset="0"/>
                    <a:ea typeface="+mn-ea"/>
                  </a:endParaRPr>
                </a:p>
              </p:txBody>
            </p:sp>
          </p:grpSp>
          <p:graphicFrame>
            <p:nvGraphicFramePr>
              <p:cNvPr id="148" name="Object 25"/>
              <p:cNvGraphicFramePr>
                <a:graphicFrameLocks noChangeAspect="1"/>
              </p:cNvGraphicFramePr>
              <p:nvPr/>
            </p:nvGraphicFramePr>
            <p:xfrm>
              <a:off x="16764000" y="15240000"/>
              <a:ext cx="1447800" cy="837373"/>
            </p:xfrm>
            <a:graphic>
              <a:graphicData uri="http://schemas.openxmlformats.org/presentationml/2006/ole">
                <mc:AlternateContent xmlns:mc="http://schemas.openxmlformats.org/markup-compatibility/2006">
                  <mc:Choice xmlns:v="urn:schemas-microsoft-com:vml" Requires="v">
                    <p:oleObj spid="_x0000_s1702872" name="Bitmap Image" r:id="rId27" imgW="1371429" imgH="790476" progId="PBrush">
                      <p:embed/>
                    </p:oleObj>
                  </mc:Choice>
                  <mc:Fallback>
                    <p:oleObj name="Bitmap Image" r:id="rId27" imgW="1371429" imgH="790476" progId="PBrush">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764000" y="15240000"/>
                            <a:ext cx="1447800" cy="8373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9" name="Object 26"/>
              <p:cNvGraphicFramePr>
                <a:graphicFrameLocks noChangeAspect="1"/>
              </p:cNvGraphicFramePr>
              <p:nvPr/>
            </p:nvGraphicFramePr>
            <p:xfrm>
              <a:off x="14173200" y="16230600"/>
              <a:ext cx="1752600" cy="457200"/>
            </p:xfrm>
            <a:graphic>
              <a:graphicData uri="http://schemas.openxmlformats.org/presentationml/2006/ole">
                <mc:AlternateContent xmlns:mc="http://schemas.openxmlformats.org/markup-compatibility/2006">
                  <mc:Choice xmlns:v="urn:schemas-microsoft-com:vml" Requires="v">
                    <p:oleObj spid="_x0000_s1702873" name="Photo Editor Photo" r:id="rId29" imgW="1848108" imgH="371527" progId="">
                      <p:embed/>
                    </p:oleObj>
                  </mc:Choice>
                  <mc:Fallback>
                    <p:oleObj name="Photo Editor Photo" r:id="rId29" imgW="1848108" imgH="371527" progId="">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4173200" y="16230600"/>
                            <a:ext cx="1752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0" name="Object 27"/>
              <p:cNvGraphicFramePr>
                <a:graphicFrameLocks noChangeAspect="1"/>
              </p:cNvGraphicFramePr>
              <p:nvPr/>
            </p:nvGraphicFramePr>
            <p:xfrm>
              <a:off x="17830800" y="16963475"/>
              <a:ext cx="1260564" cy="638725"/>
            </p:xfrm>
            <a:graphic>
              <a:graphicData uri="http://schemas.openxmlformats.org/presentationml/2006/ole">
                <mc:AlternateContent xmlns:mc="http://schemas.openxmlformats.org/markup-compatibility/2006">
                  <mc:Choice xmlns:v="urn:schemas-microsoft-com:vml" Requires="v">
                    <p:oleObj spid="_x0000_s1702874" name="Photo Editor Photo" r:id="rId31" imgW="1104762" imgH="495369" progId="">
                      <p:embed/>
                    </p:oleObj>
                  </mc:Choice>
                  <mc:Fallback>
                    <p:oleObj name="Photo Editor Photo" r:id="rId31" imgW="1104762" imgH="495369" progId="">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7830800" y="16963475"/>
                            <a:ext cx="1260564" cy="638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1" name="Object 28"/>
              <p:cNvGraphicFramePr>
                <a:graphicFrameLocks noChangeAspect="1"/>
              </p:cNvGraphicFramePr>
              <p:nvPr/>
            </p:nvGraphicFramePr>
            <p:xfrm>
              <a:off x="16154400" y="16916400"/>
              <a:ext cx="1524000" cy="687113"/>
            </p:xfrm>
            <a:graphic>
              <a:graphicData uri="http://schemas.openxmlformats.org/presentationml/2006/ole">
                <mc:AlternateContent xmlns:mc="http://schemas.openxmlformats.org/markup-compatibility/2006">
                  <mc:Choice xmlns:v="urn:schemas-microsoft-com:vml" Requires="v">
                    <p:oleObj spid="_x0000_s1702875" name="Photo Editor Photo" r:id="rId33" imgW="2123810" imgH="457143" progId="">
                      <p:embed/>
                    </p:oleObj>
                  </mc:Choice>
                  <mc:Fallback>
                    <p:oleObj name="Photo Editor Photo" r:id="rId33" imgW="2123810" imgH="457143" progId="">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154400" y="16916400"/>
                            <a:ext cx="1524000" cy="687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3" name="Object 30"/>
              <p:cNvGraphicFramePr>
                <a:graphicFrameLocks noChangeAspect="1"/>
              </p:cNvGraphicFramePr>
              <p:nvPr/>
            </p:nvGraphicFramePr>
            <p:xfrm>
              <a:off x="15087600" y="16781239"/>
              <a:ext cx="851769" cy="820961"/>
            </p:xfrm>
            <a:graphic>
              <a:graphicData uri="http://schemas.openxmlformats.org/presentationml/2006/ole">
                <mc:AlternateContent xmlns:mc="http://schemas.openxmlformats.org/markup-compatibility/2006">
                  <mc:Choice xmlns:v="urn:schemas-microsoft-com:vml" Requires="v">
                    <p:oleObj spid="_x0000_s1702876" name="Photo Editor Photo" r:id="rId35" imgW="876190" imgH="695238" progId="">
                      <p:embed/>
                    </p:oleObj>
                  </mc:Choice>
                  <mc:Fallback>
                    <p:oleObj name="Photo Editor Photo" r:id="rId35" imgW="876190" imgH="695238" progId="">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5087600" y="16781239"/>
                            <a:ext cx="851769" cy="8209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54" name="Picture 31"/>
              <p:cNvPicPr>
                <a:picLocks noChangeAspect="1" noChangeArrowheads="1"/>
              </p:cNvPicPr>
              <p:nvPr/>
            </p:nvPicPr>
            <p:blipFill>
              <a:blip r:embed="rId37"/>
              <a:srcRect/>
              <a:stretch>
                <a:fillRect/>
              </a:stretch>
            </p:blipFill>
            <p:spPr bwMode="auto">
              <a:xfrm>
                <a:off x="19278600" y="16964850"/>
                <a:ext cx="685800" cy="637349"/>
              </a:xfrm>
              <a:prstGeom prst="rect">
                <a:avLst/>
              </a:prstGeom>
              <a:solidFill>
                <a:schemeClr val="bg1"/>
              </a:solidFill>
              <a:ln w="9525">
                <a:noFill/>
                <a:miter lim="800000"/>
                <a:headEnd/>
                <a:tailEnd/>
              </a:ln>
            </p:spPr>
          </p:pic>
          <p:pic>
            <p:nvPicPr>
              <p:cNvPr id="158" name="Picture 35" descr="yahoo"/>
              <p:cNvPicPr>
                <a:picLocks noChangeAspect="1" noChangeArrowheads="1"/>
              </p:cNvPicPr>
              <p:nvPr/>
            </p:nvPicPr>
            <p:blipFill>
              <a:blip r:embed="rId38"/>
              <a:srcRect/>
              <a:stretch>
                <a:fillRect/>
              </a:stretch>
            </p:blipFill>
            <p:spPr bwMode="auto">
              <a:xfrm>
                <a:off x="17830800" y="16492165"/>
                <a:ext cx="1828800" cy="348035"/>
              </a:xfrm>
              <a:prstGeom prst="rect">
                <a:avLst/>
              </a:prstGeom>
              <a:solidFill>
                <a:schemeClr val="bg1"/>
              </a:solidFill>
              <a:ln w="9525">
                <a:noFill/>
                <a:miter lim="800000"/>
                <a:headEnd/>
                <a:tailEnd/>
              </a:ln>
            </p:spPr>
          </p:pic>
          <p:pic>
            <p:nvPicPr>
              <p:cNvPr id="49166" name="Picture 14"/>
              <p:cNvPicPr>
                <a:picLocks noChangeAspect="1" noChangeArrowheads="1"/>
              </p:cNvPicPr>
              <p:nvPr/>
            </p:nvPicPr>
            <p:blipFill>
              <a:blip r:embed="rId39"/>
              <a:srcRect/>
              <a:stretch>
                <a:fillRect/>
              </a:stretch>
            </p:blipFill>
            <p:spPr bwMode="auto">
              <a:xfrm>
                <a:off x="14139356" y="15316200"/>
                <a:ext cx="1253044" cy="805376"/>
              </a:xfrm>
              <a:prstGeom prst="rect">
                <a:avLst/>
              </a:prstGeom>
              <a:noFill/>
              <a:ln w="9525">
                <a:noFill/>
                <a:miter lim="800000"/>
                <a:headEnd/>
                <a:tailEnd/>
              </a:ln>
              <a:effectLst/>
            </p:spPr>
          </p:pic>
          <p:pic>
            <p:nvPicPr>
              <p:cNvPr id="49167" name="Picture 15"/>
              <p:cNvPicPr>
                <a:picLocks noChangeAspect="1" noChangeArrowheads="1"/>
              </p:cNvPicPr>
              <p:nvPr/>
            </p:nvPicPr>
            <p:blipFill>
              <a:blip r:embed="rId40" cstate="print"/>
              <a:srcRect/>
              <a:stretch>
                <a:fillRect/>
              </a:stretch>
            </p:blipFill>
            <p:spPr bwMode="auto">
              <a:xfrm>
                <a:off x="18288000" y="15240000"/>
                <a:ext cx="1676400" cy="396613"/>
              </a:xfrm>
              <a:prstGeom prst="rect">
                <a:avLst/>
              </a:prstGeom>
              <a:noFill/>
              <a:ln w="9525">
                <a:noFill/>
                <a:miter lim="800000"/>
                <a:headEnd/>
                <a:tailEnd/>
              </a:ln>
              <a:effectLst/>
            </p:spPr>
          </p:pic>
          <p:pic>
            <p:nvPicPr>
              <p:cNvPr id="49168" name="Picture 16"/>
              <p:cNvPicPr>
                <a:picLocks noChangeAspect="1" noChangeArrowheads="1"/>
              </p:cNvPicPr>
              <p:nvPr/>
            </p:nvPicPr>
            <p:blipFill>
              <a:blip r:embed="rId41" cstate="print"/>
              <a:srcRect/>
              <a:stretch>
                <a:fillRect/>
              </a:stretch>
            </p:blipFill>
            <p:spPr bwMode="auto">
              <a:xfrm>
                <a:off x="14150788" y="16770048"/>
                <a:ext cx="784412" cy="846667"/>
              </a:xfrm>
              <a:prstGeom prst="rect">
                <a:avLst/>
              </a:prstGeom>
              <a:noFill/>
              <a:ln w="9525">
                <a:noFill/>
                <a:miter lim="800000"/>
                <a:headEnd/>
                <a:tailEnd/>
              </a:ln>
              <a:effectLst/>
            </p:spPr>
          </p:pic>
          <p:pic>
            <p:nvPicPr>
              <p:cNvPr id="76814" name="Picture 14"/>
              <p:cNvPicPr>
                <a:picLocks noChangeAspect="1" noChangeArrowheads="1"/>
              </p:cNvPicPr>
              <p:nvPr/>
            </p:nvPicPr>
            <p:blipFill>
              <a:blip r:embed="rId42" cstate="print"/>
              <a:srcRect/>
              <a:stretch>
                <a:fillRect/>
              </a:stretch>
            </p:blipFill>
            <p:spPr bwMode="auto">
              <a:xfrm>
                <a:off x="18669000" y="15697200"/>
                <a:ext cx="923925" cy="323850"/>
              </a:xfrm>
              <a:prstGeom prst="rect">
                <a:avLst/>
              </a:prstGeom>
              <a:noFill/>
              <a:ln w="9525">
                <a:noFill/>
                <a:miter lim="800000"/>
                <a:headEnd/>
                <a:tailEnd/>
              </a:ln>
              <a:effectLst/>
            </p:spPr>
          </p:pic>
          <p:pic>
            <p:nvPicPr>
              <p:cNvPr id="76815" name="Picture 15"/>
              <p:cNvPicPr>
                <a:picLocks noChangeAspect="1" noChangeArrowheads="1"/>
              </p:cNvPicPr>
              <p:nvPr/>
            </p:nvPicPr>
            <p:blipFill>
              <a:blip r:embed="rId43"/>
              <a:srcRect/>
              <a:stretch>
                <a:fillRect/>
              </a:stretch>
            </p:blipFill>
            <p:spPr bwMode="auto">
              <a:xfrm>
                <a:off x="18443331" y="16078200"/>
                <a:ext cx="1444869" cy="323850"/>
              </a:xfrm>
              <a:prstGeom prst="rect">
                <a:avLst/>
              </a:prstGeom>
              <a:noFill/>
              <a:ln w="9525">
                <a:noFill/>
                <a:miter lim="800000"/>
                <a:headEnd/>
                <a:tailEnd/>
              </a:ln>
              <a:effectLst/>
            </p:spPr>
          </p:pic>
          <p:graphicFrame>
            <p:nvGraphicFramePr>
              <p:cNvPr id="152" name="Object 29"/>
              <p:cNvGraphicFramePr>
                <a:graphicFrameLocks noChangeAspect="1"/>
              </p:cNvGraphicFramePr>
              <p:nvPr/>
            </p:nvGraphicFramePr>
            <p:xfrm>
              <a:off x="15240000" y="15240000"/>
              <a:ext cx="1447800" cy="591224"/>
            </p:xfrm>
            <a:graphic>
              <a:graphicData uri="http://schemas.openxmlformats.org/presentationml/2006/ole">
                <mc:AlternateContent xmlns:mc="http://schemas.openxmlformats.org/markup-compatibility/2006">
                  <mc:Choice xmlns:v="urn:schemas-microsoft-com:vml" Requires="v">
                    <p:oleObj spid="_x0000_s1702877" name="Photo Editor Photo" r:id="rId44" imgW="895238" imgH="352474" progId="">
                      <p:embed/>
                    </p:oleObj>
                  </mc:Choice>
                  <mc:Fallback>
                    <p:oleObj name="Photo Editor Photo" r:id="rId44" imgW="895238" imgH="352474" progId="">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5240000" y="15240000"/>
                            <a:ext cx="1447800" cy="5912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sp>
        <p:nvSpPr>
          <p:cNvPr id="41" name="Rectangle 2"/>
          <p:cNvSpPr txBox="1">
            <a:spLocks noChangeArrowheads="1"/>
          </p:cNvSpPr>
          <p:nvPr/>
        </p:nvSpPr>
        <p:spPr bwMode="auto">
          <a:xfrm>
            <a:off x="7467600" y="76200"/>
            <a:ext cx="1625600" cy="457200"/>
          </a:xfrm>
          <a:prstGeom prst="rect">
            <a:avLst/>
          </a:prstGeom>
          <a:noFill/>
          <a:ln w="9525">
            <a:noFill/>
            <a:miter lim="800000"/>
            <a:headEnd/>
            <a:tailEnd/>
          </a:ln>
          <a:effectLst/>
        </p:spPr>
        <p:txBody>
          <a:bodyPr vert="horz" wrap="square" lIns="87453" tIns="43726" rIns="87453" bIns="43726" numCol="1" anchor="b" anchorCtr="0" compatLnSpc="1">
            <a:prstTxWarp prst="textNoShape">
              <a:avLst/>
            </a:prstTxWarp>
          </a:bodyPr>
          <a:lstStyle/>
          <a:p>
            <a:pPr algn="r" defTabSz="874399"/>
            <a:r>
              <a:rPr lang="en-US" sz="2100" b="1" dirty="0">
                <a:solidFill>
                  <a:srgbClr val="FF0000"/>
                </a:solidFill>
                <a:latin typeface="Times New Roman" pitchFamily="18" charset="0"/>
                <a:ea typeface="+mn-ea"/>
                <a:cs typeface="Times New Roman" pitchFamily="18" charset="0"/>
              </a:rPr>
              <a:t>Lee Center</a:t>
            </a:r>
          </a:p>
        </p:txBody>
      </p:sp>
      <p:grpSp>
        <p:nvGrpSpPr>
          <p:cNvPr id="137" name="Group 136"/>
          <p:cNvGrpSpPr/>
          <p:nvPr/>
        </p:nvGrpSpPr>
        <p:grpSpPr>
          <a:xfrm>
            <a:off x="2387600" y="3599224"/>
            <a:ext cx="2133601" cy="3084153"/>
            <a:chOff x="2387600" y="3599224"/>
            <a:chExt cx="2133601" cy="3084153"/>
          </a:xfrm>
        </p:grpSpPr>
        <p:sp>
          <p:nvSpPr>
            <p:cNvPr id="129" name="Text Box 14"/>
            <p:cNvSpPr txBox="1">
              <a:spLocks noChangeArrowheads="1"/>
            </p:cNvSpPr>
            <p:nvPr/>
          </p:nvSpPr>
          <p:spPr bwMode="auto">
            <a:xfrm>
              <a:off x="3073401" y="3599224"/>
              <a:ext cx="666704" cy="233003"/>
            </a:xfrm>
            <a:prstGeom prst="rect">
              <a:avLst/>
            </a:prstGeom>
            <a:noFill/>
            <a:ln w="9525">
              <a:noFill/>
              <a:miter lim="800000"/>
              <a:headEnd/>
              <a:tailEnd/>
            </a:ln>
            <a:effectLst/>
          </p:spPr>
          <p:txBody>
            <a:bodyPr wrap="none" lIns="17390" tIns="8695" rIns="17390" bIns="8695">
              <a:spAutoFit/>
            </a:bodyPr>
            <a:lstStyle/>
            <a:p>
              <a:pPr algn="ctr" defTabSz="874312"/>
              <a:r>
                <a:rPr lang="en-US" sz="1400" b="1" dirty="0" err="1">
                  <a:solidFill>
                    <a:prstClr val="black"/>
                  </a:solidFill>
                  <a:latin typeface="Trebuchet MS" pitchFamily="34" charset="0"/>
                  <a:ea typeface="+mn-ea"/>
                </a:rPr>
                <a:t>testbed</a:t>
              </a:r>
              <a:endParaRPr lang="en-US" sz="1100" b="1" dirty="0">
                <a:solidFill>
                  <a:prstClr val="black"/>
                </a:solidFill>
                <a:latin typeface="Trebuchet MS" pitchFamily="34" charset="0"/>
                <a:ea typeface="+mn-ea"/>
              </a:endParaRPr>
            </a:p>
          </p:txBody>
        </p:sp>
        <p:sp>
          <p:nvSpPr>
            <p:cNvPr id="130" name="Rectangle 20"/>
            <p:cNvSpPr>
              <a:spLocks noChangeArrowheads="1"/>
            </p:cNvSpPr>
            <p:nvPr/>
          </p:nvSpPr>
          <p:spPr bwMode="auto">
            <a:xfrm>
              <a:off x="2387602" y="3886202"/>
              <a:ext cx="2133599" cy="2797175"/>
            </a:xfrm>
            <a:prstGeom prst="rect">
              <a:avLst/>
            </a:prstGeom>
            <a:noFill/>
            <a:ln w="19050">
              <a:solidFill>
                <a:schemeClr val="bg1">
                  <a:lumMod val="50000"/>
                </a:schemeClr>
              </a:solidFill>
              <a:prstDash val="solid"/>
              <a:miter lim="800000"/>
              <a:headEnd/>
              <a:tailEnd/>
            </a:ln>
            <a:effectLst/>
          </p:spPr>
          <p:txBody>
            <a:bodyPr wrap="none" lIns="17390" tIns="8695" rIns="17390" bIns="8695" anchor="ctr"/>
            <a:lstStyle/>
            <a:p>
              <a:endParaRPr lang="en-US">
                <a:solidFill>
                  <a:prstClr val="black"/>
                </a:solidFill>
                <a:latin typeface="Arial" pitchFamily="34" charset="0"/>
                <a:ea typeface="+mn-ea"/>
              </a:endParaRPr>
            </a:p>
          </p:txBody>
        </p:sp>
        <p:sp>
          <p:nvSpPr>
            <p:cNvPr id="196" name="Text Box 17"/>
            <p:cNvSpPr txBox="1">
              <a:spLocks noChangeArrowheads="1"/>
            </p:cNvSpPr>
            <p:nvPr/>
          </p:nvSpPr>
          <p:spPr bwMode="auto">
            <a:xfrm>
              <a:off x="2387600" y="3962402"/>
              <a:ext cx="2133600" cy="787001"/>
            </a:xfrm>
            <a:prstGeom prst="rect">
              <a:avLst/>
            </a:prstGeom>
            <a:noFill/>
            <a:ln w="9525">
              <a:noFill/>
              <a:miter lim="800000"/>
              <a:headEnd/>
              <a:tailEnd/>
            </a:ln>
            <a:effectLst/>
          </p:spPr>
          <p:txBody>
            <a:bodyPr wrap="square" lIns="17390" tIns="8695" rIns="17390" bIns="8695">
              <a:spAutoFit/>
            </a:bodyPr>
            <a:lstStyle/>
            <a:p>
              <a:pPr algn="ctr" defTabSz="874312"/>
              <a:r>
                <a:rPr lang="en-US" sz="1000" b="1" dirty="0">
                  <a:solidFill>
                    <a:prstClr val="black"/>
                  </a:solidFill>
                  <a:latin typeface="Trebuchet MS" pitchFamily="34" charset="0"/>
                  <a:ea typeface="+mn-ea"/>
                </a:rPr>
                <a:t>WAN-in-Lab </a:t>
              </a:r>
              <a:r>
                <a:rPr lang="en-US" sz="1000" dirty="0">
                  <a:solidFill>
                    <a:prstClr val="black"/>
                  </a:solidFill>
                  <a:latin typeface="Trebuchet MS" pitchFamily="34" charset="0"/>
                  <a:ea typeface="+mn-ea"/>
                </a:rPr>
                <a:t>: one-of-a-kind wind- tunnel in academic networking, with 2,400km of fiber, optical switches, routers, servers, accelerators</a:t>
              </a:r>
            </a:p>
          </p:txBody>
        </p:sp>
        <p:grpSp>
          <p:nvGrpSpPr>
            <p:cNvPr id="12" name="Group 158"/>
            <p:cNvGrpSpPr/>
            <p:nvPr/>
          </p:nvGrpSpPr>
          <p:grpSpPr>
            <a:xfrm>
              <a:off x="2540000" y="4743451"/>
              <a:ext cx="1824330" cy="697501"/>
              <a:chOff x="7620000" y="12541797"/>
              <a:chExt cx="5472989" cy="1860003"/>
            </a:xfrm>
          </p:grpSpPr>
          <p:pic>
            <p:nvPicPr>
              <p:cNvPr id="118" name="Picture 4"/>
              <p:cNvPicPr>
                <a:picLocks noChangeAspect="1" noChangeArrowheads="1"/>
              </p:cNvPicPr>
              <p:nvPr/>
            </p:nvPicPr>
            <p:blipFill>
              <a:blip r:embed="rId46"/>
              <a:srcRect/>
              <a:stretch>
                <a:fillRect/>
              </a:stretch>
            </p:blipFill>
            <p:spPr bwMode="auto">
              <a:xfrm>
                <a:off x="7620000" y="12541797"/>
                <a:ext cx="2743200" cy="1860003"/>
              </a:xfrm>
              <a:prstGeom prst="rect">
                <a:avLst/>
              </a:prstGeom>
              <a:noFill/>
              <a:ln w="9525" algn="ctr">
                <a:noFill/>
                <a:miter lim="800000"/>
                <a:headEnd/>
                <a:tailEnd/>
              </a:ln>
              <a:effectLst/>
            </p:spPr>
          </p:pic>
          <p:grpSp>
            <p:nvGrpSpPr>
              <p:cNvPr id="13" name="Group 119"/>
              <p:cNvGrpSpPr/>
              <p:nvPr/>
            </p:nvGrpSpPr>
            <p:grpSpPr>
              <a:xfrm>
                <a:off x="10667998" y="12694198"/>
                <a:ext cx="2424991" cy="1537224"/>
                <a:chOff x="5383926" y="3962400"/>
                <a:chExt cx="3261196" cy="2209800"/>
              </a:xfrm>
            </p:grpSpPr>
            <p:sp>
              <p:nvSpPr>
                <p:cNvPr id="121" name="Line 31"/>
                <p:cNvSpPr>
                  <a:spLocks noChangeShapeType="1"/>
                </p:cNvSpPr>
                <p:nvPr/>
              </p:nvSpPr>
              <p:spPr bwMode="auto">
                <a:xfrm>
                  <a:off x="5486400" y="6172200"/>
                  <a:ext cx="2971800" cy="0"/>
                </a:xfrm>
                <a:prstGeom prst="line">
                  <a:avLst/>
                </a:prstGeom>
                <a:noFill/>
                <a:ln w="9525">
                  <a:solidFill>
                    <a:schemeClr val="tx1"/>
                  </a:solidFill>
                  <a:round/>
                  <a:headEnd/>
                  <a:tailEnd type="triangle" w="med" len="med"/>
                </a:ln>
                <a:effectLst/>
              </p:spPr>
              <p:txBody>
                <a:bodyPr/>
                <a:lstStyle/>
                <a:p>
                  <a:endParaRPr lang="en-US">
                    <a:solidFill>
                      <a:prstClr val="black"/>
                    </a:solidFill>
                    <a:latin typeface="Arial" pitchFamily="34" charset="0"/>
                    <a:ea typeface="+mn-ea"/>
                  </a:endParaRPr>
                </a:p>
              </p:txBody>
            </p:sp>
            <p:sp>
              <p:nvSpPr>
                <p:cNvPr id="122" name="Line 32"/>
                <p:cNvSpPr>
                  <a:spLocks noChangeShapeType="1"/>
                </p:cNvSpPr>
                <p:nvPr/>
              </p:nvSpPr>
              <p:spPr bwMode="auto">
                <a:xfrm flipV="1">
                  <a:off x="5486400" y="3962400"/>
                  <a:ext cx="0" cy="2209800"/>
                </a:xfrm>
                <a:prstGeom prst="line">
                  <a:avLst/>
                </a:prstGeom>
                <a:noFill/>
                <a:ln w="9525">
                  <a:solidFill>
                    <a:schemeClr val="tx1"/>
                  </a:solidFill>
                  <a:round/>
                  <a:headEnd/>
                  <a:tailEnd type="triangle" w="med" len="med"/>
                </a:ln>
                <a:effectLst/>
              </p:spPr>
              <p:txBody>
                <a:bodyPr/>
                <a:lstStyle/>
                <a:p>
                  <a:endParaRPr lang="en-US">
                    <a:solidFill>
                      <a:prstClr val="black"/>
                    </a:solidFill>
                    <a:latin typeface="Arial" pitchFamily="34" charset="0"/>
                    <a:ea typeface="+mn-ea"/>
                  </a:endParaRPr>
                </a:p>
              </p:txBody>
            </p:sp>
            <p:sp>
              <p:nvSpPr>
                <p:cNvPr id="124" name="Oval 34"/>
                <p:cNvSpPr>
                  <a:spLocks noChangeArrowheads="1"/>
                </p:cNvSpPr>
                <p:nvPr/>
              </p:nvSpPr>
              <p:spPr bwMode="auto">
                <a:xfrm>
                  <a:off x="7238999" y="5540831"/>
                  <a:ext cx="91966" cy="97970"/>
                </a:xfrm>
                <a:prstGeom prst="ellipse">
                  <a:avLst/>
                </a:prstGeom>
                <a:solidFill>
                  <a:srgbClr val="0000FF"/>
                </a:solidFill>
                <a:ln w="9525">
                  <a:solidFill>
                    <a:schemeClr val="tx1"/>
                  </a:solidFill>
                  <a:round/>
                  <a:headEnd/>
                  <a:tailEnd/>
                </a:ln>
                <a:effectLst/>
              </p:spPr>
              <p:txBody>
                <a:bodyPr wrap="none" anchor="ctr"/>
                <a:lstStyle/>
                <a:p>
                  <a:endParaRPr lang="en-US">
                    <a:solidFill>
                      <a:prstClr val="black"/>
                    </a:solidFill>
                    <a:latin typeface="Arial" pitchFamily="34" charset="0"/>
                    <a:ea typeface="+mn-ea"/>
                  </a:endParaRPr>
                </a:p>
              </p:txBody>
            </p:sp>
            <p:sp>
              <p:nvSpPr>
                <p:cNvPr id="125" name="Text Box 35"/>
                <p:cNvSpPr txBox="1">
                  <a:spLocks noChangeArrowheads="1"/>
                </p:cNvSpPr>
                <p:nvPr/>
              </p:nvSpPr>
              <p:spPr bwMode="auto">
                <a:xfrm>
                  <a:off x="7330969" y="5341267"/>
                  <a:ext cx="1314153" cy="648907"/>
                </a:xfrm>
                <a:prstGeom prst="rect">
                  <a:avLst/>
                </a:prstGeom>
                <a:noFill/>
                <a:ln w="9525">
                  <a:noFill/>
                  <a:miter lim="800000"/>
                  <a:headEnd/>
                  <a:tailEnd/>
                </a:ln>
                <a:effectLst/>
              </p:spPr>
              <p:txBody>
                <a:bodyPr wrap="none">
                  <a:spAutoFit/>
                </a:bodyPr>
                <a:lstStyle/>
                <a:p>
                  <a:r>
                    <a:rPr lang="en-US" sz="500" dirty="0" err="1">
                      <a:solidFill>
                        <a:srgbClr val="0000FF"/>
                      </a:solidFill>
                      <a:latin typeface="Verdana" pitchFamily="34" charset="0"/>
                      <a:ea typeface="+mn-ea"/>
                    </a:rPr>
                    <a:t>eq</a:t>
                  </a:r>
                  <a:r>
                    <a:rPr lang="en-US" sz="500" dirty="0">
                      <a:solidFill>
                        <a:srgbClr val="0000FF"/>
                      </a:solidFill>
                      <a:latin typeface="Verdana" pitchFamily="34" charset="0"/>
                      <a:ea typeface="+mn-ea"/>
                    </a:rPr>
                    <a:t> 1</a:t>
                  </a:r>
                </a:p>
              </p:txBody>
            </p:sp>
            <p:sp>
              <p:nvSpPr>
                <p:cNvPr id="126" name="Text Box 36"/>
                <p:cNvSpPr txBox="1">
                  <a:spLocks noChangeArrowheads="1"/>
                </p:cNvSpPr>
                <p:nvPr/>
              </p:nvSpPr>
              <p:spPr bwMode="auto">
                <a:xfrm>
                  <a:off x="5383926" y="4383315"/>
                  <a:ext cx="1314153" cy="648907"/>
                </a:xfrm>
                <a:prstGeom prst="rect">
                  <a:avLst/>
                </a:prstGeom>
                <a:noFill/>
                <a:ln w="9525">
                  <a:noFill/>
                  <a:miter lim="800000"/>
                  <a:headEnd/>
                  <a:tailEnd/>
                </a:ln>
                <a:effectLst/>
              </p:spPr>
              <p:txBody>
                <a:bodyPr wrap="none">
                  <a:spAutoFit/>
                </a:bodyPr>
                <a:lstStyle/>
                <a:p>
                  <a:r>
                    <a:rPr lang="en-US" sz="500" dirty="0" err="1">
                      <a:solidFill>
                        <a:srgbClr val="C0504D"/>
                      </a:solidFill>
                      <a:latin typeface="Verdana" pitchFamily="34" charset="0"/>
                      <a:ea typeface="+mn-ea"/>
                    </a:rPr>
                    <a:t>eq</a:t>
                  </a:r>
                  <a:r>
                    <a:rPr lang="en-US" sz="500" dirty="0">
                      <a:solidFill>
                        <a:srgbClr val="C0504D"/>
                      </a:solidFill>
                      <a:latin typeface="Verdana" pitchFamily="34" charset="0"/>
                      <a:ea typeface="+mn-ea"/>
                    </a:rPr>
                    <a:t> 2</a:t>
                  </a:r>
                </a:p>
              </p:txBody>
            </p:sp>
            <p:sp>
              <p:nvSpPr>
                <p:cNvPr id="127" name="Line 37"/>
                <p:cNvSpPr>
                  <a:spLocks noChangeShapeType="1"/>
                </p:cNvSpPr>
                <p:nvPr/>
              </p:nvSpPr>
              <p:spPr bwMode="auto">
                <a:xfrm flipH="1" flipV="1">
                  <a:off x="5943600" y="4191000"/>
                  <a:ext cx="1371600" cy="1676400"/>
                </a:xfrm>
                <a:prstGeom prst="line">
                  <a:avLst/>
                </a:prstGeom>
                <a:noFill/>
                <a:ln w="9525">
                  <a:solidFill>
                    <a:schemeClr val="tx1"/>
                  </a:solidFill>
                  <a:round/>
                  <a:headEnd/>
                  <a:tailEnd/>
                </a:ln>
                <a:effectLst/>
              </p:spPr>
              <p:txBody>
                <a:bodyPr/>
                <a:lstStyle/>
                <a:p>
                  <a:endParaRPr lang="en-US">
                    <a:solidFill>
                      <a:prstClr val="black"/>
                    </a:solidFill>
                    <a:latin typeface="Arial" pitchFamily="34" charset="0"/>
                    <a:ea typeface="+mn-ea"/>
                  </a:endParaRPr>
                </a:p>
              </p:txBody>
            </p:sp>
            <p:sp>
              <p:nvSpPr>
                <p:cNvPr id="139" name="Arc 39"/>
                <p:cNvSpPr>
                  <a:spLocks/>
                </p:cNvSpPr>
                <p:nvPr/>
              </p:nvSpPr>
              <p:spPr bwMode="auto">
                <a:xfrm>
                  <a:off x="6172200" y="4370393"/>
                  <a:ext cx="1219201" cy="1036637"/>
                </a:xfrm>
                <a:custGeom>
                  <a:avLst/>
                  <a:gdLst>
                    <a:gd name="G0" fmla="+- 0 0 0"/>
                    <a:gd name="G1" fmla="+- 21076 0 0"/>
                    <a:gd name="G2" fmla="+- 21600 0 0"/>
                    <a:gd name="T0" fmla="*/ 4728 w 21600"/>
                    <a:gd name="T1" fmla="*/ 0 h 24492"/>
                    <a:gd name="T2" fmla="*/ 21328 w 21600"/>
                    <a:gd name="T3" fmla="*/ 24492 h 24492"/>
                    <a:gd name="T4" fmla="*/ 0 w 21600"/>
                    <a:gd name="T5" fmla="*/ 21076 h 24492"/>
                  </a:gdLst>
                  <a:ahLst/>
                  <a:cxnLst>
                    <a:cxn ang="0">
                      <a:pos x="T0" y="T1"/>
                    </a:cxn>
                    <a:cxn ang="0">
                      <a:pos x="T2" y="T3"/>
                    </a:cxn>
                    <a:cxn ang="0">
                      <a:pos x="T4" y="T5"/>
                    </a:cxn>
                  </a:cxnLst>
                  <a:rect l="0" t="0" r="r" b="b"/>
                  <a:pathLst>
                    <a:path w="21600" h="24492" fill="none" extrusionOk="0">
                      <a:moveTo>
                        <a:pt x="4728" y="-1"/>
                      </a:moveTo>
                      <a:cubicBezTo>
                        <a:pt x="14590" y="2212"/>
                        <a:pt x="21600" y="10968"/>
                        <a:pt x="21600" y="21076"/>
                      </a:cubicBezTo>
                      <a:cubicBezTo>
                        <a:pt x="21600" y="22220"/>
                        <a:pt x="21509" y="23362"/>
                        <a:pt x="21328" y="24492"/>
                      </a:cubicBezTo>
                    </a:path>
                    <a:path w="21600" h="24492" stroke="0" extrusionOk="0">
                      <a:moveTo>
                        <a:pt x="4728" y="-1"/>
                      </a:moveTo>
                      <a:cubicBezTo>
                        <a:pt x="14590" y="2212"/>
                        <a:pt x="21600" y="10968"/>
                        <a:pt x="21600" y="21076"/>
                      </a:cubicBezTo>
                      <a:cubicBezTo>
                        <a:pt x="21600" y="22220"/>
                        <a:pt x="21509" y="23362"/>
                        <a:pt x="21328" y="24492"/>
                      </a:cubicBezTo>
                      <a:lnTo>
                        <a:pt x="0" y="21076"/>
                      </a:lnTo>
                      <a:close/>
                    </a:path>
                  </a:pathLst>
                </a:custGeom>
                <a:noFill/>
                <a:ln w="9525">
                  <a:solidFill>
                    <a:srgbClr val="0000FF"/>
                  </a:solidFill>
                  <a:round/>
                  <a:headEnd/>
                  <a:tailEnd type="triangle" w="med" len="med"/>
                </a:ln>
                <a:effectLst/>
              </p:spPr>
              <p:txBody>
                <a:bodyPr wrap="none" anchor="ctr"/>
                <a:lstStyle/>
                <a:p>
                  <a:endParaRPr lang="en-US">
                    <a:solidFill>
                      <a:prstClr val="black"/>
                    </a:solidFill>
                    <a:latin typeface="Arial" pitchFamily="34" charset="0"/>
                    <a:ea typeface="+mn-ea"/>
                  </a:endParaRPr>
                </a:p>
              </p:txBody>
            </p:sp>
            <p:sp>
              <p:nvSpPr>
                <p:cNvPr id="136" name="Arc 42"/>
                <p:cNvSpPr>
                  <a:spLocks/>
                </p:cNvSpPr>
                <p:nvPr/>
              </p:nvSpPr>
              <p:spPr bwMode="auto">
                <a:xfrm flipH="1" flipV="1">
                  <a:off x="6019801" y="4803778"/>
                  <a:ext cx="1219201" cy="1036637"/>
                </a:xfrm>
                <a:custGeom>
                  <a:avLst/>
                  <a:gdLst>
                    <a:gd name="G0" fmla="+- 0 0 0"/>
                    <a:gd name="G1" fmla="+- 21076 0 0"/>
                    <a:gd name="G2" fmla="+- 21600 0 0"/>
                    <a:gd name="T0" fmla="*/ 4728 w 21600"/>
                    <a:gd name="T1" fmla="*/ 0 h 24492"/>
                    <a:gd name="T2" fmla="*/ 21328 w 21600"/>
                    <a:gd name="T3" fmla="*/ 24492 h 24492"/>
                    <a:gd name="T4" fmla="*/ 0 w 21600"/>
                    <a:gd name="T5" fmla="*/ 21076 h 24492"/>
                  </a:gdLst>
                  <a:ahLst/>
                  <a:cxnLst>
                    <a:cxn ang="0">
                      <a:pos x="T0" y="T1"/>
                    </a:cxn>
                    <a:cxn ang="0">
                      <a:pos x="T2" y="T3"/>
                    </a:cxn>
                    <a:cxn ang="0">
                      <a:pos x="T4" y="T5"/>
                    </a:cxn>
                  </a:cxnLst>
                  <a:rect l="0" t="0" r="r" b="b"/>
                  <a:pathLst>
                    <a:path w="21600" h="24492" fill="none" extrusionOk="0">
                      <a:moveTo>
                        <a:pt x="4728" y="-1"/>
                      </a:moveTo>
                      <a:cubicBezTo>
                        <a:pt x="14590" y="2212"/>
                        <a:pt x="21600" y="10968"/>
                        <a:pt x="21600" y="21076"/>
                      </a:cubicBezTo>
                      <a:cubicBezTo>
                        <a:pt x="21600" y="22220"/>
                        <a:pt x="21509" y="23362"/>
                        <a:pt x="21328" y="24492"/>
                      </a:cubicBezTo>
                    </a:path>
                    <a:path w="21600" h="24492" stroke="0" extrusionOk="0">
                      <a:moveTo>
                        <a:pt x="4728" y="-1"/>
                      </a:moveTo>
                      <a:cubicBezTo>
                        <a:pt x="14590" y="2212"/>
                        <a:pt x="21600" y="10968"/>
                        <a:pt x="21600" y="21076"/>
                      </a:cubicBezTo>
                      <a:cubicBezTo>
                        <a:pt x="21600" y="22220"/>
                        <a:pt x="21509" y="23362"/>
                        <a:pt x="21328" y="24492"/>
                      </a:cubicBezTo>
                      <a:lnTo>
                        <a:pt x="0" y="21076"/>
                      </a:lnTo>
                      <a:close/>
                    </a:path>
                  </a:pathLst>
                </a:custGeom>
                <a:noFill/>
                <a:ln w="9525">
                  <a:solidFill>
                    <a:schemeClr val="accent2"/>
                  </a:solidFill>
                  <a:round/>
                  <a:headEnd/>
                  <a:tailEnd type="triangle" w="med" len="med"/>
                </a:ln>
                <a:effectLst/>
              </p:spPr>
              <p:txBody>
                <a:bodyPr wrap="none" anchor="ctr"/>
                <a:lstStyle/>
                <a:p>
                  <a:endParaRPr lang="en-US" sz="1600">
                    <a:solidFill>
                      <a:prstClr val="black"/>
                    </a:solidFill>
                    <a:latin typeface="Arial" pitchFamily="34" charset="0"/>
                    <a:ea typeface="+mn-ea"/>
                  </a:endParaRPr>
                </a:p>
              </p:txBody>
            </p:sp>
          </p:grpSp>
          <p:sp>
            <p:nvSpPr>
              <p:cNvPr id="142" name="Oval 40"/>
              <p:cNvSpPr>
                <a:spLocks noChangeArrowheads="1"/>
              </p:cNvSpPr>
              <p:nvPr/>
            </p:nvSpPr>
            <p:spPr bwMode="auto">
              <a:xfrm flipH="1">
                <a:off x="11460481" y="13289281"/>
                <a:ext cx="45719" cy="45719"/>
              </a:xfrm>
              <a:prstGeom prst="ellipse">
                <a:avLst/>
              </a:prstGeom>
              <a:solidFill>
                <a:schemeClr val="tx1"/>
              </a:solidFill>
              <a:ln w="9525">
                <a:solidFill>
                  <a:schemeClr val="tx1"/>
                </a:solidFill>
                <a:round/>
                <a:headEnd/>
                <a:tailEnd/>
              </a:ln>
              <a:effectLst/>
            </p:spPr>
            <p:txBody>
              <a:bodyPr wrap="none" anchor="ctr"/>
              <a:lstStyle/>
              <a:p>
                <a:endParaRPr lang="en-US">
                  <a:solidFill>
                    <a:prstClr val="black"/>
                  </a:solidFill>
                  <a:latin typeface="Arial" pitchFamily="34" charset="0"/>
                  <a:ea typeface="+mn-ea"/>
                </a:endParaRPr>
              </a:p>
            </p:txBody>
          </p:sp>
          <p:sp>
            <p:nvSpPr>
              <p:cNvPr id="145" name="Text Box 41"/>
              <p:cNvSpPr txBox="1">
                <a:spLocks noChangeArrowheads="1"/>
              </p:cNvSpPr>
              <p:nvPr/>
            </p:nvSpPr>
            <p:spPr bwMode="auto">
              <a:xfrm>
                <a:off x="11467751" y="13149589"/>
                <a:ext cx="890628" cy="410368"/>
              </a:xfrm>
              <a:prstGeom prst="rect">
                <a:avLst/>
              </a:prstGeom>
              <a:noFill/>
              <a:ln w="9525">
                <a:noFill/>
                <a:miter lim="800000"/>
                <a:headEnd/>
                <a:tailEnd/>
              </a:ln>
              <a:effectLst/>
            </p:spPr>
            <p:txBody>
              <a:bodyPr wrap="none">
                <a:spAutoFit/>
              </a:bodyPr>
              <a:lstStyle/>
              <a:p>
                <a:r>
                  <a:rPr lang="en-US" sz="400" dirty="0" err="1">
                    <a:solidFill>
                      <a:prstClr val="black"/>
                    </a:solidFill>
                    <a:latin typeface="Verdana" pitchFamily="34" charset="0"/>
                    <a:ea typeface="+mn-ea"/>
                  </a:rPr>
                  <a:t>eq</a:t>
                </a:r>
                <a:r>
                  <a:rPr lang="en-US" sz="400" dirty="0">
                    <a:solidFill>
                      <a:prstClr val="black"/>
                    </a:solidFill>
                    <a:latin typeface="Verdana" pitchFamily="34" charset="0"/>
                    <a:ea typeface="+mn-ea"/>
                  </a:rPr>
                  <a:t> 3</a:t>
                </a:r>
              </a:p>
            </p:txBody>
          </p:sp>
          <p:sp>
            <p:nvSpPr>
              <p:cNvPr id="147" name="Oval 34"/>
              <p:cNvSpPr>
                <a:spLocks noChangeArrowheads="1"/>
              </p:cNvSpPr>
              <p:nvPr/>
            </p:nvSpPr>
            <p:spPr bwMode="auto">
              <a:xfrm>
                <a:off x="11201400" y="13111655"/>
                <a:ext cx="68386" cy="70945"/>
              </a:xfrm>
              <a:prstGeom prst="ellipse">
                <a:avLst/>
              </a:prstGeom>
              <a:solidFill>
                <a:schemeClr val="accent2"/>
              </a:solidFill>
              <a:ln w="9525">
                <a:solidFill>
                  <a:schemeClr val="tx1"/>
                </a:solidFill>
                <a:round/>
                <a:headEnd/>
                <a:tailEnd/>
              </a:ln>
              <a:effectLst/>
            </p:spPr>
            <p:txBody>
              <a:bodyPr wrap="none" anchor="ctr"/>
              <a:lstStyle/>
              <a:p>
                <a:endParaRPr lang="en-US">
                  <a:solidFill>
                    <a:prstClr val="black"/>
                  </a:solidFill>
                  <a:latin typeface="Arial" pitchFamily="34" charset="0"/>
                  <a:ea typeface="+mn-ea"/>
                </a:endParaRPr>
              </a:p>
            </p:txBody>
          </p:sp>
        </p:grpSp>
        <p:pic>
          <p:nvPicPr>
            <p:cNvPr id="10" name="Picture 15"/>
            <p:cNvPicPr>
              <a:picLocks noChangeAspect="1" noChangeArrowheads="1"/>
            </p:cNvPicPr>
            <p:nvPr/>
          </p:nvPicPr>
          <p:blipFill>
            <a:blip r:embed="rId47" cstate="print"/>
            <a:srcRect/>
            <a:stretch>
              <a:fillRect/>
            </a:stretch>
          </p:blipFill>
          <p:spPr bwMode="auto">
            <a:xfrm>
              <a:off x="2438401" y="5514976"/>
              <a:ext cx="2020869" cy="1114537"/>
            </a:xfrm>
            <a:prstGeom prst="rect">
              <a:avLst/>
            </a:prstGeom>
            <a:noFill/>
            <a:ln w="9525">
              <a:noFill/>
              <a:miter lim="800000"/>
              <a:headEnd/>
              <a:tailEnd/>
            </a:ln>
            <a:effectLst/>
          </p:spPr>
        </p:pic>
      </p:grpSp>
      <p:cxnSp>
        <p:nvCxnSpPr>
          <p:cNvPr id="188" name="Straight Arrow Connector 187"/>
          <p:cNvCxnSpPr/>
          <p:nvPr/>
        </p:nvCxnSpPr>
        <p:spPr bwMode="auto">
          <a:xfrm rot="16200000" flipH="1">
            <a:off x="5955182" y="2221382"/>
            <a:ext cx="276910" cy="4725"/>
          </a:xfrm>
          <a:prstGeom prst="straightConnector1">
            <a:avLst/>
          </a:prstGeom>
          <a:solidFill>
            <a:schemeClr val="accent1"/>
          </a:solidFill>
          <a:ln w="28575" cap="flat" cmpd="sng" algn="ctr">
            <a:solidFill>
              <a:srgbClr val="0000FF"/>
            </a:solidFill>
            <a:prstDash val="solid"/>
            <a:round/>
            <a:headEnd type="triangle" w="med" len="med"/>
            <a:tailEnd type="triangle" w="med" len="med"/>
          </a:ln>
          <a:effectLst/>
        </p:spPr>
      </p:cxnSp>
    </p:spTree>
    <p:extLst>
      <p:ext uri="{BB962C8B-B14F-4D97-AF65-F5344CB8AC3E}">
        <p14:creationId xmlns:p14="http://schemas.microsoft.com/office/powerpoint/2010/main" val="1230813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1000"/>
                                        <p:tgtEl>
                                          <p:spTgt spid="1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
                                        </p:tgtEl>
                                        <p:attrNameLst>
                                          <p:attrName>style.visibility</p:attrName>
                                        </p:attrNameLst>
                                      </p:cBhvr>
                                      <p:to>
                                        <p:strVal val="visible"/>
                                      </p:to>
                                    </p:set>
                                    <p:animEffect transition="in" filter="fade">
                                      <p:cBhvr>
                                        <p:cTn id="17" dur="1000"/>
                                        <p:tgtEl>
                                          <p:spTgt spid="1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benefits</a:t>
            </a:r>
            <a:endParaRPr lang="en-US" dirty="0"/>
          </a:p>
        </p:txBody>
      </p:sp>
      <p:sp>
        <p:nvSpPr>
          <p:cNvPr id="3" name="Content Placeholder 2"/>
          <p:cNvSpPr>
            <a:spLocks noGrp="1"/>
          </p:cNvSpPr>
          <p:nvPr>
            <p:ph idx="1"/>
          </p:nvPr>
        </p:nvSpPr>
        <p:spPr/>
        <p:txBody>
          <a:bodyPr/>
          <a:lstStyle/>
          <a:p>
            <a:pPr marL="0" indent="0">
              <a:buNone/>
            </a:pPr>
            <a:r>
              <a:rPr lang="en-US" dirty="0" smtClean="0"/>
              <a:t>Transparent interaction among components</a:t>
            </a:r>
          </a:p>
          <a:p>
            <a:pPr lvl="1"/>
            <a:r>
              <a:rPr lang="en-US" dirty="0" smtClean="0"/>
              <a:t>TCP, AQM</a:t>
            </a:r>
          </a:p>
          <a:p>
            <a:pPr lvl="1"/>
            <a:r>
              <a:rPr lang="en-US" dirty="0" smtClean="0"/>
              <a:t>Clear understanding of structural properties</a:t>
            </a:r>
          </a:p>
          <a:p>
            <a:pPr marL="0" indent="0">
              <a:buNone/>
            </a:pPr>
            <a:endParaRPr lang="en-US" dirty="0" smtClean="0"/>
          </a:p>
          <a:p>
            <a:pPr marL="0" indent="0">
              <a:buNone/>
            </a:pPr>
            <a:r>
              <a:rPr lang="en-US" dirty="0" smtClean="0"/>
              <a:t>Understanding effect of parameters</a:t>
            </a:r>
          </a:p>
          <a:p>
            <a:pPr lvl="1"/>
            <a:r>
              <a:rPr lang="en-US" dirty="0" smtClean="0"/>
              <a:t>Change protocol parameters, topology, routing, link capacity, set of flows</a:t>
            </a:r>
          </a:p>
          <a:p>
            <a:pPr lvl="1"/>
            <a:r>
              <a:rPr lang="en-US" dirty="0" smtClean="0"/>
              <a:t>Re-solve NUM</a:t>
            </a:r>
          </a:p>
          <a:p>
            <a:pPr lvl="1"/>
            <a:r>
              <a:rPr lang="en-US" dirty="0" smtClean="0"/>
              <a:t>Systematic way to tune parameters</a:t>
            </a:r>
          </a:p>
        </p:txBody>
      </p:sp>
    </p:spTree>
    <p:extLst>
      <p:ext uri="{BB962C8B-B14F-4D97-AF65-F5344CB8AC3E}">
        <p14:creationId xmlns:p14="http://schemas.microsoft.com/office/powerpoint/2010/main" val="821918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5826"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485828" name="Line 4"/>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485829" name="Line 5"/>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31" name="KMA1D1FEAF"/>
          <p:cNvSpPr>
            <a:spLocks noChangeArrowheads="1"/>
          </p:cNvSpPr>
          <p:nvPr>
            <p:custDataLst>
              <p:tags r:id="rId2"/>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sp>
        <p:nvSpPr>
          <p:cNvPr id="3" name="Title 2"/>
          <p:cNvSpPr>
            <a:spLocks noGrp="1"/>
          </p:cNvSpPr>
          <p:nvPr>
            <p:ph type="title"/>
          </p:nvPr>
        </p:nvSpPr>
        <p:spPr/>
        <p:txBody>
          <a:bodyPr/>
          <a:lstStyle/>
          <a:p>
            <a:r>
              <a:rPr lang="en-US" dirty="0" smtClean="0"/>
              <a:t>Application milestones</a:t>
            </a:r>
            <a:endParaRPr lang="en-US" dirty="0"/>
          </a:p>
        </p:txBody>
      </p:sp>
      <p:sp>
        <p:nvSpPr>
          <p:cNvPr id="4" name="Content Placeholder 3"/>
          <p:cNvSpPr>
            <a:spLocks noGrp="1"/>
          </p:cNvSpPr>
          <p:nvPr>
            <p:ph idx="1"/>
          </p:nvPr>
        </p:nvSpPr>
        <p:spPr/>
        <p:txBody>
          <a:bodyPr/>
          <a:lstStyle/>
          <a:p>
            <a:endParaRPr lang="en-US"/>
          </a:p>
        </p:txBody>
      </p:sp>
      <p:sp>
        <p:nvSpPr>
          <p:cNvPr id="1485835" name="Text Box 11"/>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1485836" name="Line 12"/>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37" name="KMA1D1FEAF"/>
          <p:cNvSpPr>
            <a:spLocks noChangeArrowheads="1"/>
          </p:cNvSpPr>
          <p:nvPr>
            <p:custDataLst>
              <p:tags r:id="rId3"/>
            </p:custDataLst>
          </p:nvPr>
        </p:nvSpPr>
        <p:spPr bwMode="gray">
          <a:xfrm>
            <a:off x="990600" y="3167063"/>
            <a:ext cx="685800" cy="195262"/>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a:t>
            </a:r>
            <a:endParaRPr lang="en-US" sz="1600" noProof="1">
              <a:solidFill>
                <a:srgbClr val="000000"/>
              </a:solidFill>
              <a:latin typeface="Verdana" pitchFamily="34" charset="0"/>
              <a:ea typeface="+mn-ea"/>
            </a:endParaRPr>
          </a:p>
        </p:txBody>
      </p:sp>
      <p:sp>
        <p:nvSpPr>
          <p:cNvPr id="1485838" name="Rectangle 14"/>
          <p:cNvSpPr>
            <a:spLocks noChangeArrowheads="1"/>
          </p:cNvSpPr>
          <p:nvPr/>
        </p:nvSpPr>
        <p:spPr bwMode="auto">
          <a:xfrm>
            <a:off x="8001000" y="2895600"/>
            <a:ext cx="128588" cy="422275"/>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1485841" name="Text Box 17"/>
          <p:cNvSpPr txBox="1">
            <a:spLocks noChangeArrowheads="1"/>
          </p:cNvSpPr>
          <p:nvPr/>
        </p:nvSpPr>
        <p:spPr bwMode="auto">
          <a:xfrm>
            <a:off x="24384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81</a:t>
            </a:r>
            <a:endParaRPr lang="en-US" b="1">
              <a:solidFill>
                <a:srgbClr val="000000"/>
              </a:solidFill>
              <a:ea typeface="宋体" pitchFamily="2" charset="-122"/>
              <a:cs typeface="Times New Roman" pitchFamily="18" charset="0"/>
            </a:endParaRPr>
          </a:p>
        </p:txBody>
      </p:sp>
      <p:sp>
        <p:nvSpPr>
          <p:cNvPr id="1485842" name="Line 18"/>
          <p:cNvSpPr>
            <a:spLocks noChangeShapeType="1"/>
          </p:cNvSpPr>
          <p:nvPr/>
        </p:nvSpPr>
        <p:spPr bwMode="auto">
          <a:xfrm flipV="1">
            <a:off x="3048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43" name="KMA1D1FEAF"/>
          <p:cNvSpPr>
            <a:spLocks noChangeArrowheads="1"/>
          </p:cNvSpPr>
          <p:nvPr>
            <p:custDataLst>
              <p:tags r:id="rId4"/>
            </p:custDataLst>
          </p:nvPr>
        </p:nvSpPr>
        <p:spPr bwMode="gray">
          <a:xfrm>
            <a:off x="2590800" y="2286000"/>
            <a:ext cx="7620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TCP/IP</a:t>
            </a:r>
            <a:endParaRPr lang="en-US" sz="1600" noProof="1">
              <a:solidFill>
                <a:srgbClr val="000000"/>
              </a:solidFill>
              <a:latin typeface="Verdana" pitchFamily="34" charset="0"/>
              <a:ea typeface="+mn-ea"/>
            </a:endParaRPr>
          </a:p>
        </p:txBody>
      </p:sp>
      <p:sp>
        <p:nvSpPr>
          <p:cNvPr id="1485845" name="Line 21"/>
          <p:cNvSpPr>
            <a:spLocks noChangeShapeType="1"/>
          </p:cNvSpPr>
          <p:nvPr/>
        </p:nvSpPr>
        <p:spPr bwMode="auto">
          <a:xfrm>
            <a:off x="4343400" y="2057400"/>
            <a:ext cx="0" cy="9906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485847" name="Rectangle 23"/>
          <p:cNvSpPr>
            <a:spLocks noChangeArrowheads="1"/>
          </p:cNvSpPr>
          <p:nvPr/>
        </p:nvSpPr>
        <p:spPr bwMode="auto">
          <a:xfrm>
            <a:off x="228600" y="3871910"/>
            <a:ext cx="4114800" cy="381000"/>
          </a:xfrm>
          <a:prstGeom prst="rect">
            <a:avLst/>
          </a:prstGeom>
          <a:solidFill>
            <a:schemeClr val="accent1">
              <a:alpha val="60001"/>
            </a:schemeClr>
          </a:solidFill>
          <a:ln w="9525">
            <a:noFill/>
            <a:miter lim="800000"/>
            <a:headEnd/>
            <a:tailEnd/>
          </a:ln>
          <a:effectLst/>
        </p:spPr>
        <p:txBody>
          <a:bodyPr wrap="none" anchor="ctr"/>
          <a:lstStyle/>
          <a:p>
            <a:r>
              <a:rPr lang="en-US" altLang="zh-CN">
                <a:solidFill>
                  <a:srgbClr val="000000"/>
                </a:solidFill>
                <a:ea typeface="宋体" pitchFamily="2" charset="-122"/>
              </a:rPr>
              <a:t>50-56kbps, ARPANet</a:t>
            </a:r>
          </a:p>
        </p:txBody>
      </p:sp>
      <p:sp>
        <p:nvSpPr>
          <p:cNvPr id="1485849" name="Rectangle 25"/>
          <p:cNvSpPr>
            <a:spLocks noChangeArrowheads="1"/>
          </p:cNvSpPr>
          <p:nvPr/>
        </p:nvSpPr>
        <p:spPr bwMode="auto">
          <a:xfrm>
            <a:off x="4343400" y="4252913"/>
            <a:ext cx="838200" cy="6096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T1 </a:t>
            </a:r>
          </a:p>
          <a:p>
            <a:pPr algn="ctr"/>
            <a:r>
              <a:rPr lang="en-US" altLang="zh-CN">
                <a:solidFill>
                  <a:srgbClr val="000000"/>
                </a:solidFill>
                <a:ea typeface="宋体" pitchFamily="2" charset="-122"/>
              </a:rPr>
              <a:t>NSFNet</a:t>
            </a:r>
          </a:p>
        </p:txBody>
      </p:sp>
      <p:sp>
        <p:nvSpPr>
          <p:cNvPr id="1485854" name="Rectangle 30"/>
          <p:cNvSpPr>
            <a:spLocks noChangeArrowheads="1"/>
          </p:cNvSpPr>
          <p:nvPr/>
        </p:nvSpPr>
        <p:spPr bwMode="auto">
          <a:xfrm>
            <a:off x="6400800" y="5167313"/>
            <a:ext cx="7620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OC12</a:t>
            </a:r>
          </a:p>
          <a:p>
            <a:pPr algn="ctr"/>
            <a:r>
              <a:rPr lang="en-US" altLang="zh-CN">
                <a:solidFill>
                  <a:srgbClr val="000000"/>
                </a:solidFill>
                <a:ea typeface="宋体" pitchFamily="2" charset="-122"/>
              </a:rPr>
              <a:t>MCI</a:t>
            </a:r>
          </a:p>
        </p:txBody>
      </p:sp>
      <p:sp>
        <p:nvSpPr>
          <p:cNvPr id="1485856" name="Rectangle 32"/>
          <p:cNvSpPr>
            <a:spLocks noChangeArrowheads="1"/>
          </p:cNvSpPr>
          <p:nvPr/>
        </p:nvSpPr>
        <p:spPr bwMode="auto">
          <a:xfrm>
            <a:off x="5181600" y="4862512"/>
            <a:ext cx="1219200" cy="3048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T3, NSFNet</a:t>
            </a:r>
          </a:p>
        </p:txBody>
      </p:sp>
      <p:sp>
        <p:nvSpPr>
          <p:cNvPr id="1485865" name="Rectangle 41"/>
          <p:cNvSpPr>
            <a:spLocks noChangeArrowheads="1"/>
          </p:cNvSpPr>
          <p:nvPr/>
        </p:nvSpPr>
        <p:spPr bwMode="auto">
          <a:xfrm>
            <a:off x="7162800" y="5700712"/>
            <a:ext cx="9144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OC48</a:t>
            </a:r>
          </a:p>
          <a:p>
            <a:pPr algn="ctr"/>
            <a:r>
              <a:rPr lang="en-US" altLang="zh-CN">
                <a:solidFill>
                  <a:srgbClr val="000000"/>
                </a:solidFill>
                <a:ea typeface="宋体" pitchFamily="2" charset="-122"/>
              </a:rPr>
              <a:t>vBNS</a:t>
            </a:r>
          </a:p>
        </p:txBody>
      </p:sp>
      <p:sp>
        <p:nvSpPr>
          <p:cNvPr id="1485868" name="Rectangle 44"/>
          <p:cNvSpPr>
            <a:spLocks noChangeArrowheads="1"/>
          </p:cNvSpPr>
          <p:nvPr/>
        </p:nvSpPr>
        <p:spPr bwMode="auto">
          <a:xfrm>
            <a:off x="8077200" y="6248400"/>
            <a:ext cx="10668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OC192</a:t>
            </a:r>
          </a:p>
          <a:p>
            <a:pPr algn="ctr"/>
            <a:r>
              <a:rPr lang="en-US" altLang="zh-CN">
                <a:solidFill>
                  <a:srgbClr val="000000"/>
                </a:solidFill>
                <a:ea typeface="宋体" pitchFamily="2" charset="-122"/>
              </a:rPr>
              <a:t>Abilene</a:t>
            </a:r>
          </a:p>
        </p:txBody>
      </p:sp>
      <p:sp>
        <p:nvSpPr>
          <p:cNvPr id="1485870" name="KMA1D1FEAF"/>
          <p:cNvSpPr>
            <a:spLocks noChangeArrowheads="1"/>
          </p:cNvSpPr>
          <p:nvPr>
            <p:custDataLst>
              <p:tags r:id="rId5"/>
            </p:custDataLst>
          </p:nvPr>
        </p:nvSpPr>
        <p:spPr bwMode="gray">
          <a:xfrm>
            <a:off x="4800600" y="3157537"/>
            <a:ext cx="685800" cy="195263"/>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HTTP</a:t>
            </a:r>
            <a:endParaRPr lang="en-US" sz="1600" noProof="1">
              <a:solidFill>
                <a:srgbClr val="000000"/>
              </a:solidFill>
              <a:latin typeface="Verdana" pitchFamily="34" charset="0"/>
              <a:ea typeface="+mn-ea"/>
            </a:endParaRPr>
          </a:p>
        </p:txBody>
      </p:sp>
      <p:sp>
        <p:nvSpPr>
          <p:cNvPr id="1485871" name="KMA1D1FEAF"/>
          <p:cNvSpPr>
            <a:spLocks noChangeArrowheads="1"/>
          </p:cNvSpPr>
          <p:nvPr>
            <p:custDataLst>
              <p:tags r:id="rId6"/>
            </p:custDataLst>
          </p:nvPr>
        </p:nvSpPr>
        <p:spPr bwMode="gray">
          <a:xfrm>
            <a:off x="3962400" y="3167063"/>
            <a:ext cx="6858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Tahoe</a:t>
            </a:r>
            <a:endParaRPr lang="en-US" sz="1600" noProof="1">
              <a:solidFill>
                <a:srgbClr val="000000"/>
              </a:solidFill>
              <a:latin typeface="Verdana" pitchFamily="34" charset="0"/>
              <a:ea typeface="+mn-ea"/>
            </a:endParaRPr>
          </a:p>
        </p:txBody>
      </p:sp>
      <p:sp>
        <p:nvSpPr>
          <p:cNvPr id="1485874" name="Arc 50"/>
          <p:cNvSpPr>
            <a:spLocks/>
          </p:cNvSpPr>
          <p:nvPr/>
        </p:nvSpPr>
        <p:spPr bwMode="auto">
          <a:xfrm>
            <a:off x="3886200" y="5105400"/>
            <a:ext cx="2895600" cy="1600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chemeClr val="accent2"/>
            </a:solidFill>
            <a:round/>
            <a:headEnd/>
            <a:tailEnd type="triangle" w="med" len="med"/>
          </a:ln>
          <a:effectLst/>
        </p:spPr>
        <p:txBody>
          <a:bodyPr wrap="none" anchor="ctr"/>
          <a:lstStyle/>
          <a:p>
            <a:endParaRPr lang="en-US">
              <a:solidFill>
                <a:srgbClr val="000000"/>
              </a:solidFill>
              <a:ea typeface="+mn-ea"/>
            </a:endParaRPr>
          </a:p>
        </p:txBody>
      </p:sp>
      <p:sp>
        <p:nvSpPr>
          <p:cNvPr id="1485876" name="Text Box 52"/>
          <p:cNvSpPr txBox="1">
            <a:spLocks noChangeArrowheads="1"/>
          </p:cNvSpPr>
          <p:nvPr/>
        </p:nvSpPr>
        <p:spPr bwMode="auto">
          <a:xfrm>
            <a:off x="28956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83</a:t>
            </a:r>
            <a:endParaRPr lang="en-US" b="1">
              <a:solidFill>
                <a:srgbClr val="000000"/>
              </a:solidFill>
              <a:ea typeface="宋体" pitchFamily="2" charset="-122"/>
              <a:cs typeface="Times New Roman" pitchFamily="18" charset="0"/>
            </a:endParaRPr>
          </a:p>
        </p:txBody>
      </p:sp>
      <p:sp>
        <p:nvSpPr>
          <p:cNvPr id="1485877" name="Line 53"/>
          <p:cNvSpPr>
            <a:spLocks noChangeShapeType="1"/>
          </p:cNvSpPr>
          <p:nvPr/>
        </p:nvSpPr>
        <p:spPr bwMode="auto">
          <a:xfrm flipV="1">
            <a:off x="3429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78" name="KMA1D1FEAF"/>
          <p:cNvSpPr>
            <a:spLocks noChangeArrowheads="1"/>
          </p:cNvSpPr>
          <p:nvPr>
            <p:custDataLst>
              <p:tags r:id="rId7"/>
            </p:custDataLst>
          </p:nvPr>
        </p:nvSpPr>
        <p:spPr bwMode="gray">
          <a:xfrm>
            <a:off x="2743200" y="3157538"/>
            <a:ext cx="1066800" cy="43973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Cutover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to TCP/IP</a:t>
            </a:r>
            <a:endParaRPr lang="en-US" sz="1600" noProof="1">
              <a:solidFill>
                <a:srgbClr val="000000"/>
              </a:solidFill>
              <a:latin typeface="Verdana" pitchFamily="34" charset="0"/>
              <a:ea typeface="+mn-ea"/>
            </a:endParaRPr>
          </a:p>
        </p:txBody>
      </p:sp>
      <p:sp>
        <p:nvSpPr>
          <p:cNvPr id="1485879" name="Line 55"/>
          <p:cNvSpPr>
            <a:spLocks noChangeShapeType="1"/>
          </p:cNvSpPr>
          <p:nvPr/>
        </p:nvSpPr>
        <p:spPr bwMode="auto">
          <a:xfrm>
            <a:off x="3429000" y="2057400"/>
            <a:ext cx="0" cy="914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92" name="Rectangle 191"/>
          <p:cNvSpPr/>
          <p:nvPr/>
        </p:nvSpPr>
        <p:spPr bwMode="auto">
          <a:xfrm>
            <a:off x="0" y="1143000"/>
            <a:ext cx="9144000" cy="5715000"/>
          </a:xfrm>
          <a:prstGeom prst="rect">
            <a:avLst/>
          </a:prstGeom>
          <a:solidFill>
            <a:schemeClr val="bg1">
              <a:alpha val="7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193" name="Group 192"/>
          <p:cNvGrpSpPr/>
          <p:nvPr/>
        </p:nvGrpSpPr>
        <p:grpSpPr>
          <a:xfrm>
            <a:off x="-76200" y="914400"/>
            <a:ext cx="9220200" cy="5867400"/>
            <a:chOff x="-76200" y="914400"/>
            <a:chExt cx="9220200" cy="5867400"/>
          </a:xfrm>
        </p:grpSpPr>
        <p:sp>
          <p:nvSpPr>
            <p:cNvPr id="194"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95" name="Text Box 3"/>
            <p:cNvSpPr txBox="1">
              <a:spLocks noChangeArrowheads="1"/>
            </p:cNvSpPr>
            <p:nvPr/>
          </p:nvSpPr>
          <p:spPr bwMode="auto">
            <a:xfrm>
              <a:off x="6096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1972</a:t>
              </a:r>
              <a:endParaRPr lang="en-US" b="1">
                <a:solidFill>
                  <a:srgbClr val="000000"/>
                </a:solidFill>
                <a:ea typeface="宋体" pitchFamily="2" charset="-122"/>
                <a:cs typeface="Times New Roman" pitchFamily="18" charset="0"/>
              </a:endParaRPr>
            </a:p>
          </p:txBody>
        </p:sp>
        <p:sp>
          <p:nvSpPr>
            <p:cNvPr id="196" name="Line 4"/>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97" name="Line 5"/>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98" name="Line 6"/>
            <p:cNvSpPr>
              <a:spLocks noChangeShapeType="1"/>
            </p:cNvSpPr>
            <p:nvPr/>
          </p:nvSpPr>
          <p:spPr bwMode="auto">
            <a:xfrm flipV="1">
              <a:off x="9906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99" name="Text Box 8"/>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200" name="Line 9"/>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01" name="Line 10"/>
            <p:cNvSpPr>
              <a:spLocks noChangeShapeType="1"/>
            </p:cNvSpPr>
            <p:nvPr/>
          </p:nvSpPr>
          <p:spPr bwMode="auto">
            <a:xfrm>
              <a:off x="990600" y="2057400"/>
              <a:ext cx="0" cy="22860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02" name="KMA1D1FEAF"/>
            <p:cNvSpPr>
              <a:spLocks noChangeArrowheads="1"/>
            </p:cNvSpPr>
            <p:nvPr>
              <p:custDataLst>
                <p:tags r:id="rId8"/>
              </p:custDataLst>
            </p:nvPr>
          </p:nvSpPr>
          <p:spPr bwMode="gray">
            <a:xfrm>
              <a:off x="3962400" y="3276600"/>
              <a:ext cx="6858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Tahoe</a:t>
              </a:r>
              <a:endParaRPr lang="en-US" sz="1600" noProof="1">
                <a:solidFill>
                  <a:srgbClr val="000000"/>
                </a:solidFill>
                <a:latin typeface="Verdana" pitchFamily="34" charset="0"/>
                <a:ea typeface="+mn-ea"/>
              </a:endParaRPr>
            </a:p>
          </p:txBody>
        </p:sp>
        <p:sp>
          <p:nvSpPr>
            <p:cNvPr id="203" name="Line 12"/>
            <p:cNvSpPr>
              <a:spLocks noChangeShapeType="1"/>
            </p:cNvSpPr>
            <p:nvPr/>
          </p:nvSpPr>
          <p:spPr bwMode="auto">
            <a:xfrm>
              <a:off x="4343400" y="2057400"/>
              <a:ext cx="0" cy="10668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04" name="Text Box 13"/>
            <p:cNvSpPr txBox="1">
              <a:spLocks noChangeArrowheads="1"/>
            </p:cNvSpPr>
            <p:nvPr/>
          </p:nvSpPr>
          <p:spPr bwMode="auto">
            <a:xfrm>
              <a:off x="304800" y="914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1971</a:t>
              </a:r>
              <a:endParaRPr lang="en-US" b="1">
                <a:solidFill>
                  <a:srgbClr val="000000"/>
                </a:solidFill>
                <a:ea typeface="宋体" pitchFamily="2" charset="-122"/>
                <a:cs typeface="Times New Roman" pitchFamily="18" charset="0"/>
              </a:endParaRPr>
            </a:p>
          </p:txBody>
        </p:sp>
        <p:sp>
          <p:nvSpPr>
            <p:cNvPr id="205" name="Line 14"/>
            <p:cNvSpPr>
              <a:spLocks noChangeShapeType="1"/>
            </p:cNvSpPr>
            <p:nvPr/>
          </p:nvSpPr>
          <p:spPr bwMode="auto">
            <a:xfrm flipV="1">
              <a:off x="685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06" name="Line 15"/>
            <p:cNvSpPr>
              <a:spLocks noChangeShapeType="1"/>
            </p:cNvSpPr>
            <p:nvPr/>
          </p:nvSpPr>
          <p:spPr bwMode="auto">
            <a:xfrm>
              <a:off x="685800" y="2057400"/>
              <a:ext cx="0" cy="10668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07" name="KMA1D1FEAF"/>
            <p:cNvSpPr>
              <a:spLocks noChangeArrowheads="1"/>
            </p:cNvSpPr>
            <p:nvPr>
              <p:custDataLst>
                <p:tags r:id="rId9"/>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sp>
          <p:nvSpPr>
            <p:cNvPr id="208" name="KMA1D1FEAF"/>
            <p:cNvSpPr>
              <a:spLocks noChangeArrowheads="1"/>
            </p:cNvSpPr>
            <p:nvPr>
              <p:custDataLst>
                <p:tags r:id="rId10"/>
              </p:custDataLst>
            </p:nvPr>
          </p:nvSpPr>
          <p:spPr bwMode="gray">
            <a:xfrm>
              <a:off x="152400" y="3200400"/>
              <a:ext cx="914400" cy="439738"/>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Network</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Mail</a:t>
              </a:r>
              <a:endParaRPr lang="en-US" sz="1600" noProof="1">
                <a:solidFill>
                  <a:srgbClr val="000000"/>
                </a:solidFill>
                <a:latin typeface="Verdana" pitchFamily="34" charset="0"/>
                <a:ea typeface="+mn-ea"/>
              </a:endParaRPr>
            </a:p>
          </p:txBody>
        </p:sp>
        <p:sp>
          <p:nvSpPr>
            <p:cNvPr id="209" name="Text Box 18"/>
            <p:cNvSpPr txBox="1">
              <a:spLocks noChangeArrowheads="1"/>
            </p:cNvSpPr>
            <p:nvPr/>
          </p:nvSpPr>
          <p:spPr bwMode="auto">
            <a:xfrm>
              <a:off x="914400" y="914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1973</a:t>
              </a:r>
              <a:endParaRPr lang="en-US" b="1">
                <a:solidFill>
                  <a:srgbClr val="000000"/>
                </a:solidFill>
                <a:ea typeface="宋体" pitchFamily="2" charset="-122"/>
                <a:cs typeface="Times New Roman" pitchFamily="18" charset="0"/>
              </a:endParaRPr>
            </a:p>
          </p:txBody>
        </p:sp>
        <p:sp>
          <p:nvSpPr>
            <p:cNvPr id="210" name="Line 19"/>
            <p:cNvSpPr>
              <a:spLocks noChangeShapeType="1"/>
            </p:cNvSpPr>
            <p:nvPr/>
          </p:nvSpPr>
          <p:spPr bwMode="auto">
            <a:xfrm flipV="1">
              <a:off x="1295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11" name="Line 20"/>
            <p:cNvSpPr>
              <a:spLocks noChangeShapeType="1"/>
            </p:cNvSpPr>
            <p:nvPr/>
          </p:nvSpPr>
          <p:spPr bwMode="auto">
            <a:xfrm>
              <a:off x="1295400" y="2057400"/>
              <a:ext cx="0" cy="3200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12" name="KMA1D1FEAF"/>
            <p:cNvSpPr>
              <a:spLocks noChangeArrowheads="1"/>
            </p:cNvSpPr>
            <p:nvPr>
              <p:custDataLst>
                <p:tags r:id="rId11"/>
              </p:custDataLst>
            </p:nvPr>
          </p:nvSpPr>
          <p:spPr bwMode="gray">
            <a:xfrm>
              <a:off x="762000" y="5367338"/>
              <a:ext cx="990600" cy="43973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File</a:t>
              </a:r>
            </a:p>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Transfer</a:t>
              </a:r>
              <a:endParaRPr lang="en-US" sz="1600" noProof="1">
                <a:solidFill>
                  <a:srgbClr val="000000"/>
                </a:solidFill>
                <a:latin typeface="Verdana" pitchFamily="34" charset="0"/>
                <a:ea typeface="+mn-ea"/>
              </a:endParaRPr>
            </a:p>
          </p:txBody>
        </p:sp>
        <p:sp>
          <p:nvSpPr>
            <p:cNvPr id="213" name="KMA1D1FEAF"/>
            <p:cNvSpPr>
              <a:spLocks noChangeArrowheads="1"/>
            </p:cNvSpPr>
            <p:nvPr>
              <p:custDataLst>
                <p:tags r:id="rId12"/>
              </p:custDataLst>
            </p:nvPr>
          </p:nvSpPr>
          <p:spPr bwMode="gray">
            <a:xfrm>
              <a:off x="533400" y="4419600"/>
              <a:ext cx="838200" cy="195263"/>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Telnet</a:t>
              </a:r>
              <a:endParaRPr lang="en-US" sz="1600" noProof="1">
                <a:solidFill>
                  <a:srgbClr val="000000"/>
                </a:solidFill>
                <a:latin typeface="Verdana" pitchFamily="34" charset="0"/>
                <a:ea typeface="+mn-ea"/>
              </a:endParaRPr>
            </a:p>
          </p:txBody>
        </p:sp>
        <p:sp>
          <p:nvSpPr>
            <p:cNvPr id="214" name="Rectangle 23"/>
            <p:cNvSpPr>
              <a:spLocks noChangeArrowheads="1"/>
            </p:cNvSpPr>
            <p:nvPr/>
          </p:nvSpPr>
          <p:spPr bwMode="auto">
            <a:xfrm>
              <a:off x="304800" y="6019800"/>
              <a:ext cx="5257800" cy="381000"/>
            </a:xfrm>
            <a:prstGeom prst="rect">
              <a:avLst/>
            </a:prstGeom>
            <a:solidFill>
              <a:schemeClr val="accent1">
                <a:alpha val="60001"/>
              </a:schemeClr>
            </a:solidFill>
            <a:ln w="9525">
              <a:noFill/>
              <a:miter lim="800000"/>
              <a:headEnd/>
              <a:tailEnd/>
            </a:ln>
            <a:effectLst/>
          </p:spPr>
          <p:txBody>
            <a:bodyPr wrap="none" anchor="ctr"/>
            <a:lstStyle/>
            <a:p>
              <a:r>
                <a:rPr lang="en-US" altLang="zh-CN" dirty="0">
                  <a:solidFill>
                    <a:srgbClr val="000000"/>
                  </a:solidFill>
                  <a:ea typeface="宋体" pitchFamily="2" charset="-122"/>
                </a:rPr>
                <a:t>Simple applications</a:t>
              </a:r>
            </a:p>
          </p:txBody>
        </p:sp>
        <p:grpSp>
          <p:nvGrpSpPr>
            <p:cNvPr id="215" name="Group 24"/>
            <p:cNvGrpSpPr>
              <a:grpSpLocks/>
            </p:cNvGrpSpPr>
            <p:nvPr/>
          </p:nvGrpSpPr>
          <p:grpSpPr bwMode="auto">
            <a:xfrm>
              <a:off x="4800600" y="1295400"/>
              <a:ext cx="4343400" cy="5486400"/>
              <a:chOff x="3024" y="816"/>
              <a:chExt cx="2736" cy="3456"/>
            </a:xfrm>
          </p:grpSpPr>
          <p:sp>
            <p:nvSpPr>
              <p:cNvPr id="218" name="Text Box 25"/>
              <p:cNvSpPr txBox="1">
                <a:spLocks noChangeArrowheads="1"/>
              </p:cNvSpPr>
              <p:nvPr/>
            </p:nvSpPr>
            <p:spPr bwMode="auto">
              <a:xfrm>
                <a:off x="3120"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1993</a:t>
                </a:r>
                <a:endParaRPr lang="en-US" b="1">
                  <a:solidFill>
                    <a:srgbClr val="000000"/>
                  </a:solidFill>
                  <a:ea typeface="宋体" pitchFamily="2" charset="-122"/>
                  <a:cs typeface="Times New Roman" pitchFamily="18" charset="0"/>
                </a:endParaRPr>
              </a:p>
            </p:txBody>
          </p:sp>
          <p:sp>
            <p:nvSpPr>
              <p:cNvPr id="219" name="Line 26"/>
              <p:cNvSpPr>
                <a:spLocks noChangeShapeType="1"/>
              </p:cNvSpPr>
              <p:nvPr/>
            </p:nvSpPr>
            <p:spPr bwMode="auto">
              <a:xfrm flipV="1">
                <a:off x="3456"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20" name="Rectangle 27"/>
              <p:cNvSpPr>
                <a:spLocks noChangeArrowheads="1"/>
              </p:cNvSpPr>
              <p:nvPr/>
            </p:nvSpPr>
            <p:spPr bwMode="auto">
              <a:xfrm>
                <a:off x="5040" y="1824"/>
                <a:ext cx="81" cy="266"/>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221" name="Text Box 28"/>
              <p:cNvSpPr txBox="1">
                <a:spLocks noChangeArrowheads="1"/>
              </p:cNvSpPr>
              <p:nvPr/>
            </p:nvSpPr>
            <p:spPr bwMode="auto">
              <a:xfrm>
                <a:off x="5232" y="816"/>
                <a:ext cx="528"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2005</a:t>
                </a:r>
                <a:endParaRPr lang="en-US" b="1">
                  <a:solidFill>
                    <a:srgbClr val="000000"/>
                  </a:solidFill>
                  <a:ea typeface="宋体" pitchFamily="2" charset="-122"/>
                  <a:cs typeface="Times New Roman" pitchFamily="18" charset="0"/>
                </a:endParaRPr>
              </a:p>
            </p:txBody>
          </p:sp>
          <p:sp>
            <p:nvSpPr>
              <p:cNvPr id="222" name="Line 29"/>
              <p:cNvSpPr>
                <a:spLocks noChangeShapeType="1"/>
              </p:cNvSpPr>
              <p:nvPr/>
            </p:nvSpPr>
            <p:spPr bwMode="auto">
              <a:xfrm flipV="1">
                <a:off x="5472"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23" name="Text Box 30"/>
              <p:cNvSpPr txBox="1">
                <a:spLocks noChangeArrowheads="1"/>
              </p:cNvSpPr>
              <p:nvPr/>
            </p:nvSpPr>
            <p:spPr bwMode="auto">
              <a:xfrm>
                <a:off x="3552"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1995</a:t>
                </a:r>
                <a:endParaRPr lang="en-US" b="1">
                  <a:solidFill>
                    <a:srgbClr val="000000"/>
                  </a:solidFill>
                  <a:ea typeface="宋体" pitchFamily="2" charset="-122"/>
                  <a:cs typeface="Times New Roman" pitchFamily="18" charset="0"/>
                </a:endParaRPr>
              </a:p>
            </p:txBody>
          </p:sp>
          <p:sp>
            <p:nvSpPr>
              <p:cNvPr id="224" name="Line 31"/>
              <p:cNvSpPr>
                <a:spLocks noChangeShapeType="1"/>
              </p:cNvSpPr>
              <p:nvPr/>
            </p:nvSpPr>
            <p:spPr bwMode="auto">
              <a:xfrm flipV="1">
                <a:off x="3888"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25" name="KMA1D1FEAF"/>
              <p:cNvSpPr>
                <a:spLocks noChangeArrowheads="1"/>
              </p:cNvSpPr>
              <p:nvPr>
                <p:custDataLst>
                  <p:tags r:id="rId13"/>
                </p:custDataLst>
              </p:nvPr>
            </p:nvSpPr>
            <p:spPr bwMode="gray">
              <a:xfrm>
                <a:off x="3600" y="2085"/>
                <a:ext cx="576"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Internet</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Phone</a:t>
                </a:r>
                <a:endParaRPr lang="en-US" sz="1600" noProof="1">
                  <a:solidFill>
                    <a:srgbClr val="000000"/>
                  </a:solidFill>
                  <a:latin typeface="Verdana" pitchFamily="34" charset="0"/>
                  <a:ea typeface="+mn-ea"/>
                </a:endParaRPr>
              </a:p>
            </p:txBody>
          </p:sp>
          <p:sp>
            <p:nvSpPr>
              <p:cNvPr id="226" name="KMA1D1FEAF"/>
              <p:cNvSpPr>
                <a:spLocks noChangeArrowheads="1"/>
              </p:cNvSpPr>
              <p:nvPr>
                <p:custDataLst>
                  <p:tags r:id="rId14"/>
                </p:custDataLst>
              </p:nvPr>
            </p:nvSpPr>
            <p:spPr bwMode="gray">
              <a:xfrm>
                <a:off x="3024" y="2565"/>
                <a:ext cx="864"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Whitehouse</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online</a:t>
                </a:r>
                <a:endParaRPr lang="en-US" sz="1600" noProof="1">
                  <a:solidFill>
                    <a:srgbClr val="000000"/>
                  </a:solidFill>
                  <a:latin typeface="Verdana" pitchFamily="34" charset="0"/>
                  <a:ea typeface="+mn-ea"/>
                </a:endParaRPr>
              </a:p>
            </p:txBody>
          </p:sp>
          <p:sp>
            <p:nvSpPr>
              <p:cNvPr id="227" name="Line 34"/>
              <p:cNvSpPr>
                <a:spLocks noChangeShapeType="1"/>
              </p:cNvSpPr>
              <p:nvPr/>
            </p:nvSpPr>
            <p:spPr bwMode="auto">
              <a:xfrm>
                <a:off x="3456" y="1296"/>
                <a:ext cx="0" cy="12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28" name="KMA1D1FEAF"/>
              <p:cNvSpPr>
                <a:spLocks noChangeArrowheads="1"/>
              </p:cNvSpPr>
              <p:nvPr>
                <p:custDataLst>
                  <p:tags r:id="rId15"/>
                </p:custDataLst>
              </p:nvPr>
            </p:nvSpPr>
            <p:spPr bwMode="gray">
              <a:xfrm>
                <a:off x="3120" y="1440"/>
                <a:ext cx="672" cy="431"/>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Internet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Talk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Radio</a:t>
                </a:r>
                <a:endParaRPr lang="en-US" sz="1600" noProof="1">
                  <a:solidFill>
                    <a:srgbClr val="000000"/>
                  </a:solidFill>
                  <a:latin typeface="Verdana" pitchFamily="34" charset="0"/>
                  <a:ea typeface="+mn-ea"/>
                </a:endParaRPr>
              </a:p>
            </p:txBody>
          </p:sp>
          <p:sp>
            <p:nvSpPr>
              <p:cNvPr id="229" name="Rectangle 36"/>
              <p:cNvSpPr>
                <a:spLocks noChangeArrowheads="1"/>
              </p:cNvSpPr>
              <p:nvPr/>
            </p:nvSpPr>
            <p:spPr bwMode="auto">
              <a:xfrm>
                <a:off x="3504" y="4032"/>
                <a:ext cx="2256" cy="240"/>
              </a:xfrm>
              <a:prstGeom prst="rect">
                <a:avLst/>
              </a:prstGeom>
              <a:solidFill>
                <a:schemeClr val="accent1">
                  <a:alpha val="60001"/>
                </a:schemeClr>
              </a:solidFill>
              <a:ln w="9525">
                <a:noFill/>
                <a:miter lim="800000"/>
                <a:headEnd/>
                <a:tailEnd/>
              </a:ln>
              <a:effectLst/>
            </p:spPr>
            <p:txBody>
              <a:bodyPr wrap="none" anchor="ctr"/>
              <a:lstStyle/>
              <a:p>
                <a:r>
                  <a:rPr lang="en-US" altLang="zh-CN">
                    <a:solidFill>
                      <a:srgbClr val="000000"/>
                    </a:solidFill>
                    <a:ea typeface="宋体" pitchFamily="2" charset="-122"/>
                  </a:rPr>
                  <a:t>Diverse &amp; demanding applications</a:t>
                </a:r>
              </a:p>
            </p:txBody>
          </p:sp>
          <p:sp>
            <p:nvSpPr>
              <p:cNvPr id="230" name="Line 37"/>
              <p:cNvSpPr>
                <a:spLocks noChangeShapeType="1"/>
              </p:cNvSpPr>
              <p:nvPr/>
            </p:nvSpPr>
            <p:spPr bwMode="auto">
              <a:xfrm>
                <a:off x="3888" y="1296"/>
                <a:ext cx="0" cy="672"/>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31" name="Text Box 38"/>
              <p:cNvSpPr txBox="1">
                <a:spLocks noChangeArrowheads="1"/>
              </p:cNvSpPr>
              <p:nvPr/>
            </p:nvSpPr>
            <p:spPr bwMode="auto">
              <a:xfrm>
                <a:off x="4080"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1990</a:t>
                </a:r>
                <a:endParaRPr lang="en-US" b="1">
                  <a:solidFill>
                    <a:srgbClr val="000000"/>
                  </a:solidFill>
                  <a:ea typeface="宋体" pitchFamily="2" charset="-122"/>
                  <a:cs typeface="Times New Roman" pitchFamily="18" charset="0"/>
                </a:endParaRPr>
              </a:p>
            </p:txBody>
          </p:sp>
          <p:sp>
            <p:nvSpPr>
              <p:cNvPr id="232" name="Line 39"/>
              <p:cNvSpPr>
                <a:spLocks noChangeShapeType="1"/>
              </p:cNvSpPr>
              <p:nvPr/>
            </p:nvSpPr>
            <p:spPr bwMode="auto">
              <a:xfrm flipV="1">
                <a:off x="4416"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33" name="KMA1D1FEAF"/>
              <p:cNvSpPr>
                <a:spLocks noChangeArrowheads="1"/>
              </p:cNvSpPr>
              <p:nvPr>
                <p:custDataLst>
                  <p:tags r:id="rId16"/>
                </p:custDataLst>
              </p:nvPr>
            </p:nvSpPr>
            <p:spPr bwMode="gray">
              <a:xfrm>
                <a:off x="4128" y="1451"/>
                <a:ext cx="576"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Napster</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music</a:t>
                </a:r>
                <a:endParaRPr lang="en-US" sz="1600" noProof="1">
                  <a:solidFill>
                    <a:srgbClr val="000000"/>
                  </a:solidFill>
                  <a:latin typeface="Verdana" pitchFamily="34" charset="0"/>
                  <a:ea typeface="+mn-ea"/>
                </a:endParaRPr>
              </a:p>
            </p:txBody>
          </p:sp>
          <p:sp>
            <p:nvSpPr>
              <p:cNvPr id="234" name="Text Box 41"/>
              <p:cNvSpPr txBox="1">
                <a:spLocks noChangeArrowheads="1"/>
              </p:cNvSpPr>
              <p:nvPr/>
            </p:nvSpPr>
            <p:spPr bwMode="auto">
              <a:xfrm>
                <a:off x="4704"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2004</a:t>
                </a:r>
                <a:endParaRPr lang="en-US" b="1">
                  <a:solidFill>
                    <a:srgbClr val="000000"/>
                  </a:solidFill>
                  <a:ea typeface="宋体" pitchFamily="2" charset="-122"/>
                  <a:cs typeface="Times New Roman" pitchFamily="18" charset="0"/>
                </a:endParaRPr>
              </a:p>
            </p:txBody>
          </p:sp>
          <p:sp>
            <p:nvSpPr>
              <p:cNvPr id="235" name="Line 42"/>
              <p:cNvSpPr>
                <a:spLocks noChangeShapeType="1"/>
              </p:cNvSpPr>
              <p:nvPr/>
            </p:nvSpPr>
            <p:spPr bwMode="auto">
              <a:xfrm flipV="1">
                <a:off x="5040"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36" name="Line 43"/>
              <p:cNvSpPr>
                <a:spLocks noChangeShapeType="1"/>
              </p:cNvSpPr>
              <p:nvPr/>
            </p:nvSpPr>
            <p:spPr bwMode="auto">
              <a:xfrm>
                <a:off x="5040" y="1296"/>
                <a:ext cx="0" cy="672"/>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37" name="KMA1D1FEAF"/>
              <p:cNvSpPr>
                <a:spLocks noChangeArrowheads="1"/>
              </p:cNvSpPr>
              <p:nvPr>
                <p:custDataLst>
                  <p:tags r:id="rId17"/>
                </p:custDataLst>
              </p:nvPr>
            </p:nvSpPr>
            <p:spPr bwMode="gray">
              <a:xfrm>
                <a:off x="4752" y="2075"/>
                <a:ext cx="576"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AT&amp;T</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VoIP</a:t>
                </a:r>
                <a:endParaRPr lang="en-US" sz="1600" noProof="1">
                  <a:solidFill>
                    <a:srgbClr val="000000"/>
                  </a:solidFill>
                  <a:latin typeface="Verdana" pitchFamily="34" charset="0"/>
                  <a:ea typeface="+mn-ea"/>
                </a:endParaRPr>
              </a:p>
            </p:txBody>
          </p:sp>
          <p:sp>
            <p:nvSpPr>
              <p:cNvPr id="238" name="Line 45"/>
              <p:cNvSpPr>
                <a:spLocks noChangeShapeType="1"/>
              </p:cNvSpPr>
              <p:nvPr/>
            </p:nvSpPr>
            <p:spPr bwMode="auto">
              <a:xfrm>
                <a:off x="5472" y="1296"/>
                <a:ext cx="0" cy="12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39" name="KMA1D1FEAF"/>
              <p:cNvSpPr>
                <a:spLocks noChangeArrowheads="1"/>
              </p:cNvSpPr>
              <p:nvPr>
                <p:custDataLst>
                  <p:tags r:id="rId18"/>
                </p:custDataLst>
              </p:nvPr>
            </p:nvSpPr>
            <p:spPr bwMode="gray">
              <a:xfrm>
                <a:off x="5184" y="1451"/>
                <a:ext cx="576" cy="277"/>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iTunes</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video</a:t>
                </a:r>
                <a:endParaRPr lang="en-US" sz="1600" noProof="1">
                  <a:solidFill>
                    <a:srgbClr val="000000"/>
                  </a:solidFill>
                  <a:latin typeface="Verdana" pitchFamily="34" charset="0"/>
                  <a:ea typeface="+mn-ea"/>
                </a:endParaRPr>
              </a:p>
            </p:txBody>
          </p:sp>
          <p:sp>
            <p:nvSpPr>
              <p:cNvPr id="240" name="KMA1D1FEAF"/>
              <p:cNvSpPr>
                <a:spLocks noChangeArrowheads="1"/>
              </p:cNvSpPr>
              <p:nvPr>
                <p:custDataLst>
                  <p:tags r:id="rId19"/>
                </p:custDataLst>
              </p:nvPr>
            </p:nvSpPr>
            <p:spPr bwMode="gray">
              <a:xfrm>
                <a:off x="5088" y="2592"/>
                <a:ext cx="672" cy="12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YouTube</a:t>
                </a:r>
                <a:endParaRPr lang="en-US" sz="1600" noProof="1">
                  <a:solidFill>
                    <a:srgbClr val="000000"/>
                  </a:solidFill>
                  <a:latin typeface="Verdana" pitchFamily="34" charset="0"/>
                  <a:ea typeface="+mn-ea"/>
                </a:endParaRPr>
              </a:p>
            </p:txBody>
          </p:sp>
        </p:grpSp>
        <p:sp>
          <p:nvSpPr>
            <p:cNvPr id="216" name="Rectangle 48"/>
            <p:cNvSpPr>
              <a:spLocks noChangeArrowheads="1"/>
            </p:cNvSpPr>
            <p:nvPr/>
          </p:nvSpPr>
          <p:spPr bwMode="auto">
            <a:xfrm>
              <a:off x="3962400" y="1981200"/>
              <a:ext cx="762000" cy="1524000"/>
            </a:xfrm>
            <a:prstGeom prst="rect">
              <a:avLst/>
            </a:prstGeom>
            <a:solidFill>
              <a:srgbClr val="FFFFFF">
                <a:alpha val="75000"/>
              </a:srgbClr>
            </a:solidFill>
            <a:ln w="9525">
              <a:noFill/>
              <a:miter lim="800000"/>
              <a:headEnd/>
              <a:tailEnd/>
            </a:ln>
            <a:effectLst/>
          </p:spPr>
          <p:txBody>
            <a:bodyPr wrap="none" anchor="ctr"/>
            <a:lstStyle/>
            <a:p>
              <a:endParaRPr lang="en-US">
                <a:solidFill>
                  <a:srgbClr val="000000"/>
                </a:solidFill>
                <a:ea typeface="+mn-ea"/>
              </a:endParaRPr>
            </a:p>
          </p:txBody>
        </p:sp>
        <p:sp>
          <p:nvSpPr>
            <p:cNvPr id="217" name="Rectangle 49"/>
            <p:cNvSpPr>
              <a:spLocks noChangeArrowheads="1"/>
            </p:cNvSpPr>
            <p:nvPr/>
          </p:nvSpPr>
          <p:spPr bwMode="auto">
            <a:xfrm>
              <a:off x="3962400" y="1295400"/>
              <a:ext cx="762000" cy="533400"/>
            </a:xfrm>
            <a:prstGeom prst="rect">
              <a:avLst/>
            </a:prstGeom>
            <a:solidFill>
              <a:srgbClr val="FFFFFF">
                <a:alpha val="75000"/>
              </a:srgbClr>
            </a:solidFill>
            <a:ln w="9525">
              <a:noFill/>
              <a:miter lim="800000"/>
              <a:headEnd/>
              <a:tailEnd/>
            </a:ln>
            <a:effectLst/>
          </p:spPr>
          <p:txBody>
            <a:bodyPr wrap="none" anchor="ctr"/>
            <a:lstStyle/>
            <a:p>
              <a:endParaRPr lang="en-US">
                <a:solidFill>
                  <a:srgbClr val="000000"/>
                </a:solidFill>
                <a:ea typeface="+mn-ea"/>
              </a:endParaRPr>
            </a:p>
          </p:txBody>
        </p:sp>
      </p:grpSp>
    </p:spTree>
    <p:custDataLst>
      <p:tags r:id="rId1"/>
    </p:custDataLst>
    <p:extLst>
      <p:ext uri="{BB962C8B-B14F-4D97-AF65-F5344CB8AC3E}">
        <p14:creationId xmlns:p14="http://schemas.microsoft.com/office/powerpoint/2010/main" val="19548759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22531" name="Line 3"/>
          <p:cNvSpPr>
            <a:spLocks noChangeShapeType="1"/>
          </p:cNvSpPr>
          <p:nvPr/>
        </p:nvSpPr>
        <p:spPr bwMode="auto">
          <a:xfrm>
            <a:off x="3962400" y="1385888"/>
            <a:ext cx="0" cy="762000"/>
          </a:xfrm>
          <a:prstGeom prst="line">
            <a:avLst/>
          </a:prstGeom>
          <a:noFill/>
          <a:ln w="38100">
            <a:solidFill>
              <a:schemeClr val="bg1"/>
            </a:solidFill>
            <a:round/>
            <a:headEnd/>
            <a:tailEnd type="triangle" w="med" len="med"/>
          </a:ln>
          <a:effectLst/>
        </p:spPr>
        <p:txBody>
          <a:bodyPr/>
          <a:lstStyle/>
          <a:p>
            <a:endParaRPr lang="en-US">
              <a:solidFill>
                <a:srgbClr val="000000"/>
              </a:solidFill>
              <a:ea typeface="+mn-ea"/>
            </a:endParaRPr>
          </a:p>
        </p:txBody>
      </p:sp>
      <p:sp>
        <p:nvSpPr>
          <p:cNvPr id="22532" name="Text Box 4"/>
          <p:cNvSpPr txBox="1">
            <a:spLocks noChangeArrowheads="1"/>
          </p:cNvSpPr>
          <p:nvPr/>
        </p:nvSpPr>
        <p:spPr bwMode="auto">
          <a:xfrm>
            <a:off x="6096000" y="6219825"/>
            <a:ext cx="1981200" cy="581025"/>
          </a:xfrm>
          <a:prstGeom prst="rect">
            <a:avLst/>
          </a:prstGeom>
          <a:solidFill>
            <a:schemeClr val="bg1"/>
          </a:solidFill>
          <a:ln w="9525">
            <a:noFill/>
            <a:miter lim="800000"/>
            <a:headEnd/>
            <a:tailEnd/>
          </a:ln>
          <a:effectLst/>
        </p:spPr>
        <p:txBody>
          <a:bodyPr>
            <a:spAutoFit/>
          </a:bodyPr>
          <a:lstStyle/>
          <a:p>
            <a:pPr algn="r"/>
            <a:r>
              <a:rPr kumimoji="1" lang="en-US" altLang="zh-CN" sz="1600">
                <a:solidFill>
                  <a:srgbClr val="005568"/>
                </a:solidFill>
                <a:latin typeface="Colaborate-Medium" pitchFamily="50" charset="0"/>
                <a:ea typeface="MS PGothic" pitchFamily="34" charset="-128"/>
                <a:cs typeface="Times New Roman" pitchFamily="18" charset="0"/>
              </a:rPr>
              <a:t>SF </a:t>
            </a:r>
            <a:r>
              <a:rPr kumimoji="1" lang="en-US" altLang="zh-CN" sz="1600">
                <a:solidFill>
                  <a:srgbClr val="005568"/>
                </a:solidFill>
                <a:latin typeface="Colaborate-Medium" pitchFamily="50" charset="0"/>
                <a:ea typeface="MS PGothic" pitchFamily="34" charset="-128"/>
                <a:cs typeface="Times New Roman" pitchFamily="18" charset="0"/>
                <a:sym typeface="Wingdings" pitchFamily="2" charset="2"/>
              </a:rPr>
              <a:t> New York</a:t>
            </a:r>
          </a:p>
          <a:p>
            <a:pPr algn="r"/>
            <a:r>
              <a:rPr kumimoji="1" lang="en-US" altLang="zh-CN" sz="1600">
                <a:solidFill>
                  <a:srgbClr val="005568"/>
                </a:solidFill>
                <a:latin typeface="Colaborate-Medium" pitchFamily="50" charset="0"/>
                <a:ea typeface="MS PGothic" pitchFamily="34" charset="-128"/>
                <a:cs typeface="Times New Roman" pitchFamily="18" charset="0"/>
                <a:sym typeface="Wingdings" pitchFamily="2" charset="2"/>
              </a:rPr>
              <a:t>June 3, 2007</a:t>
            </a:r>
            <a:r>
              <a:rPr kumimoji="1" lang="en-US" altLang="zh-CN" sz="1400">
                <a:solidFill>
                  <a:srgbClr val="005568"/>
                </a:solidFill>
                <a:ea typeface="MS PGothic" pitchFamily="34" charset="-128"/>
                <a:cs typeface="Times New Roman" pitchFamily="18" charset="0"/>
                <a:sym typeface="Wingdings" pitchFamily="2" charset="2"/>
              </a:rPr>
              <a:t> </a:t>
            </a:r>
            <a:endParaRPr kumimoji="1" lang="en-US" sz="1400">
              <a:solidFill>
                <a:srgbClr val="005568"/>
              </a:solidFill>
              <a:ea typeface="MS PGothic" pitchFamily="34" charset="-128"/>
              <a:cs typeface="Times New Roman" pitchFamily="18" charset="0"/>
            </a:endParaRPr>
          </a:p>
        </p:txBody>
      </p:sp>
      <p:pic>
        <p:nvPicPr>
          <p:cNvPr id="22533" name="Picture 5"/>
          <p:cNvPicPr>
            <a:picLocks noChangeAspect="1" noChangeArrowheads="1"/>
          </p:cNvPicPr>
          <p:nvPr/>
        </p:nvPicPr>
        <p:blipFill>
          <a:blip r:embed="rId3"/>
          <a:srcRect/>
          <a:stretch>
            <a:fillRect/>
          </a:stretch>
        </p:blipFill>
        <p:spPr bwMode="auto">
          <a:xfrm>
            <a:off x="1295400" y="990600"/>
            <a:ext cx="6705600" cy="4999038"/>
          </a:xfrm>
          <a:prstGeom prst="rect">
            <a:avLst/>
          </a:prstGeom>
          <a:noFill/>
        </p:spPr>
      </p:pic>
      <p:sp>
        <p:nvSpPr>
          <p:cNvPr id="22534" name="Line 6"/>
          <p:cNvSpPr>
            <a:spLocks noChangeShapeType="1"/>
          </p:cNvSpPr>
          <p:nvPr/>
        </p:nvSpPr>
        <p:spPr bwMode="auto">
          <a:xfrm>
            <a:off x="3733800" y="1798638"/>
            <a:ext cx="838200" cy="2590800"/>
          </a:xfrm>
          <a:prstGeom prst="line">
            <a:avLst/>
          </a:prstGeom>
          <a:noFill/>
          <a:ln w="38100">
            <a:solidFill>
              <a:schemeClr val="bg1"/>
            </a:solidFill>
            <a:round/>
            <a:headEnd/>
            <a:tailEnd type="triangle" w="med" len="med"/>
          </a:ln>
          <a:effectLst/>
        </p:spPr>
        <p:txBody>
          <a:bodyPr/>
          <a:lstStyle/>
          <a:p>
            <a:endParaRPr lang="en-US">
              <a:solidFill>
                <a:srgbClr val="000000"/>
              </a:solidFill>
              <a:ea typeface="+mn-ea"/>
            </a:endParaRPr>
          </a:p>
        </p:txBody>
      </p:sp>
      <p:sp>
        <p:nvSpPr>
          <p:cNvPr id="22535" name="Line 7"/>
          <p:cNvSpPr>
            <a:spLocks noChangeShapeType="1"/>
          </p:cNvSpPr>
          <p:nvPr/>
        </p:nvSpPr>
        <p:spPr bwMode="auto">
          <a:xfrm>
            <a:off x="6096000" y="1798638"/>
            <a:ext cx="228600" cy="1143000"/>
          </a:xfrm>
          <a:prstGeom prst="line">
            <a:avLst/>
          </a:prstGeom>
          <a:noFill/>
          <a:ln w="38100">
            <a:solidFill>
              <a:schemeClr val="bg1"/>
            </a:solidFill>
            <a:round/>
            <a:headEnd/>
            <a:tailEnd type="triangle" w="med" len="med"/>
          </a:ln>
          <a:effectLst/>
        </p:spPr>
        <p:txBody>
          <a:bodyPr/>
          <a:lstStyle/>
          <a:p>
            <a:endParaRPr lang="en-US">
              <a:solidFill>
                <a:srgbClr val="000000"/>
              </a:solidFill>
              <a:ea typeface="+mn-ea"/>
            </a:endParaRPr>
          </a:p>
        </p:txBody>
      </p:sp>
      <p:sp>
        <p:nvSpPr>
          <p:cNvPr id="22536" name="Text Box 8"/>
          <p:cNvSpPr txBox="1">
            <a:spLocks noChangeArrowheads="1"/>
          </p:cNvSpPr>
          <p:nvPr/>
        </p:nvSpPr>
        <p:spPr bwMode="auto">
          <a:xfrm>
            <a:off x="1219200" y="6172200"/>
            <a:ext cx="4648200" cy="523220"/>
          </a:xfrm>
          <a:prstGeom prst="rect">
            <a:avLst/>
          </a:prstGeom>
          <a:solidFill>
            <a:schemeClr val="bg1"/>
          </a:solidFill>
          <a:ln w="9525">
            <a:noFill/>
            <a:miter lim="800000"/>
            <a:headEnd/>
            <a:tailEnd/>
          </a:ln>
          <a:effectLst/>
        </p:spPr>
        <p:txBody>
          <a:bodyPr>
            <a:spAutoFit/>
          </a:bodyPr>
          <a:lstStyle/>
          <a:p>
            <a:r>
              <a:rPr kumimoji="1" lang="en-US" altLang="zh-CN" sz="1400" b="1" dirty="0">
                <a:solidFill>
                  <a:srgbClr val="005568"/>
                </a:solidFill>
                <a:latin typeface="Colaborate-Medium" pitchFamily="50" charset="0"/>
                <a:ea typeface="MS PGothic" pitchFamily="34" charset="-128"/>
                <a:cs typeface="Times New Roman" pitchFamily="18" charset="0"/>
              </a:rPr>
              <a:t>Heavy</a:t>
            </a:r>
            <a:r>
              <a:rPr kumimoji="1" lang="en-US" sz="1400" b="1" dirty="0">
                <a:solidFill>
                  <a:srgbClr val="005568"/>
                </a:solidFill>
                <a:latin typeface="Colaborate-Medium" pitchFamily="50" charset="0"/>
                <a:ea typeface="MS PGothic" pitchFamily="34" charset="-128"/>
                <a:cs typeface="Times New Roman" pitchFamily="18" charset="0"/>
              </a:rPr>
              <a:t> packet loss in Sprint network</a:t>
            </a:r>
            <a:r>
              <a:rPr kumimoji="1" lang="en-US" altLang="zh-CN" sz="1400" b="1" dirty="0">
                <a:solidFill>
                  <a:srgbClr val="005568"/>
                </a:solidFill>
                <a:latin typeface="Colaborate-Medium" pitchFamily="50" charset="0"/>
                <a:ea typeface="MS PGothic" pitchFamily="34" charset="-128"/>
                <a:cs typeface="Times New Roman" pitchFamily="18" charset="0"/>
              </a:rPr>
              <a:t>: </a:t>
            </a:r>
            <a:endParaRPr kumimoji="1" lang="en-US" sz="1400" b="1" dirty="0">
              <a:solidFill>
                <a:srgbClr val="005568"/>
              </a:solidFill>
              <a:latin typeface="Colaborate-Medium" pitchFamily="50" charset="0"/>
              <a:ea typeface="MS PGothic" pitchFamily="34" charset="-128"/>
              <a:cs typeface="Times New Roman" pitchFamily="18" charset="0"/>
            </a:endParaRPr>
          </a:p>
          <a:p>
            <a:r>
              <a:rPr kumimoji="1" lang="en-US" altLang="zh-CN" sz="1400" b="1" dirty="0" smtClean="0">
                <a:solidFill>
                  <a:srgbClr val="005568"/>
                </a:solidFill>
                <a:latin typeface="Colaborate-Medium" pitchFamily="50" charset="0"/>
                <a:ea typeface="MS PGothic" pitchFamily="34" charset="-128"/>
                <a:cs typeface="Times New Roman" pitchFamily="18" charset="0"/>
              </a:rPr>
              <a:t>FAST TCP increased</a:t>
            </a:r>
            <a:r>
              <a:rPr kumimoji="1" lang="en-US" sz="1400" b="1" dirty="0" smtClean="0">
                <a:solidFill>
                  <a:srgbClr val="005568"/>
                </a:solidFill>
                <a:latin typeface="Colaborate-Medium" pitchFamily="50" charset="0"/>
                <a:ea typeface="MS PGothic" pitchFamily="34" charset="-128"/>
                <a:cs typeface="Times New Roman" pitchFamily="18" charset="0"/>
              </a:rPr>
              <a:t> </a:t>
            </a:r>
            <a:r>
              <a:rPr kumimoji="1" lang="en-US" sz="1400" b="1" dirty="0">
                <a:solidFill>
                  <a:srgbClr val="005568"/>
                </a:solidFill>
                <a:latin typeface="Colaborate-Medium" pitchFamily="50" charset="0"/>
                <a:ea typeface="MS PGothic" pitchFamily="34" charset="-128"/>
                <a:cs typeface="Times New Roman" pitchFamily="18" charset="0"/>
              </a:rPr>
              <a:t>throughput by 12</a:t>
            </a:r>
            <a:r>
              <a:rPr kumimoji="1" lang="en-US" altLang="zh-CN" sz="1400" b="1" dirty="0">
                <a:solidFill>
                  <a:srgbClr val="005568"/>
                </a:solidFill>
                <a:latin typeface="Colaborate-Medium" pitchFamily="50" charset="0"/>
                <a:ea typeface="MS PGothic" pitchFamily="34" charset="-128"/>
                <a:cs typeface="Times New Roman" pitchFamily="18" charset="0"/>
              </a:rPr>
              <a:t>0x </a:t>
            </a:r>
            <a:r>
              <a:rPr kumimoji="1" lang="en-US" sz="1400" b="1" dirty="0">
                <a:solidFill>
                  <a:srgbClr val="005568"/>
                </a:solidFill>
                <a:latin typeface="Colaborate-Medium" pitchFamily="50" charset="0"/>
                <a:ea typeface="MS PGothic" pitchFamily="34" charset="-128"/>
                <a:cs typeface="Times New Roman" pitchFamily="18" charset="0"/>
              </a:rPr>
              <a:t>!</a:t>
            </a:r>
          </a:p>
        </p:txBody>
      </p:sp>
      <p:sp>
        <p:nvSpPr>
          <p:cNvPr id="22537" name="Text Box 9"/>
          <p:cNvSpPr txBox="1">
            <a:spLocks noChangeArrowheads="1"/>
          </p:cNvSpPr>
          <p:nvPr/>
        </p:nvSpPr>
        <p:spPr bwMode="auto">
          <a:xfrm>
            <a:off x="2514600" y="1189038"/>
            <a:ext cx="2286000" cy="641350"/>
          </a:xfrm>
          <a:prstGeom prst="rect">
            <a:avLst/>
          </a:prstGeom>
          <a:solidFill>
            <a:srgbClr val="FFFFFF"/>
          </a:solidFill>
          <a:ln w="9525">
            <a:noFill/>
            <a:miter lim="800000"/>
            <a:headEnd/>
            <a:tailEnd/>
          </a:ln>
          <a:effectLst/>
        </p:spPr>
        <p:txBody>
          <a:bodyPr>
            <a:spAutoFit/>
          </a:bodyPr>
          <a:lstStyle/>
          <a:p>
            <a:pPr algn="ctr"/>
            <a:r>
              <a:rPr kumimoji="1" lang="en-US" b="1" dirty="0">
                <a:solidFill>
                  <a:srgbClr val="A1DA00"/>
                </a:solidFill>
                <a:ea typeface="MS PGothic" pitchFamily="34" charset="-128"/>
                <a:cs typeface="Times New Roman" pitchFamily="18" charset="0"/>
              </a:rPr>
              <a:t>Without </a:t>
            </a:r>
            <a:r>
              <a:rPr kumimoji="1" lang="en-US" altLang="zh-CN" b="1" dirty="0" smtClean="0">
                <a:solidFill>
                  <a:srgbClr val="A1DA00"/>
                </a:solidFill>
                <a:ea typeface="MS PGothic" pitchFamily="34" charset="-128"/>
                <a:cs typeface="Times New Roman" pitchFamily="18" charset="0"/>
              </a:rPr>
              <a:t>FAST</a:t>
            </a:r>
            <a:endParaRPr kumimoji="1" lang="en-US" b="1" dirty="0">
              <a:solidFill>
                <a:srgbClr val="A1DA00"/>
              </a:solidFill>
              <a:ea typeface="MS PGothic" pitchFamily="34" charset="-128"/>
              <a:cs typeface="Times New Roman" pitchFamily="18" charset="0"/>
            </a:endParaRPr>
          </a:p>
          <a:p>
            <a:pPr algn="ctr"/>
            <a:r>
              <a:rPr kumimoji="1" lang="en-US" b="1" dirty="0">
                <a:solidFill>
                  <a:srgbClr val="A1DA00"/>
                </a:solidFill>
                <a:ea typeface="MS PGothic" pitchFamily="34" charset="-128"/>
                <a:cs typeface="Times New Roman" pitchFamily="18" charset="0"/>
              </a:rPr>
              <a:t>thr</a:t>
            </a:r>
            <a:r>
              <a:rPr kumimoji="1" lang="en-US" altLang="zh-CN" b="1" dirty="0">
                <a:solidFill>
                  <a:srgbClr val="A1DA00"/>
                </a:solidFill>
                <a:ea typeface="MS PGothic" pitchFamily="34" charset="-128"/>
                <a:cs typeface="Times New Roman" pitchFamily="18" charset="0"/>
              </a:rPr>
              <a:t>o</a:t>
            </a:r>
            <a:r>
              <a:rPr kumimoji="1" lang="en-US" b="1" dirty="0">
                <a:solidFill>
                  <a:srgbClr val="A1DA00"/>
                </a:solidFill>
                <a:ea typeface="MS PGothic" pitchFamily="34" charset="-128"/>
                <a:cs typeface="Times New Roman" pitchFamily="18" charset="0"/>
              </a:rPr>
              <a:t>u</a:t>
            </a:r>
            <a:r>
              <a:rPr kumimoji="1" lang="en-US" altLang="zh-CN" b="1" dirty="0">
                <a:solidFill>
                  <a:srgbClr val="A1DA00"/>
                </a:solidFill>
                <a:ea typeface="MS PGothic" pitchFamily="34" charset="-128"/>
                <a:cs typeface="Times New Roman" pitchFamily="18" charset="0"/>
              </a:rPr>
              <a:t>gh</a:t>
            </a:r>
            <a:r>
              <a:rPr kumimoji="1" lang="en-US" b="1" dirty="0">
                <a:solidFill>
                  <a:srgbClr val="A1DA00"/>
                </a:solidFill>
                <a:ea typeface="MS PGothic" pitchFamily="34" charset="-128"/>
                <a:cs typeface="Times New Roman" pitchFamily="18" charset="0"/>
              </a:rPr>
              <a:t>put: 1Mbps</a:t>
            </a:r>
          </a:p>
        </p:txBody>
      </p:sp>
      <p:sp>
        <p:nvSpPr>
          <p:cNvPr id="22538" name="Text Box 10"/>
          <p:cNvSpPr txBox="1">
            <a:spLocks noChangeArrowheads="1"/>
          </p:cNvSpPr>
          <p:nvPr/>
        </p:nvSpPr>
        <p:spPr bwMode="auto">
          <a:xfrm>
            <a:off x="5181600" y="1189038"/>
            <a:ext cx="2590800" cy="641350"/>
          </a:xfrm>
          <a:prstGeom prst="rect">
            <a:avLst/>
          </a:prstGeom>
          <a:solidFill>
            <a:srgbClr val="FFFFFF"/>
          </a:solidFill>
          <a:ln w="9525">
            <a:noFill/>
            <a:miter lim="800000"/>
            <a:headEnd/>
            <a:tailEnd/>
          </a:ln>
          <a:effectLst/>
        </p:spPr>
        <p:txBody>
          <a:bodyPr>
            <a:spAutoFit/>
          </a:bodyPr>
          <a:lstStyle/>
          <a:p>
            <a:pPr algn="ctr"/>
            <a:r>
              <a:rPr kumimoji="1" lang="en-US" b="1" dirty="0">
                <a:solidFill>
                  <a:srgbClr val="A1DA00"/>
                </a:solidFill>
                <a:ea typeface="MS PGothic" pitchFamily="34" charset="-128"/>
                <a:cs typeface="Times New Roman" pitchFamily="18" charset="0"/>
              </a:rPr>
              <a:t>With </a:t>
            </a:r>
            <a:r>
              <a:rPr kumimoji="1" lang="en-US" altLang="zh-CN" b="1" dirty="0" smtClean="0">
                <a:solidFill>
                  <a:srgbClr val="A1DA00"/>
                </a:solidFill>
                <a:ea typeface="MS PGothic" pitchFamily="34" charset="-128"/>
                <a:cs typeface="Times New Roman" pitchFamily="18" charset="0"/>
              </a:rPr>
              <a:t>FAST</a:t>
            </a:r>
            <a:endParaRPr kumimoji="1" lang="en-US" b="1" dirty="0">
              <a:solidFill>
                <a:srgbClr val="A1DA00"/>
              </a:solidFill>
              <a:ea typeface="MS PGothic" pitchFamily="34" charset="-128"/>
              <a:cs typeface="Times New Roman" pitchFamily="18" charset="0"/>
            </a:endParaRPr>
          </a:p>
          <a:p>
            <a:pPr algn="ctr"/>
            <a:r>
              <a:rPr kumimoji="1" lang="en-US" b="1" dirty="0">
                <a:solidFill>
                  <a:srgbClr val="A1DA00"/>
                </a:solidFill>
                <a:ea typeface="MS PGothic" pitchFamily="34" charset="-128"/>
                <a:cs typeface="Times New Roman" pitchFamily="18" charset="0"/>
              </a:rPr>
              <a:t>thr</a:t>
            </a:r>
            <a:r>
              <a:rPr kumimoji="1" lang="en-US" altLang="zh-CN" b="1" dirty="0">
                <a:solidFill>
                  <a:srgbClr val="A1DA00"/>
                </a:solidFill>
                <a:ea typeface="MS PGothic" pitchFamily="34" charset="-128"/>
                <a:cs typeface="Times New Roman" pitchFamily="18" charset="0"/>
              </a:rPr>
              <a:t>ough</a:t>
            </a:r>
            <a:r>
              <a:rPr kumimoji="1" lang="en-US" b="1" dirty="0">
                <a:solidFill>
                  <a:srgbClr val="A1DA00"/>
                </a:solidFill>
                <a:ea typeface="MS PGothic" pitchFamily="34" charset="-128"/>
                <a:cs typeface="Times New Roman" pitchFamily="18" charset="0"/>
              </a:rPr>
              <a:t>put: 120Mbps</a:t>
            </a:r>
          </a:p>
        </p:txBody>
      </p:sp>
      <p:sp>
        <p:nvSpPr>
          <p:cNvPr id="3" name="Title 2"/>
          <p:cNvSpPr>
            <a:spLocks noGrp="1"/>
          </p:cNvSpPr>
          <p:nvPr>
            <p:ph type="title"/>
          </p:nvPr>
        </p:nvSpPr>
        <p:spPr/>
        <p:txBody>
          <a:bodyPr/>
          <a:lstStyle/>
          <a:p>
            <a:r>
              <a:rPr lang="en-US" dirty="0" smtClean="0"/>
              <a:t>Extreme resilience to loss</a:t>
            </a:r>
            <a:endParaRPr lang="en-US" dirty="0"/>
          </a:p>
        </p:txBody>
      </p:sp>
    </p:spTree>
    <p:extLst>
      <p:ext uri="{BB962C8B-B14F-4D97-AF65-F5344CB8AC3E}">
        <p14:creationId xmlns:p14="http://schemas.microsoft.com/office/powerpoint/2010/main" val="2426174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t>10G appliance customer data</a:t>
            </a:r>
            <a:endParaRPr lang="en-US" dirty="0"/>
          </a:p>
        </p:txBody>
      </p:sp>
      <p:sp>
        <p:nvSpPr>
          <p:cNvPr id="2" name="Content Placeholder 1"/>
          <p:cNvSpPr>
            <a:spLocks noGrp="1"/>
          </p:cNvSpPr>
          <p:nvPr>
            <p:ph idx="1"/>
          </p:nvPr>
        </p:nvSpPr>
        <p:spPr/>
        <p:txBody>
          <a:bodyPr/>
          <a:lstStyle/>
          <a:p>
            <a:endParaRPr lang="en-US"/>
          </a:p>
        </p:txBody>
      </p:sp>
      <p:pic>
        <p:nvPicPr>
          <p:cNvPr id="1618946" name="Picture 2"/>
          <p:cNvPicPr>
            <a:picLocks noChangeAspect="1" noChangeArrowheads="1"/>
          </p:cNvPicPr>
          <p:nvPr/>
        </p:nvPicPr>
        <p:blipFill>
          <a:blip r:embed="rId2"/>
          <a:srcRect/>
          <a:stretch>
            <a:fillRect/>
          </a:stretch>
        </p:blipFill>
        <p:spPr bwMode="auto">
          <a:xfrm>
            <a:off x="0" y="1219199"/>
            <a:ext cx="9144000" cy="4343401"/>
          </a:xfrm>
          <a:prstGeom prst="rect">
            <a:avLst/>
          </a:prstGeom>
          <a:noFill/>
          <a:ln w="9525">
            <a:noFill/>
            <a:miter lim="800000"/>
            <a:headEnd/>
            <a:tailEnd/>
          </a:ln>
          <a:effectLst/>
        </p:spPr>
      </p:pic>
      <p:sp>
        <p:nvSpPr>
          <p:cNvPr id="4" name="Rectangle 43"/>
          <p:cNvSpPr>
            <a:spLocks noChangeArrowheads="1"/>
          </p:cNvSpPr>
          <p:nvPr/>
        </p:nvSpPr>
        <p:spPr bwMode="auto">
          <a:xfrm>
            <a:off x="609600" y="5943600"/>
            <a:ext cx="7467600" cy="584776"/>
          </a:xfrm>
          <a:prstGeom prst="rect">
            <a:avLst/>
          </a:prstGeom>
          <a:noFill/>
          <a:ln w="25400">
            <a:noFill/>
            <a:miter lim="800000"/>
            <a:headEnd/>
            <a:tailEnd/>
          </a:ln>
          <a:effectLst/>
        </p:spPr>
        <p:txBody>
          <a:bodyPr wrap="square">
            <a:spAutoFit/>
          </a:bodyPr>
          <a:lstStyle/>
          <a:p>
            <a:r>
              <a:rPr lang="it-IT" sz="1600" b="1" dirty="0">
                <a:solidFill>
                  <a:srgbClr val="000000"/>
                </a:solidFill>
                <a:ea typeface="+mn-ea"/>
                <a:cs typeface="Times New Roman" pitchFamily="18" charset="0"/>
              </a:rPr>
              <a:t>Average download speed 8/24 – 30, </a:t>
            </a:r>
            <a:r>
              <a:rPr lang="it-IT" sz="1600" b="1" dirty="0" smtClean="0">
                <a:solidFill>
                  <a:srgbClr val="000000"/>
                </a:solidFill>
                <a:ea typeface="+mn-ea"/>
                <a:cs typeface="Times New Roman" pitchFamily="18" charset="0"/>
              </a:rPr>
              <a:t>2009, CDN </a:t>
            </a:r>
            <a:r>
              <a:rPr lang="it-IT" sz="1600" b="1" dirty="0" err="1" smtClean="0">
                <a:solidFill>
                  <a:srgbClr val="000000"/>
                </a:solidFill>
                <a:ea typeface="+mn-ea"/>
                <a:cs typeface="Times New Roman" pitchFamily="18" charset="0"/>
              </a:rPr>
              <a:t>customer</a:t>
            </a:r>
            <a:r>
              <a:rPr lang="it-IT" sz="1600" b="1" dirty="0" smtClean="0">
                <a:solidFill>
                  <a:srgbClr val="000000"/>
                </a:solidFill>
                <a:ea typeface="+mn-ea"/>
                <a:cs typeface="Times New Roman" pitchFamily="18" charset="0"/>
              </a:rPr>
              <a:t> </a:t>
            </a:r>
            <a:r>
              <a:rPr lang="it-IT" sz="1600" b="1" dirty="0">
                <a:solidFill>
                  <a:srgbClr val="000000"/>
                </a:solidFill>
                <a:cs typeface="Times New Roman" pitchFamily="18" charset="0"/>
              </a:rPr>
              <a:t>(10G </a:t>
            </a:r>
            <a:r>
              <a:rPr lang="it-IT" sz="1600" b="1" dirty="0" err="1">
                <a:solidFill>
                  <a:srgbClr val="000000"/>
                </a:solidFill>
                <a:cs typeface="Times New Roman" pitchFamily="18" charset="0"/>
              </a:rPr>
              <a:t>appliance</a:t>
            </a:r>
            <a:r>
              <a:rPr lang="it-IT" sz="1600" b="1" dirty="0">
                <a:solidFill>
                  <a:srgbClr val="000000"/>
                </a:solidFill>
                <a:cs typeface="Times New Roman" pitchFamily="18" charset="0"/>
              </a:rPr>
              <a:t>) </a:t>
            </a:r>
            <a:endParaRPr lang="it-IT" sz="1600" b="1" dirty="0">
              <a:solidFill>
                <a:srgbClr val="000000"/>
              </a:solidFill>
              <a:ea typeface="+mn-ea"/>
              <a:cs typeface="Times New Roman" pitchFamily="18" charset="0"/>
            </a:endParaRPr>
          </a:p>
          <a:p>
            <a:r>
              <a:rPr lang="it-IT" sz="1600" b="1" dirty="0">
                <a:solidFill>
                  <a:srgbClr val="000000"/>
                </a:solidFill>
                <a:ea typeface="+mn-ea"/>
                <a:cs typeface="Times New Roman" pitchFamily="18" charset="0"/>
              </a:rPr>
              <a:t>FAST vs TCP </a:t>
            </a:r>
            <a:r>
              <a:rPr lang="it-IT" sz="1600" b="1" dirty="0" err="1">
                <a:solidFill>
                  <a:srgbClr val="000000"/>
                </a:solidFill>
                <a:ea typeface="+mn-ea"/>
                <a:cs typeface="Times New Roman" pitchFamily="18" charset="0"/>
              </a:rPr>
              <a:t>stacks</a:t>
            </a:r>
            <a:r>
              <a:rPr lang="it-IT" sz="1600" b="1" dirty="0">
                <a:solidFill>
                  <a:srgbClr val="000000"/>
                </a:solidFill>
                <a:ea typeface="+mn-ea"/>
                <a:cs typeface="Times New Roman" pitchFamily="18" charset="0"/>
              </a:rPr>
              <a:t> </a:t>
            </a:r>
            <a:r>
              <a:rPr lang="it-IT" sz="1600" b="1" dirty="0" smtClean="0">
                <a:solidFill>
                  <a:srgbClr val="000000"/>
                </a:solidFill>
                <a:ea typeface="+mn-ea"/>
                <a:cs typeface="Times New Roman" pitchFamily="18" charset="0"/>
              </a:rPr>
              <a:t>in BSD, Windows, Linux</a:t>
            </a:r>
            <a:endParaRPr lang="en-US" sz="1600" b="1" dirty="0">
              <a:solidFill>
                <a:srgbClr val="000000"/>
              </a:solidFill>
              <a:ea typeface="+mn-ea"/>
              <a:cs typeface="Times New Roman" pitchFamily="18" charset="0"/>
            </a:endParaRPr>
          </a:p>
        </p:txBody>
      </p:sp>
    </p:spTree>
    <p:extLst>
      <p:ext uri="{BB962C8B-B14F-4D97-AF65-F5344CB8AC3E}">
        <p14:creationId xmlns:p14="http://schemas.microsoft.com/office/powerpoint/2010/main" val="428537284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r>
              <a:rPr lang="en-US" dirty="0" smtClean="0"/>
              <a:t>Summary: math models</a:t>
            </a:r>
            <a:endParaRPr lang="en-US" dirty="0"/>
          </a:p>
        </p:txBody>
      </p:sp>
      <p:sp>
        <p:nvSpPr>
          <p:cNvPr id="453635" name="Rectangle 3"/>
          <p:cNvSpPr>
            <a:spLocks noGrp="1" noChangeArrowheads="1"/>
          </p:cNvSpPr>
          <p:nvPr>
            <p:ph idx="1"/>
          </p:nvPr>
        </p:nvSpPr>
        <p:spPr/>
        <p:txBody>
          <a:bodyPr/>
          <a:lstStyle/>
          <a:p>
            <a:pPr marL="0" indent="0">
              <a:lnSpc>
                <a:spcPct val="90000"/>
              </a:lnSpc>
              <a:buNone/>
            </a:pPr>
            <a:r>
              <a:rPr lang="en-US" sz="2800" dirty="0" smtClean="0"/>
              <a:t>Integration of theory, design, experiment can be very powerful</a:t>
            </a:r>
          </a:p>
          <a:p>
            <a:pPr lvl="1">
              <a:lnSpc>
                <a:spcPct val="90000"/>
              </a:lnSpc>
            </a:pPr>
            <a:r>
              <a:rPr lang="en-US" sz="2400" dirty="0" smtClean="0"/>
              <a:t>Each needs the other </a:t>
            </a:r>
          </a:p>
          <a:p>
            <a:pPr lvl="1">
              <a:lnSpc>
                <a:spcPct val="90000"/>
              </a:lnSpc>
            </a:pPr>
            <a:r>
              <a:rPr lang="en-US" dirty="0" smtClean="0"/>
              <a:t>Combination much more than sum</a:t>
            </a:r>
          </a:p>
          <a:p>
            <a:pPr marL="0" indent="0">
              <a:lnSpc>
                <a:spcPct val="90000"/>
              </a:lnSpc>
              <a:buNone/>
            </a:pPr>
            <a:endParaRPr lang="en-US" sz="1200" dirty="0" smtClean="0"/>
          </a:p>
          <a:p>
            <a:pPr marL="0" indent="0">
              <a:lnSpc>
                <a:spcPct val="90000"/>
              </a:lnSpc>
              <a:buNone/>
            </a:pPr>
            <a:r>
              <a:rPr lang="en-US" dirty="0" smtClean="0"/>
              <a:t>Theory-guided design approach</a:t>
            </a:r>
            <a:endParaRPr lang="en-US" sz="2800" dirty="0" smtClean="0"/>
          </a:p>
          <a:p>
            <a:pPr lvl="1">
              <a:lnSpc>
                <a:spcPct val="90000"/>
              </a:lnSpc>
            </a:pPr>
            <a:r>
              <a:rPr lang="en-US" sz="2400" dirty="0" smtClean="0"/>
              <a:t>Tremendous progress in the last decade; </a:t>
            </a:r>
            <a:r>
              <a:rPr lang="en-US" dirty="0" smtClean="0"/>
              <a:t>n</a:t>
            </a:r>
            <a:r>
              <a:rPr lang="en-US" sz="2400" dirty="0" smtClean="0"/>
              <a:t>ot as impossible as most feared</a:t>
            </a:r>
          </a:p>
          <a:p>
            <a:pPr lvl="1">
              <a:lnSpc>
                <a:spcPct val="90000"/>
              </a:lnSpc>
            </a:pPr>
            <a:r>
              <a:rPr lang="en-US" dirty="0" smtClean="0"/>
              <a:t>Very difficult; but worth the effort</a:t>
            </a:r>
            <a:endParaRPr lang="en-US" sz="2400" dirty="0" smtClean="0"/>
          </a:p>
          <a:p>
            <a:pPr lvl="1">
              <a:lnSpc>
                <a:spcPct val="90000"/>
              </a:lnSpc>
            </a:pPr>
            <a:r>
              <a:rPr lang="en-US" dirty="0" smtClean="0"/>
              <a:t>Most critical: mindset</a:t>
            </a:r>
          </a:p>
          <a:p>
            <a:pPr marL="0" indent="0">
              <a:lnSpc>
                <a:spcPct val="90000"/>
              </a:lnSpc>
              <a:buNone/>
            </a:pPr>
            <a:endParaRPr lang="en-US" dirty="0"/>
          </a:p>
          <a:p>
            <a:pPr marL="0" indent="0">
              <a:lnSpc>
                <a:spcPct val="90000"/>
              </a:lnSpc>
              <a:buNone/>
            </a:pPr>
            <a:r>
              <a:rPr lang="en-US" dirty="0" smtClean="0">
                <a:solidFill>
                  <a:srgbClr val="0000FF"/>
                </a:solidFill>
              </a:rPr>
              <a:t>How to push theory-guided design approach further ?</a:t>
            </a:r>
          </a:p>
          <a:p>
            <a:pPr>
              <a:lnSpc>
                <a:spcPct val="90000"/>
              </a:lnSpc>
            </a:pPr>
            <a:endParaRPr lang="en-US" sz="2800" dirty="0"/>
          </a:p>
          <a:p>
            <a:pPr marL="0" indent="0">
              <a:lnSpc>
                <a:spcPct val="90000"/>
              </a:lnSpc>
              <a:buNone/>
            </a:pPr>
            <a:endParaRPr lang="en-US" sz="2800" dirty="0"/>
          </a:p>
        </p:txBody>
      </p:sp>
    </p:spTree>
    <p:extLst>
      <p:ext uri="{BB962C8B-B14F-4D97-AF65-F5344CB8AC3E}">
        <p14:creationId xmlns:p14="http://schemas.microsoft.com/office/powerpoint/2010/main" val="2688273492"/>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Agenda</a:t>
            </a:r>
            <a:endParaRPr lang="en-US" sz="2800" dirty="0"/>
          </a:p>
        </p:txBody>
      </p:sp>
      <p:sp>
        <p:nvSpPr>
          <p:cNvPr id="1266691" name="Rectangle 3"/>
          <p:cNvSpPr>
            <a:spLocks noGrp="1" noChangeArrowheads="1"/>
          </p:cNvSpPr>
          <p:nvPr>
            <p:ph idx="1"/>
          </p:nvPr>
        </p:nvSpPr>
        <p:spPr/>
        <p:txBody>
          <a:bodyPr/>
          <a:lstStyle/>
          <a:p>
            <a:pPr marL="0" indent="0">
              <a:buNone/>
            </a:pPr>
            <a:r>
              <a:rPr lang="en-US" altLang="zh-CN" sz="3200" dirty="0" smtClean="0">
                <a:solidFill>
                  <a:schemeClr val="bg2">
                    <a:lumMod val="75000"/>
                  </a:schemeClr>
                </a:solidFill>
                <a:ea typeface="宋体" charset="0"/>
                <a:cs typeface="宋体" charset="0"/>
              </a:rPr>
              <a:t>  9:00 	</a:t>
            </a:r>
            <a:r>
              <a:rPr lang="en-US" altLang="zh-CN" sz="3200" dirty="0">
                <a:solidFill>
                  <a:schemeClr val="bg2">
                    <a:lumMod val="75000"/>
                  </a:schemeClr>
                </a:solidFill>
                <a:ea typeface="宋体" charset="0"/>
                <a:cs typeface="宋体" charset="0"/>
              </a:rPr>
              <a:t>C</a:t>
            </a:r>
            <a:r>
              <a:rPr lang="en-US" altLang="zh-CN" sz="3200" dirty="0" smtClean="0">
                <a:solidFill>
                  <a:schemeClr val="bg2">
                    <a:lumMod val="75000"/>
                  </a:schemeClr>
                </a:solidFill>
                <a:ea typeface="宋体" charset="0"/>
                <a:cs typeface="宋体" charset="0"/>
              </a:rPr>
              <a:t>ongestion control protocols</a:t>
            </a:r>
            <a:endParaRPr lang="en-US" altLang="zh-CN" dirty="0">
              <a:solidFill>
                <a:schemeClr val="bg2">
                  <a:lumMod val="75000"/>
                </a:schemeClr>
              </a:solidFill>
              <a:ea typeface="宋体" charset="0"/>
              <a:cs typeface="宋体" charset="0"/>
            </a:endParaRPr>
          </a:p>
          <a:p>
            <a:pPr marL="0" indent="0">
              <a:buNone/>
            </a:pPr>
            <a:r>
              <a:rPr lang="en-US" altLang="zh-CN" sz="3200" dirty="0" smtClean="0">
                <a:solidFill>
                  <a:schemeClr val="bg2">
                    <a:lumMod val="75000"/>
                  </a:schemeClr>
                </a:solidFill>
                <a:ea typeface="宋体" charset="0"/>
                <a:cs typeface="宋体" charset="0"/>
              </a:rPr>
              <a:t>10:00 	break</a:t>
            </a:r>
          </a:p>
          <a:p>
            <a:pPr marL="0" indent="0">
              <a:buNone/>
            </a:pPr>
            <a:endParaRPr lang="en-US" altLang="zh-CN" sz="1800" dirty="0" smtClean="0">
              <a:ea typeface="宋体" charset="0"/>
              <a:cs typeface="宋体" charset="0"/>
            </a:endParaRPr>
          </a:p>
          <a:p>
            <a:pPr marL="0" indent="0">
              <a:buNone/>
            </a:pPr>
            <a:r>
              <a:rPr lang="en-US" altLang="zh-CN" sz="3200" dirty="0" smtClean="0">
                <a:solidFill>
                  <a:srgbClr val="A6A6A6"/>
                </a:solidFill>
                <a:ea typeface="宋体" charset="0"/>
                <a:cs typeface="宋体" charset="0"/>
              </a:rPr>
              <a:t>10:15 	Mathematical models</a:t>
            </a:r>
            <a:endParaRPr lang="en-US" altLang="zh-CN" sz="2800" dirty="0">
              <a:solidFill>
                <a:srgbClr val="A6A6A6"/>
              </a:solidFill>
              <a:ea typeface="宋体" charset="0"/>
              <a:cs typeface="宋体" charset="0"/>
            </a:endParaRPr>
          </a:p>
          <a:p>
            <a:pPr marL="0" indent="0">
              <a:buNone/>
            </a:pPr>
            <a:r>
              <a:rPr lang="en-US" altLang="zh-CN" sz="3200" dirty="0" smtClean="0">
                <a:solidFill>
                  <a:srgbClr val="A6A6A6"/>
                </a:solidFill>
                <a:ea typeface="宋体" charset="0"/>
                <a:cs typeface="宋体" charset="0"/>
              </a:rPr>
              <a:t>11:15 </a:t>
            </a:r>
            <a:r>
              <a:rPr lang="en-US" altLang="zh-CN" sz="3200" dirty="0">
                <a:solidFill>
                  <a:srgbClr val="A6A6A6"/>
                </a:solidFill>
                <a:ea typeface="宋体" charset="0"/>
                <a:cs typeface="宋体" charset="0"/>
              </a:rPr>
              <a:t>	break</a:t>
            </a: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11:30	Advanced topics</a:t>
            </a:r>
          </a:p>
          <a:p>
            <a:pPr marL="0" indent="0">
              <a:buNone/>
            </a:pPr>
            <a:r>
              <a:rPr lang="en-US" altLang="zh-CN" sz="3200" dirty="0" smtClean="0">
                <a:ea typeface="宋体" charset="0"/>
                <a:cs typeface="宋体" charset="0"/>
              </a:rPr>
              <a:t>12:30 </a:t>
            </a:r>
            <a:r>
              <a:rPr lang="en-US" altLang="zh-CN" sz="3200" dirty="0">
                <a:ea typeface="宋体" charset="0"/>
                <a:cs typeface="宋体" charset="0"/>
              </a:rPr>
              <a:t>	l</a:t>
            </a:r>
            <a:r>
              <a:rPr lang="en-US" altLang="zh-CN" sz="3200" dirty="0" smtClean="0">
                <a:ea typeface="宋体" charset="0"/>
                <a:cs typeface="宋体" charset="0"/>
              </a:rPr>
              <a:t>unch</a:t>
            </a:r>
            <a:endParaRPr lang="en-US" altLang="zh-CN" sz="3200" dirty="0">
              <a:ea typeface="宋体" charset="0"/>
              <a:cs typeface="宋体" charset="0"/>
            </a:endParaRPr>
          </a:p>
          <a:p>
            <a:pPr marL="0" indent="0">
              <a:buNone/>
            </a:pPr>
            <a:endParaRPr lang="en-US" altLang="zh-CN" sz="3200" dirty="0" smtClean="0">
              <a:ea typeface="宋体" charset="0"/>
              <a:cs typeface="宋体" charset="0"/>
            </a:endParaRPr>
          </a:p>
        </p:txBody>
      </p:sp>
    </p:spTree>
    <p:extLst>
      <p:ext uri="{BB962C8B-B14F-4D97-AF65-F5344CB8AC3E}">
        <p14:creationId xmlns:p14="http://schemas.microsoft.com/office/powerpoint/2010/main" val="155619212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19325"/>
            <a:ext cx="7543800" cy="1362075"/>
          </a:xfrm>
        </p:spPr>
        <p:txBody>
          <a:bodyPr/>
          <a:lstStyle/>
          <a:p>
            <a:pPr algn="ctr"/>
            <a:r>
              <a:rPr lang="en-US" dirty="0" smtClean="0"/>
              <a:t>Advanced</a:t>
            </a:r>
            <a:br>
              <a:rPr lang="en-US" dirty="0" smtClean="0"/>
            </a:br>
            <a:r>
              <a:rPr lang="en-US" dirty="0" smtClean="0"/>
              <a:t>Topics</a:t>
            </a:r>
            <a:endParaRPr lang="en-US" dirty="0"/>
          </a:p>
        </p:txBody>
      </p:sp>
    </p:spTree>
    <p:extLst>
      <p:ext uri="{BB962C8B-B14F-4D97-AF65-F5344CB8AC3E}">
        <p14:creationId xmlns:p14="http://schemas.microsoft.com/office/powerpoint/2010/main" val="1280799898"/>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Advanced topics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rgbClr val="000000"/>
                </a:solidFill>
                <a:ea typeface="宋体" charset="0"/>
                <a:cs typeface="宋体" charset="0"/>
              </a:rPr>
              <a:t>Heterogeneous protocols</a:t>
            </a:r>
            <a:endParaRPr lang="en-US" altLang="zh-CN"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Layering as optimization decomposition</a:t>
            </a:r>
            <a:endParaRPr lang="en-US" altLang="zh-CN" sz="2800"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p:txBody>
      </p:sp>
    </p:spTree>
    <p:extLst>
      <p:ext uri="{BB962C8B-B14F-4D97-AF65-F5344CB8AC3E}">
        <p14:creationId xmlns:p14="http://schemas.microsoft.com/office/powerpoint/2010/main" val="2925548393"/>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title"/>
          </p:nvPr>
        </p:nvSpPr>
        <p:spPr/>
        <p:txBody>
          <a:bodyPr/>
          <a:lstStyle/>
          <a:p>
            <a:r>
              <a:rPr lang="en-US"/>
              <a:t>The world is heterogeneous…</a:t>
            </a:r>
          </a:p>
        </p:txBody>
      </p:sp>
      <p:sp>
        <p:nvSpPr>
          <p:cNvPr id="1444867" name="Rectangle 3"/>
          <p:cNvSpPr>
            <a:spLocks noGrp="1" noChangeArrowheads="1"/>
          </p:cNvSpPr>
          <p:nvPr>
            <p:ph type="body" idx="1"/>
          </p:nvPr>
        </p:nvSpPr>
        <p:spPr>
          <a:xfrm>
            <a:off x="228600" y="1295400"/>
            <a:ext cx="8686800" cy="5105400"/>
          </a:xfrm>
        </p:spPr>
        <p:txBody>
          <a:bodyPr/>
          <a:lstStyle/>
          <a:p>
            <a:r>
              <a:rPr lang="en-US"/>
              <a:t>Linux 2.6.13 allows users to choose congestion control algorithms</a:t>
            </a:r>
          </a:p>
          <a:p>
            <a:r>
              <a:rPr lang="en-US"/>
              <a:t>Many protocol proposals</a:t>
            </a:r>
          </a:p>
          <a:p>
            <a:pPr lvl="1"/>
            <a:r>
              <a:rPr lang="en-US"/>
              <a:t>Loss-based: Reno and a large number of variants</a:t>
            </a:r>
          </a:p>
          <a:p>
            <a:pPr lvl="1"/>
            <a:r>
              <a:rPr lang="en-US"/>
              <a:t>Delay-based: CARD (1989), DUAL (1992), Vegas (1995), FAST (2004), …</a:t>
            </a:r>
          </a:p>
          <a:p>
            <a:pPr lvl="1"/>
            <a:r>
              <a:rPr lang="en-US"/>
              <a:t>ECN: RED (1993), REM (2001), PI (2002), AVQ (2003), …</a:t>
            </a:r>
          </a:p>
          <a:p>
            <a:pPr lvl="1"/>
            <a:r>
              <a:rPr lang="en-US"/>
              <a:t>Explicit feedback: MaxNet (2002), XCP (2002), RCP (2005), … </a:t>
            </a:r>
          </a:p>
          <a:p>
            <a:endParaRPr lang="en-US"/>
          </a:p>
        </p:txBody>
      </p:sp>
    </p:spTree>
    <p:extLst>
      <p:ext uri="{BB962C8B-B14F-4D97-AF65-F5344CB8AC3E}">
        <p14:creationId xmlns:p14="http://schemas.microsoft.com/office/powerpoint/2010/main" val="3661987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p:txBody>
          <a:bodyPr/>
          <a:lstStyle/>
          <a:p>
            <a:r>
              <a:rPr lang="en-US"/>
              <a:t>Some implications</a:t>
            </a:r>
          </a:p>
        </p:txBody>
      </p:sp>
      <p:graphicFrame>
        <p:nvGraphicFramePr>
          <p:cNvPr id="1525763" name="Group 3"/>
          <p:cNvGraphicFramePr>
            <a:graphicFrameLocks noGrp="1"/>
          </p:cNvGraphicFramePr>
          <p:nvPr/>
        </p:nvGraphicFramePr>
        <p:xfrm>
          <a:off x="609600" y="1146175"/>
          <a:ext cx="7924800" cy="4038537"/>
        </p:xfrm>
        <a:graphic>
          <a:graphicData uri="http://schemas.openxmlformats.org/drawingml/2006/table">
            <a:tbl>
              <a:tblPr/>
              <a:tblGrid>
                <a:gridCol w="2160588"/>
                <a:gridCol w="2868612"/>
                <a:gridCol w="2895600"/>
              </a:tblGrid>
              <a:tr h="6127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homogeneous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heterogeneous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18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equilibrium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0" i="0" u="none" strike="noStrike" cap="none" normalizeH="0" baseline="0">
                          <a:ln>
                            <a:noFill/>
                          </a:ln>
                          <a:solidFill>
                            <a:schemeClr val="tx1"/>
                          </a:solidFill>
                          <a:effectLst/>
                          <a:latin typeface="Verdana" charset="0"/>
                          <a:ea typeface="ＭＳ Ｐゴシック" charset="0"/>
                        </a:rPr>
                        <a:t>unique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2400" b="0" i="0" u="none" strike="noStrike" cap="none" normalizeH="0" baseline="0">
                          <a:ln>
                            <a:noFill/>
                          </a:ln>
                          <a:solidFill>
                            <a:schemeClr val="tx1"/>
                          </a:solidFill>
                          <a:effectLst/>
                          <a:latin typeface="Verdana" charset="0"/>
                          <a:ea typeface="ＭＳ Ｐゴシック" charset="0"/>
                        </a:rPr>
                        <a:t>?</a:t>
                      </a:r>
                      <a:endParaRPr kumimoji="0" lang="en-US" sz="2400" b="0" i="0" u="none" strike="noStrike" cap="none" normalizeH="0" baseline="0">
                        <a:ln>
                          <a:noFill/>
                        </a:ln>
                        <a:solidFill>
                          <a:schemeClr val="tx1"/>
                        </a:solidFill>
                        <a:effectLst/>
                        <a:latin typeface="Verdana"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89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bandwidth</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allocation </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on AQM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0" i="0" u="none" strike="noStrike" cap="none" normalizeH="0" baseline="0">
                          <a:ln>
                            <a:noFill/>
                          </a:ln>
                          <a:solidFill>
                            <a:schemeClr val="tx1"/>
                          </a:solidFill>
                          <a:effectLst/>
                          <a:latin typeface="Verdana" charset="0"/>
                          <a:ea typeface="ＭＳ Ｐゴシック" charset="0"/>
                        </a:rPr>
                        <a:t>independent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2400" b="0" i="0" u="none" strike="noStrike" cap="none" normalizeH="0" baseline="0">
                          <a:ln>
                            <a:noFill/>
                          </a:ln>
                          <a:solidFill>
                            <a:schemeClr val="tx1"/>
                          </a:solidFill>
                          <a:effectLst/>
                          <a:latin typeface="Verdana" charset="0"/>
                          <a:ea typeface="ＭＳ Ｐゴシック" charset="0"/>
                        </a:rPr>
                        <a:t>?</a:t>
                      </a:r>
                      <a:endParaRPr kumimoji="0" lang="en-US" sz="2400" b="0" i="0" u="none" strike="noStrike" cap="none" normalizeH="0" baseline="0">
                        <a:ln>
                          <a:noFill/>
                        </a:ln>
                        <a:solidFill>
                          <a:schemeClr val="tx1"/>
                        </a:solidFill>
                        <a:effectLst/>
                        <a:latin typeface="Verdana"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44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bandwidth</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allocation</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on arrival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0" i="0" u="none" strike="noStrike" cap="none" normalizeH="0" baseline="0">
                          <a:ln>
                            <a:noFill/>
                          </a:ln>
                          <a:solidFill>
                            <a:schemeClr val="tx1"/>
                          </a:solidFill>
                          <a:effectLst/>
                          <a:latin typeface="Verdana" charset="0"/>
                          <a:ea typeface="ＭＳ Ｐゴシック" charset="0"/>
                        </a:rPr>
                        <a:t>independent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2400" b="0" i="0" u="none" strike="noStrike" cap="none" normalizeH="0" baseline="0">
                          <a:ln>
                            <a:noFill/>
                          </a:ln>
                          <a:solidFill>
                            <a:schemeClr val="tx1"/>
                          </a:solidFill>
                          <a:effectLst/>
                          <a:latin typeface="Verdana" charset="0"/>
                          <a:ea typeface="ＭＳ Ｐゴシック" charset="0"/>
                        </a:rPr>
                        <a:t>?</a:t>
                      </a:r>
                      <a:endParaRPr kumimoji="0" lang="en-US" sz="2400" b="0" i="0" u="none" strike="noStrike" cap="none" normalizeH="0" baseline="0">
                        <a:ln>
                          <a:noFill/>
                        </a:ln>
                        <a:solidFill>
                          <a:schemeClr val="tx1"/>
                        </a:solidFill>
                        <a:effectLst/>
                        <a:latin typeface="Verdana"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719519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p:txBody>
          <a:bodyPr/>
          <a:lstStyle/>
          <a:p>
            <a:r>
              <a:rPr lang="en-US"/>
              <a:t>Throughputs depend on AQM</a:t>
            </a:r>
            <a:endParaRPr lang="en-US" sz="2500"/>
          </a:p>
        </p:txBody>
      </p:sp>
      <p:sp>
        <p:nvSpPr>
          <p:cNvPr id="1522691" name="Rectangle 3"/>
          <p:cNvSpPr>
            <a:spLocks noChangeArrowheads="1"/>
          </p:cNvSpPr>
          <p:nvPr/>
        </p:nvSpPr>
        <p:spPr bwMode="auto">
          <a:xfrm>
            <a:off x="1143000" y="5105400"/>
            <a:ext cx="6781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chemeClr val="accent2"/>
              </a:buClr>
              <a:buFont typeface="Wingdings" charset="0"/>
              <a:buChar char="n"/>
            </a:pPr>
            <a:r>
              <a:rPr kumimoji="1" lang="en-US" sz="2000">
                <a:latin typeface="Verdana" charset="0"/>
              </a:rPr>
              <a:t>FAST and Reno share a single bottleneck router</a:t>
            </a:r>
          </a:p>
          <a:p>
            <a:pPr marL="342900" indent="-342900">
              <a:lnSpc>
                <a:spcPct val="90000"/>
              </a:lnSpc>
              <a:spcBef>
                <a:spcPct val="20000"/>
              </a:spcBef>
              <a:buClr>
                <a:schemeClr val="accent2"/>
              </a:buClr>
              <a:buFont typeface="Wingdings" charset="0"/>
              <a:buChar char="n"/>
            </a:pPr>
            <a:r>
              <a:rPr kumimoji="1" lang="en-US" sz="2000">
                <a:latin typeface="Tahoma" charset="0"/>
              </a:rPr>
              <a:t>NS2 simulation</a:t>
            </a:r>
          </a:p>
          <a:p>
            <a:pPr marL="342900" indent="-342900">
              <a:lnSpc>
                <a:spcPct val="90000"/>
              </a:lnSpc>
              <a:spcBef>
                <a:spcPct val="20000"/>
              </a:spcBef>
              <a:buClr>
                <a:schemeClr val="accent2"/>
              </a:buClr>
              <a:buFont typeface="Wingdings" charset="0"/>
              <a:buChar char="n"/>
            </a:pPr>
            <a:r>
              <a:rPr kumimoji="1" lang="en-US" sz="2000">
                <a:latin typeface="Verdana" charset="0"/>
              </a:rPr>
              <a:t>Router: DropTail with variable buffer size </a:t>
            </a:r>
          </a:p>
          <a:p>
            <a:pPr marL="342900" indent="-342900">
              <a:lnSpc>
                <a:spcPct val="90000"/>
              </a:lnSpc>
              <a:spcBef>
                <a:spcPct val="20000"/>
              </a:spcBef>
              <a:buClr>
                <a:schemeClr val="accent2"/>
              </a:buClr>
              <a:buFont typeface="Wingdings" charset="0"/>
              <a:buChar char="n"/>
            </a:pPr>
            <a:r>
              <a:rPr kumimoji="1" lang="en-US" sz="2000">
                <a:latin typeface="Verdana" charset="0"/>
              </a:rPr>
              <a:t>With 10% heavy-tailed noise traffic</a:t>
            </a:r>
          </a:p>
        </p:txBody>
      </p:sp>
      <p:grpSp>
        <p:nvGrpSpPr>
          <p:cNvPr id="1522692" name="Group 4"/>
          <p:cNvGrpSpPr>
            <a:grpSpLocks/>
          </p:cNvGrpSpPr>
          <p:nvPr/>
        </p:nvGrpSpPr>
        <p:grpSpPr bwMode="auto">
          <a:xfrm>
            <a:off x="76200" y="1157288"/>
            <a:ext cx="8991600" cy="3643312"/>
            <a:chOff x="48" y="576"/>
            <a:chExt cx="5664" cy="2295"/>
          </a:xfrm>
        </p:grpSpPr>
        <p:pic>
          <p:nvPicPr>
            <p:cNvPr id="15226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576"/>
              <a:ext cx="2304" cy="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226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576"/>
              <a:ext cx="2304" cy="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22695" name="Text Box 7"/>
            <p:cNvSpPr txBox="1">
              <a:spLocks noChangeArrowheads="1"/>
            </p:cNvSpPr>
            <p:nvPr/>
          </p:nvSpPr>
          <p:spPr bwMode="auto">
            <a:xfrm>
              <a:off x="2352" y="2265"/>
              <a:ext cx="1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2"/>
                  </a:solidFill>
                </a:rPr>
                <a:t>FAST throughput</a:t>
              </a:r>
            </a:p>
          </p:txBody>
        </p:sp>
        <p:sp>
          <p:nvSpPr>
            <p:cNvPr id="1522696" name="Line 8"/>
            <p:cNvSpPr>
              <a:spLocks noChangeShapeType="1"/>
            </p:cNvSpPr>
            <p:nvPr/>
          </p:nvSpPr>
          <p:spPr bwMode="auto">
            <a:xfrm flipH="1" flipV="1">
              <a:off x="2352" y="1632"/>
              <a:ext cx="480" cy="62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2697" name="Line 9"/>
            <p:cNvSpPr>
              <a:spLocks noChangeShapeType="1"/>
            </p:cNvSpPr>
            <p:nvPr/>
          </p:nvSpPr>
          <p:spPr bwMode="auto">
            <a:xfrm flipV="1">
              <a:off x="2976" y="1968"/>
              <a:ext cx="480" cy="288"/>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2698" name="Text Box 10"/>
            <p:cNvSpPr txBox="1">
              <a:spLocks noChangeArrowheads="1"/>
            </p:cNvSpPr>
            <p:nvPr/>
          </p:nvSpPr>
          <p:spPr bwMode="auto">
            <a:xfrm>
              <a:off x="432" y="2640"/>
              <a:ext cx="14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buffer size = 80 pkts</a:t>
              </a:r>
            </a:p>
          </p:txBody>
        </p:sp>
        <p:sp>
          <p:nvSpPr>
            <p:cNvPr id="1522699" name="Text Box 11"/>
            <p:cNvSpPr txBox="1">
              <a:spLocks noChangeArrowheads="1"/>
            </p:cNvSpPr>
            <p:nvPr/>
          </p:nvSpPr>
          <p:spPr bwMode="auto">
            <a:xfrm>
              <a:off x="3888" y="2640"/>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buffer size = 400 pkts</a:t>
              </a:r>
            </a:p>
          </p:txBody>
        </p:sp>
      </p:grpSp>
    </p:spTree>
    <p:extLst>
      <p:ext uri="{BB962C8B-B14F-4D97-AF65-F5344CB8AC3E}">
        <p14:creationId xmlns:p14="http://schemas.microsoft.com/office/powerpoint/2010/main" val="1217873099"/>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714" name="Rectangle 2"/>
          <p:cNvSpPr>
            <a:spLocks noGrp="1" noChangeArrowheads="1"/>
          </p:cNvSpPr>
          <p:nvPr>
            <p:ph type="title"/>
          </p:nvPr>
        </p:nvSpPr>
        <p:spPr>
          <a:xfrm>
            <a:off x="838200" y="0"/>
            <a:ext cx="8077200" cy="838200"/>
          </a:xfrm>
        </p:spPr>
        <p:txBody>
          <a:bodyPr/>
          <a:lstStyle/>
          <a:p>
            <a:r>
              <a:rPr lang="en-US"/>
              <a:t>Multiple equilibria: </a:t>
            </a:r>
            <a:r>
              <a:rPr lang="en-US" sz="2500"/>
              <a:t>throughput depends on arrival</a:t>
            </a:r>
          </a:p>
        </p:txBody>
      </p:sp>
      <p:pic>
        <p:nvPicPr>
          <p:cNvPr id="1523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411288"/>
            <a:ext cx="3429000" cy="17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23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419600" cy="311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523717" name="Group 5"/>
          <p:cNvGraphicFramePr>
            <a:graphicFrameLocks noGrp="1"/>
          </p:cNvGraphicFramePr>
          <p:nvPr/>
        </p:nvGraphicFramePr>
        <p:xfrm>
          <a:off x="1066800" y="4879975"/>
          <a:ext cx="3011488" cy="1600201"/>
        </p:xfrm>
        <a:graphic>
          <a:graphicData uri="http://schemas.openxmlformats.org/drawingml/2006/table">
            <a:tbl>
              <a:tblPr/>
              <a:tblGrid>
                <a:gridCol w="1098550"/>
                <a:gridCol w="982663"/>
                <a:gridCol w="930275"/>
              </a:tblGrid>
              <a:tr h="42545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zh-CN" altLang="en-US" sz="2400" b="0" i="0" u="none" strike="noStrike" cap="none" normalizeH="0" baseline="0">
                        <a:ln>
                          <a:noFill/>
                        </a:ln>
                        <a:solidFill>
                          <a:schemeClr val="tx1"/>
                        </a:solidFill>
                        <a:effectLst/>
                        <a:latin typeface="Verdana" charset="0"/>
                        <a:ea typeface="宋体" charset="0"/>
                        <a:cs typeface="宋体"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rgbClr val="0000FF"/>
                          </a:solidFill>
                          <a:effectLst/>
                          <a:latin typeface="Verdana" charset="0"/>
                          <a:ea typeface="宋体" charset="0"/>
                          <a:cs typeface="宋体" charset="0"/>
                        </a:rPr>
                        <a:t>eq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accent2"/>
                          </a:solidFill>
                          <a:effectLst/>
                          <a:latin typeface="Verdana" charset="0"/>
                          <a:ea typeface="宋体" charset="0"/>
                          <a:cs typeface="宋体" charset="0"/>
                        </a:rPr>
                        <a:t>eq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tx1"/>
                          </a:solidFill>
                          <a:effectLst/>
                          <a:latin typeface="Verdana" charset="0"/>
                          <a:ea typeface="宋体" charset="0"/>
                          <a:cs typeface="宋体" charset="0"/>
                        </a:rPr>
                        <a:t>Path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rgbClr val="0000FF"/>
                          </a:solidFill>
                          <a:effectLst/>
                          <a:latin typeface="Verdana" charset="0"/>
                          <a:ea typeface="宋体" charset="0"/>
                          <a:cs typeface="宋体" charset="0"/>
                        </a:rPr>
                        <a:t>52M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accent2"/>
                          </a:solidFill>
                          <a:effectLst/>
                          <a:latin typeface="Verdana" charset="0"/>
                          <a:ea typeface="宋体" charset="0"/>
                          <a:cs typeface="宋体" charset="0"/>
                        </a:rPr>
                        <a:t>13M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tx1"/>
                          </a:solidFill>
                          <a:effectLst/>
                          <a:latin typeface="Verdana" charset="0"/>
                          <a:ea typeface="宋体" charset="0"/>
                          <a:cs typeface="宋体" charset="0"/>
                        </a:rPr>
                        <a:t>path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rgbClr val="0000FF"/>
                          </a:solidFill>
                          <a:effectLst/>
                          <a:latin typeface="Verdana" charset="0"/>
                          <a:ea typeface="宋体" charset="0"/>
                          <a:cs typeface="宋体" charset="0"/>
                        </a:rPr>
                        <a:t>61M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accent2"/>
                          </a:solidFill>
                          <a:effectLst/>
                          <a:latin typeface="Verdana" charset="0"/>
                          <a:ea typeface="宋体" charset="0"/>
                          <a:cs typeface="宋体" charset="0"/>
                        </a:rPr>
                        <a:t>13M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tx1"/>
                          </a:solidFill>
                          <a:effectLst/>
                          <a:latin typeface="Verdana" charset="0"/>
                          <a:ea typeface="宋体" charset="0"/>
                          <a:cs typeface="宋体" charset="0"/>
                        </a:rPr>
                        <a:t>path 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rgbClr val="0000FF"/>
                          </a:solidFill>
                          <a:effectLst/>
                          <a:latin typeface="Verdana" charset="0"/>
                          <a:ea typeface="宋体" charset="0"/>
                          <a:cs typeface="宋体" charset="0"/>
                        </a:rPr>
                        <a:t>27M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accent2"/>
                          </a:solidFill>
                          <a:effectLst/>
                          <a:latin typeface="Verdana" charset="0"/>
                          <a:ea typeface="宋体" charset="0"/>
                          <a:cs typeface="宋体" charset="0"/>
                        </a:rPr>
                        <a:t>93M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23739" name="Line 27"/>
          <p:cNvSpPr>
            <a:spLocks noChangeShapeType="1"/>
          </p:cNvSpPr>
          <p:nvPr/>
        </p:nvSpPr>
        <p:spPr bwMode="auto">
          <a:xfrm flipH="1" flipV="1">
            <a:off x="1143000" y="3886200"/>
            <a:ext cx="1447800" cy="990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3740" name="Line 28"/>
          <p:cNvSpPr>
            <a:spLocks noChangeShapeType="1"/>
          </p:cNvSpPr>
          <p:nvPr/>
        </p:nvSpPr>
        <p:spPr bwMode="auto">
          <a:xfrm flipV="1">
            <a:off x="2590800" y="3886200"/>
            <a:ext cx="0" cy="990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3741" name="Line 29"/>
          <p:cNvSpPr>
            <a:spLocks noChangeShapeType="1"/>
          </p:cNvSpPr>
          <p:nvPr/>
        </p:nvSpPr>
        <p:spPr bwMode="auto">
          <a:xfrm flipH="1" flipV="1">
            <a:off x="1828800" y="3886200"/>
            <a:ext cx="1752600" cy="990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3742" name="Line 30"/>
          <p:cNvSpPr>
            <a:spLocks noChangeShapeType="1"/>
          </p:cNvSpPr>
          <p:nvPr/>
        </p:nvSpPr>
        <p:spPr bwMode="auto">
          <a:xfrm flipV="1">
            <a:off x="3581400" y="3886200"/>
            <a:ext cx="0" cy="990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3743" name="Line 31"/>
          <p:cNvSpPr>
            <a:spLocks noChangeShapeType="1"/>
          </p:cNvSpPr>
          <p:nvPr/>
        </p:nvSpPr>
        <p:spPr bwMode="auto">
          <a:xfrm>
            <a:off x="5486400" y="6172200"/>
            <a:ext cx="297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3744" name="Line 32"/>
          <p:cNvSpPr>
            <a:spLocks noChangeShapeType="1"/>
          </p:cNvSpPr>
          <p:nvPr/>
        </p:nvSpPr>
        <p:spPr bwMode="auto">
          <a:xfrm flipV="1">
            <a:off x="5486400" y="3962400"/>
            <a:ext cx="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3745" name="Oval 33"/>
          <p:cNvSpPr>
            <a:spLocks noChangeArrowheads="1"/>
          </p:cNvSpPr>
          <p:nvPr/>
        </p:nvSpPr>
        <p:spPr bwMode="auto">
          <a:xfrm>
            <a:off x="6096000" y="4572000"/>
            <a:ext cx="76200" cy="762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3746" name="Oval 34"/>
          <p:cNvSpPr>
            <a:spLocks noChangeArrowheads="1"/>
          </p:cNvSpPr>
          <p:nvPr/>
        </p:nvSpPr>
        <p:spPr bwMode="auto">
          <a:xfrm>
            <a:off x="7239000" y="5562600"/>
            <a:ext cx="76200" cy="762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3747" name="Text Box 35"/>
          <p:cNvSpPr txBox="1">
            <a:spLocks noChangeArrowheads="1"/>
          </p:cNvSpPr>
          <p:nvPr/>
        </p:nvSpPr>
        <p:spPr bwMode="auto">
          <a:xfrm>
            <a:off x="7391400" y="5410200"/>
            <a:ext cx="576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FF"/>
                </a:solidFill>
                <a:latin typeface="Verdana" charset="0"/>
              </a:rPr>
              <a:t>eq 1</a:t>
            </a:r>
          </a:p>
        </p:txBody>
      </p:sp>
      <p:sp>
        <p:nvSpPr>
          <p:cNvPr id="1523748" name="Text Box 36"/>
          <p:cNvSpPr txBox="1">
            <a:spLocks noChangeArrowheads="1"/>
          </p:cNvSpPr>
          <p:nvPr/>
        </p:nvSpPr>
        <p:spPr bwMode="auto">
          <a:xfrm>
            <a:off x="5486400" y="4419600"/>
            <a:ext cx="576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chemeClr val="accent2"/>
                </a:solidFill>
                <a:latin typeface="Verdana" charset="0"/>
              </a:rPr>
              <a:t>eq 2</a:t>
            </a:r>
          </a:p>
        </p:txBody>
      </p:sp>
      <p:sp>
        <p:nvSpPr>
          <p:cNvPr id="1523749" name="Line 37"/>
          <p:cNvSpPr>
            <a:spLocks noChangeShapeType="1"/>
          </p:cNvSpPr>
          <p:nvPr/>
        </p:nvSpPr>
        <p:spPr bwMode="auto">
          <a:xfrm flipH="1" flipV="1">
            <a:off x="5943600" y="4191000"/>
            <a:ext cx="13716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523750" name="Group 38"/>
          <p:cNvGrpSpPr>
            <a:grpSpLocks/>
          </p:cNvGrpSpPr>
          <p:nvPr/>
        </p:nvGrpSpPr>
        <p:grpSpPr bwMode="auto">
          <a:xfrm>
            <a:off x="6172200" y="4267200"/>
            <a:ext cx="1219200" cy="1139825"/>
            <a:chOff x="3840" y="2960"/>
            <a:chExt cx="768" cy="718"/>
          </a:xfrm>
        </p:grpSpPr>
        <p:sp>
          <p:nvSpPr>
            <p:cNvPr id="1523751" name="Arc 39"/>
            <p:cNvSpPr>
              <a:spLocks/>
            </p:cNvSpPr>
            <p:nvPr/>
          </p:nvSpPr>
          <p:spPr bwMode="auto">
            <a:xfrm>
              <a:off x="3840" y="3025"/>
              <a:ext cx="768" cy="653"/>
            </a:xfrm>
            <a:custGeom>
              <a:avLst/>
              <a:gdLst>
                <a:gd name="G0" fmla="+- 0 0 0"/>
                <a:gd name="G1" fmla="+- 21076 0 0"/>
                <a:gd name="G2" fmla="+- 21600 0 0"/>
                <a:gd name="T0" fmla="*/ 4728 w 21600"/>
                <a:gd name="T1" fmla="*/ 0 h 24492"/>
                <a:gd name="T2" fmla="*/ 21328 w 21600"/>
                <a:gd name="T3" fmla="*/ 24492 h 24492"/>
                <a:gd name="T4" fmla="*/ 0 w 21600"/>
                <a:gd name="T5" fmla="*/ 21076 h 24492"/>
              </a:gdLst>
              <a:ahLst/>
              <a:cxnLst>
                <a:cxn ang="0">
                  <a:pos x="T0" y="T1"/>
                </a:cxn>
                <a:cxn ang="0">
                  <a:pos x="T2" y="T3"/>
                </a:cxn>
                <a:cxn ang="0">
                  <a:pos x="T4" y="T5"/>
                </a:cxn>
              </a:cxnLst>
              <a:rect l="0" t="0" r="r" b="b"/>
              <a:pathLst>
                <a:path w="21600" h="24492" fill="none" extrusionOk="0">
                  <a:moveTo>
                    <a:pt x="4728" y="-1"/>
                  </a:moveTo>
                  <a:cubicBezTo>
                    <a:pt x="14590" y="2212"/>
                    <a:pt x="21600" y="10968"/>
                    <a:pt x="21600" y="21076"/>
                  </a:cubicBezTo>
                  <a:cubicBezTo>
                    <a:pt x="21600" y="22220"/>
                    <a:pt x="21509" y="23362"/>
                    <a:pt x="21328" y="24492"/>
                  </a:cubicBezTo>
                </a:path>
                <a:path w="21600" h="24492" stroke="0" extrusionOk="0">
                  <a:moveTo>
                    <a:pt x="4728" y="-1"/>
                  </a:moveTo>
                  <a:cubicBezTo>
                    <a:pt x="14590" y="2212"/>
                    <a:pt x="21600" y="10968"/>
                    <a:pt x="21600" y="21076"/>
                  </a:cubicBezTo>
                  <a:cubicBezTo>
                    <a:pt x="21600" y="22220"/>
                    <a:pt x="21509" y="23362"/>
                    <a:pt x="21328" y="24492"/>
                  </a:cubicBezTo>
                  <a:lnTo>
                    <a:pt x="0" y="21076"/>
                  </a:lnTo>
                  <a:close/>
                </a:path>
              </a:pathLst>
            </a:custGeom>
            <a:noFill/>
            <a:ln w="9525">
              <a:solidFill>
                <a:srgbClr val="0000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3752" name="Freeform 40"/>
            <p:cNvSpPr>
              <a:spLocks/>
            </p:cNvSpPr>
            <p:nvPr/>
          </p:nvSpPr>
          <p:spPr bwMode="auto">
            <a:xfrm>
              <a:off x="3840" y="2960"/>
              <a:ext cx="192" cy="160"/>
            </a:xfrm>
            <a:custGeom>
              <a:avLst/>
              <a:gdLst>
                <a:gd name="T0" fmla="*/ 0 w 192"/>
                <a:gd name="T1" fmla="*/ 160 h 160"/>
                <a:gd name="T2" fmla="*/ 48 w 192"/>
                <a:gd name="T3" fmla="*/ 16 h 160"/>
                <a:gd name="T4" fmla="*/ 192 w 192"/>
                <a:gd name="T5" fmla="*/ 64 h 160"/>
              </a:gdLst>
              <a:ahLst/>
              <a:cxnLst>
                <a:cxn ang="0">
                  <a:pos x="T0" y="T1"/>
                </a:cxn>
                <a:cxn ang="0">
                  <a:pos x="T2" y="T3"/>
                </a:cxn>
                <a:cxn ang="0">
                  <a:pos x="T4" y="T5"/>
                </a:cxn>
              </a:cxnLst>
              <a:rect l="0" t="0" r="r" b="b"/>
              <a:pathLst>
                <a:path w="192" h="160">
                  <a:moveTo>
                    <a:pt x="0" y="160"/>
                  </a:moveTo>
                  <a:cubicBezTo>
                    <a:pt x="8" y="96"/>
                    <a:pt x="16" y="32"/>
                    <a:pt x="48" y="16"/>
                  </a:cubicBezTo>
                  <a:cubicBezTo>
                    <a:pt x="80" y="0"/>
                    <a:pt x="136" y="32"/>
                    <a:pt x="192" y="6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523753" name="Group 41"/>
          <p:cNvGrpSpPr>
            <a:grpSpLocks/>
          </p:cNvGrpSpPr>
          <p:nvPr/>
        </p:nvGrpSpPr>
        <p:grpSpPr bwMode="auto">
          <a:xfrm>
            <a:off x="6019800" y="4803775"/>
            <a:ext cx="1219200" cy="1139825"/>
            <a:chOff x="3792" y="3218"/>
            <a:chExt cx="768" cy="718"/>
          </a:xfrm>
        </p:grpSpPr>
        <p:sp>
          <p:nvSpPr>
            <p:cNvPr id="1523754" name="Arc 42"/>
            <p:cNvSpPr>
              <a:spLocks/>
            </p:cNvSpPr>
            <p:nvPr/>
          </p:nvSpPr>
          <p:spPr bwMode="auto">
            <a:xfrm flipH="1" flipV="1">
              <a:off x="3792" y="3218"/>
              <a:ext cx="768" cy="653"/>
            </a:xfrm>
            <a:custGeom>
              <a:avLst/>
              <a:gdLst>
                <a:gd name="G0" fmla="+- 0 0 0"/>
                <a:gd name="G1" fmla="+- 21076 0 0"/>
                <a:gd name="G2" fmla="+- 21600 0 0"/>
                <a:gd name="T0" fmla="*/ 4728 w 21600"/>
                <a:gd name="T1" fmla="*/ 0 h 24492"/>
                <a:gd name="T2" fmla="*/ 21328 w 21600"/>
                <a:gd name="T3" fmla="*/ 24492 h 24492"/>
                <a:gd name="T4" fmla="*/ 0 w 21600"/>
                <a:gd name="T5" fmla="*/ 21076 h 24492"/>
              </a:gdLst>
              <a:ahLst/>
              <a:cxnLst>
                <a:cxn ang="0">
                  <a:pos x="T0" y="T1"/>
                </a:cxn>
                <a:cxn ang="0">
                  <a:pos x="T2" y="T3"/>
                </a:cxn>
                <a:cxn ang="0">
                  <a:pos x="T4" y="T5"/>
                </a:cxn>
              </a:cxnLst>
              <a:rect l="0" t="0" r="r" b="b"/>
              <a:pathLst>
                <a:path w="21600" h="24492" fill="none" extrusionOk="0">
                  <a:moveTo>
                    <a:pt x="4728" y="-1"/>
                  </a:moveTo>
                  <a:cubicBezTo>
                    <a:pt x="14590" y="2212"/>
                    <a:pt x="21600" y="10968"/>
                    <a:pt x="21600" y="21076"/>
                  </a:cubicBezTo>
                  <a:cubicBezTo>
                    <a:pt x="21600" y="22220"/>
                    <a:pt x="21509" y="23362"/>
                    <a:pt x="21328" y="24492"/>
                  </a:cubicBezTo>
                </a:path>
                <a:path w="21600" h="24492" stroke="0" extrusionOk="0">
                  <a:moveTo>
                    <a:pt x="4728" y="-1"/>
                  </a:moveTo>
                  <a:cubicBezTo>
                    <a:pt x="14590" y="2212"/>
                    <a:pt x="21600" y="10968"/>
                    <a:pt x="21600" y="21076"/>
                  </a:cubicBezTo>
                  <a:cubicBezTo>
                    <a:pt x="21600" y="22220"/>
                    <a:pt x="21509" y="23362"/>
                    <a:pt x="21328" y="24492"/>
                  </a:cubicBezTo>
                  <a:lnTo>
                    <a:pt x="0" y="21076"/>
                  </a:lnTo>
                  <a:close/>
                </a:path>
              </a:pathLst>
            </a:custGeom>
            <a:noFill/>
            <a:ln w="9525">
              <a:solidFill>
                <a:schemeClr val="accent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3755" name="Freeform 43"/>
            <p:cNvSpPr>
              <a:spLocks/>
            </p:cNvSpPr>
            <p:nvPr/>
          </p:nvSpPr>
          <p:spPr bwMode="auto">
            <a:xfrm flipH="1" flipV="1">
              <a:off x="4368" y="3776"/>
              <a:ext cx="192" cy="160"/>
            </a:xfrm>
            <a:custGeom>
              <a:avLst/>
              <a:gdLst>
                <a:gd name="T0" fmla="*/ 0 w 192"/>
                <a:gd name="T1" fmla="*/ 160 h 160"/>
                <a:gd name="T2" fmla="*/ 48 w 192"/>
                <a:gd name="T3" fmla="*/ 16 h 160"/>
                <a:gd name="T4" fmla="*/ 192 w 192"/>
                <a:gd name="T5" fmla="*/ 64 h 160"/>
              </a:gdLst>
              <a:ahLst/>
              <a:cxnLst>
                <a:cxn ang="0">
                  <a:pos x="T0" y="T1"/>
                </a:cxn>
                <a:cxn ang="0">
                  <a:pos x="T2" y="T3"/>
                </a:cxn>
                <a:cxn ang="0">
                  <a:pos x="T4" y="T5"/>
                </a:cxn>
              </a:cxnLst>
              <a:rect l="0" t="0" r="r" b="b"/>
              <a:pathLst>
                <a:path w="192" h="160">
                  <a:moveTo>
                    <a:pt x="0" y="160"/>
                  </a:moveTo>
                  <a:cubicBezTo>
                    <a:pt x="8" y="96"/>
                    <a:pt x="16" y="32"/>
                    <a:pt x="48" y="16"/>
                  </a:cubicBezTo>
                  <a:cubicBezTo>
                    <a:pt x="80" y="0"/>
                    <a:pt x="136" y="32"/>
                    <a:pt x="192" y="6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523756" name="Text Box 44"/>
          <p:cNvSpPr txBox="1">
            <a:spLocks noChangeArrowheads="1"/>
          </p:cNvSpPr>
          <p:nvPr/>
        </p:nvSpPr>
        <p:spPr bwMode="auto">
          <a:xfrm>
            <a:off x="4860925" y="6324600"/>
            <a:ext cx="4060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rgbClr val="808080"/>
                </a:solidFill>
                <a:latin typeface="Verdana" charset="0"/>
              </a:rPr>
              <a:t>Tang, Wang, Hegde, Low, Telecom Systems, 2005</a:t>
            </a:r>
          </a:p>
        </p:txBody>
      </p:sp>
      <p:sp>
        <p:nvSpPr>
          <p:cNvPr id="1523757" name="Text Box 45"/>
          <p:cNvSpPr txBox="1">
            <a:spLocks noChangeArrowheads="1"/>
          </p:cNvSpPr>
          <p:nvPr/>
        </p:nvSpPr>
        <p:spPr bwMode="auto">
          <a:xfrm>
            <a:off x="5562600" y="3124200"/>
            <a:ext cx="2482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Dummynet experiment</a:t>
            </a:r>
          </a:p>
        </p:txBody>
      </p:sp>
    </p:spTree>
    <p:extLst>
      <p:ext uri="{BB962C8B-B14F-4D97-AF65-F5344CB8AC3E}">
        <p14:creationId xmlns:p14="http://schemas.microsoft.com/office/powerpoint/2010/main" val="3773112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523753"/>
                                        </p:tgtEl>
                                        <p:attrNameLst>
                                          <p:attrName>style.visibility</p:attrName>
                                        </p:attrNameLst>
                                      </p:cBhvr>
                                      <p:to>
                                        <p:strVal val="visible"/>
                                      </p:to>
                                    </p:set>
                                    <p:animEffect transition="in" filter="wipe(right)">
                                      <p:cBhvr>
                                        <p:cTn id="7" dur="500"/>
                                        <p:tgtEl>
                                          <p:spTgt spid="15237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23750"/>
                                        </p:tgtEl>
                                        <p:attrNameLst>
                                          <p:attrName>style.visibility</p:attrName>
                                        </p:attrNameLst>
                                      </p:cBhvr>
                                      <p:to>
                                        <p:strVal val="visible"/>
                                      </p:to>
                                    </p:set>
                                    <p:animEffect transition="in" filter="wipe(left)">
                                      <p:cBhvr>
                                        <p:cTn id="12" dur="500"/>
                                        <p:tgtEl>
                                          <p:spTgt spid="1523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p:txBody>
          <a:bodyPr/>
          <a:lstStyle/>
          <a:p>
            <a:r>
              <a:rPr lang="en-US" altLang="zh-CN">
                <a:ea typeface="宋体" charset="0"/>
                <a:cs typeface="宋体" charset="0"/>
              </a:rPr>
              <a:t>Network Mail (1971)</a:t>
            </a:r>
            <a:endParaRPr lang="en-US"/>
          </a:p>
        </p:txBody>
      </p:sp>
      <p:sp>
        <p:nvSpPr>
          <p:cNvPr id="1560579" name="Rectangle 3"/>
          <p:cNvSpPr>
            <a:spLocks noGrp="1" noChangeArrowheads="1"/>
          </p:cNvSpPr>
          <p:nvPr>
            <p:ph idx="1"/>
          </p:nvPr>
        </p:nvSpPr>
        <p:spPr>
          <a:xfrm>
            <a:off x="838200" y="990600"/>
            <a:ext cx="8077200" cy="5562600"/>
          </a:xfrm>
        </p:spPr>
        <p:txBody>
          <a:bodyPr/>
          <a:lstStyle/>
          <a:p>
            <a:pPr>
              <a:buFont typeface="Wingdings" charset="0"/>
              <a:buNone/>
            </a:pPr>
            <a:r>
              <a:rPr lang="en-US" altLang="zh-CN" sz="2400" dirty="0">
                <a:ea typeface="宋体" charset="0"/>
                <a:cs typeface="宋体" charset="0"/>
              </a:rPr>
              <a:t>First Internet (</a:t>
            </a:r>
            <a:r>
              <a:rPr lang="en-US" altLang="zh-CN" sz="2400" dirty="0" err="1">
                <a:ea typeface="宋体" charset="0"/>
                <a:cs typeface="宋体" charset="0"/>
              </a:rPr>
              <a:t>ARPANet</a:t>
            </a:r>
            <a:r>
              <a:rPr lang="en-US" altLang="zh-CN" sz="2400" dirty="0">
                <a:ea typeface="宋体" charset="0"/>
                <a:cs typeface="宋体" charset="0"/>
              </a:rPr>
              <a:t>) application</a:t>
            </a:r>
          </a:p>
        </p:txBody>
      </p:sp>
      <p:pic>
        <p:nvPicPr>
          <p:cNvPr id="1560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85900"/>
            <a:ext cx="62484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60581" name="Text Box 5"/>
          <p:cNvSpPr txBox="1">
            <a:spLocks noChangeArrowheads="1"/>
          </p:cNvSpPr>
          <p:nvPr/>
        </p:nvSpPr>
        <p:spPr bwMode="auto">
          <a:xfrm>
            <a:off x="1582738" y="6248400"/>
            <a:ext cx="57610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1400">
                <a:ea typeface="宋体" charset="0"/>
                <a:cs typeface="宋体" charset="0"/>
              </a:rPr>
              <a:t>The first network email was sent by Ray Tomlinson between these two </a:t>
            </a:r>
          </a:p>
          <a:p>
            <a:r>
              <a:rPr lang="en-US" altLang="zh-CN" sz="1400">
                <a:ea typeface="宋体" charset="0"/>
                <a:cs typeface="宋体" charset="0"/>
              </a:rPr>
              <a:t>computers at BBN that are connected by the ARPANet.</a:t>
            </a:r>
            <a:endParaRPr lang="en-US" sz="1400"/>
          </a:p>
        </p:txBody>
      </p:sp>
    </p:spTree>
    <p:extLst>
      <p:ext uri="{BB962C8B-B14F-4D97-AF65-F5344CB8AC3E}">
        <p14:creationId xmlns:p14="http://schemas.microsoft.com/office/powerpoint/2010/main" val="1176547395"/>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4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411288"/>
            <a:ext cx="3429000" cy="178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24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419600" cy="311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524740" name="Group 4"/>
          <p:cNvGraphicFramePr>
            <a:graphicFrameLocks noGrp="1"/>
          </p:cNvGraphicFramePr>
          <p:nvPr/>
        </p:nvGraphicFramePr>
        <p:xfrm>
          <a:off x="1066800" y="4879975"/>
          <a:ext cx="3011488" cy="1600201"/>
        </p:xfrm>
        <a:graphic>
          <a:graphicData uri="http://schemas.openxmlformats.org/drawingml/2006/table">
            <a:tbl>
              <a:tblPr/>
              <a:tblGrid>
                <a:gridCol w="1098550"/>
                <a:gridCol w="982663"/>
                <a:gridCol w="930275"/>
              </a:tblGrid>
              <a:tr h="42545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zh-CN" altLang="en-US" sz="2400" b="0" i="0" u="none" strike="noStrike" cap="none" normalizeH="0" baseline="0">
                        <a:ln>
                          <a:noFill/>
                        </a:ln>
                        <a:solidFill>
                          <a:schemeClr val="tx1"/>
                        </a:solidFill>
                        <a:effectLst/>
                        <a:latin typeface="Verdana" charset="0"/>
                        <a:ea typeface="宋体" charset="0"/>
                        <a:cs typeface="宋体"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rgbClr val="0000FF"/>
                          </a:solidFill>
                          <a:effectLst/>
                          <a:latin typeface="Verdana" charset="0"/>
                          <a:ea typeface="宋体" charset="0"/>
                          <a:cs typeface="宋体" charset="0"/>
                        </a:rPr>
                        <a:t>eq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accent2"/>
                          </a:solidFill>
                          <a:effectLst/>
                          <a:latin typeface="Verdana" charset="0"/>
                          <a:ea typeface="宋体" charset="0"/>
                          <a:cs typeface="宋体" charset="0"/>
                        </a:rPr>
                        <a:t>eq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tx1"/>
                          </a:solidFill>
                          <a:effectLst/>
                          <a:latin typeface="Verdana" charset="0"/>
                          <a:ea typeface="宋体" charset="0"/>
                          <a:cs typeface="宋体" charset="0"/>
                        </a:rPr>
                        <a:t>Path 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rgbClr val="0000FF"/>
                          </a:solidFill>
                          <a:effectLst/>
                          <a:latin typeface="Verdana" charset="0"/>
                          <a:ea typeface="宋体" charset="0"/>
                          <a:cs typeface="宋体" charset="0"/>
                        </a:rPr>
                        <a:t>52M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accent2"/>
                          </a:solidFill>
                          <a:effectLst/>
                          <a:latin typeface="Verdana" charset="0"/>
                          <a:ea typeface="宋体" charset="0"/>
                          <a:cs typeface="宋体" charset="0"/>
                        </a:rPr>
                        <a:t>13M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tx1"/>
                          </a:solidFill>
                          <a:effectLst/>
                          <a:latin typeface="Verdana" charset="0"/>
                          <a:ea typeface="宋体" charset="0"/>
                          <a:cs typeface="宋体" charset="0"/>
                        </a:rPr>
                        <a:t>path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rgbClr val="0000FF"/>
                          </a:solidFill>
                          <a:effectLst/>
                          <a:latin typeface="Verdana" charset="0"/>
                          <a:ea typeface="宋体" charset="0"/>
                          <a:cs typeface="宋体" charset="0"/>
                        </a:rPr>
                        <a:t>61M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accent2"/>
                          </a:solidFill>
                          <a:effectLst/>
                          <a:latin typeface="Verdana" charset="0"/>
                          <a:ea typeface="宋体" charset="0"/>
                          <a:cs typeface="宋体" charset="0"/>
                        </a:rPr>
                        <a:t>13M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tx1"/>
                          </a:solidFill>
                          <a:effectLst/>
                          <a:latin typeface="Verdana" charset="0"/>
                          <a:ea typeface="宋体" charset="0"/>
                          <a:cs typeface="宋体" charset="0"/>
                        </a:rPr>
                        <a:t>path 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rgbClr val="0000FF"/>
                          </a:solidFill>
                          <a:effectLst/>
                          <a:latin typeface="Verdana" charset="0"/>
                          <a:ea typeface="宋体" charset="0"/>
                          <a:cs typeface="宋体" charset="0"/>
                        </a:rPr>
                        <a:t>27M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altLang="zh-CN" sz="1800" b="0" i="0" u="none" strike="noStrike" cap="none" normalizeH="0" baseline="0">
                          <a:ln>
                            <a:noFill/>
                          </a:ln>
                          <a:solidFill>
                            <a:schemeClr val="accent2"/>
                          </a:solidFill>
                          <a:effectLst/>
                          <a:latin typeface="Verdana" charset="0"/>
                          <a:ea typeface="宋体" charset="0"/>
                          <a:cs typeface="宋体" charset="0"/>
                        </a:rPr>
                        <a:t>93M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24762" name="Line 26"/>
          <p:cNvSpPr>
            <a:spLocks noChangeShapeType="1"/>
          </p:cNvSpPr>
          <p:nvPr/>
        </p:nvSpPr>
        <p:spPr bwMode="auto">
          <a:xfrm flipH="1" flipV="1">
            <a:off x="1143000" y="3886200"/>
            <a:ext cx="1447800" cy="990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4763" name="Line 27"/>
          <p:cNvSpPr>
            <a:spLocks noChangeShapeType="1"/>
          </p:cNvSpPr>
          <p:nvPr/>
        </p:nvSpPr>
        <p:spPr bwMode="auto">
          <a:xfrm flipV="1">
            <a:off x="2590800" y="3886200"/>
            <a:ext cx="0" cy="990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4764" name="Line 28"/>
          <p:cNvSpPr>
            <a:spLocks noChangeShapeType="1"/>
          </p:cNvSpPr>
          <p:nvPr/>
        </p:nvSpPr>
        <p:spPr bwMode="auto">
          <a:xfrm flipH="1" flipV="1">
            <a:off x="1828800" y="3886200"/>
            <a:ext cx="1752600" cy="990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4765" name="Line 29"/>
          <p:cNvSpPr>
            <a:spLocks noChangeShapeType="1"/>
          </p:cNvSpPr>
          <p:nvPr/>
        </p:nvSpPr>
        <p:spPr bwMode="auto">
          <a:xfrm flipV="1">
            <a:off x="3581400" y="3886200"/>
            <a:ext cx="0" cy="990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4766" name="Text Box 30"/>
          <p:cNvSpPr txBox="1">
            <a:spLocks noChangeArrowheads="1"/>
          </p:cNvSpPr>
          <p:nvPr/>
        </p:nvSpPr>
        <p:spPr bwMode="auto">
          <a:xfrm>
            <a:off x="4860925" y="6324600"/>
            <a:ext cx="4060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rgbClr val="808080"/>
                </a:solidFill>
                <a:latin typeface="Verdana" charset="0"/>
              </a:rPr>
              <a:t>Tang, Wang, Hegde, Low, Telecom Systems, 2005</a:t>
            </a:r>
          </a:p>
        </p:txBody>
      </p:sp>
      <p:grpSp>
        <p:nvGrpSpPr>
          <p:cNvPr id="1524767" name="Group 31"/>
          <p:cNvGrpSpPr>
            <a:grpSpLocks/>
          </p:cNvGrpSpPr>
          <p:nvPr/>
        </p:nvGrpSpPr>
        <p:grpSpPr bwMode="auto">
          <a:xfrm>
            <a:off x="5486400" y="3962400"/>
            <a:ext cx="3465513" cy="2209800"/>
            <a:chOff x="3456" y="2400"/>
            <a:chExt cx="2183" cy="1392"/>
          </a:xfrm>
        </p:grpSpPr>
        <p:sp>
          <p:nvSpPr>
            <p:cNvPr id="1524768" name="Line 32"/>
            <p:cNvSpPr>
              <a:spLocks noChangeShapeType="1"/>
            </p:cNvSpPr>
            <p:nvPr/>
          </p:nvSpPr>
          <p:spPr bwMode="auto">
            <a:xfrm>
              <a:off x="3456" y="3792"/>
              <a:ext cx="18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4769" name="Line 33"/>
            <p:cNvSpPr>
              <a:spLocks noChangeShapeType="1"/>
            </p:cNvSpPr>
            <p:nvPr/>
          </p:nvSpPr>
          <p:spPr bwMode="auto">
            <a:xfrm flipV="1">
              <a:off x="3456" y="2400"/>
              <a:ext cx="0" cy="1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4770" name="Oval 34"/>
            <p:cNvSpPr>
              <a:spLocks noChangeArrowheads="1"/>
            </p:cNvSpPr>
            <p:nvPr/>
          </p:nvSpPr>
          <p:spPr bwMode="auto">
            <a:xfrm>
              <a:off x="3840" y="2784"/>
              <a:ext cx="48" cy="4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4771" name="Oval 35"/>
            <p:cNvSpPr>
              <a:spLocks noChangeArrowheads="1"/>
            </p:cNvSpPr>
            <p:nvPr/>
          </p:nvSpPr>
          <p:spPr bwMode="auto">
            <a:xfrm>
              <a:off x="4560" y="3408"/>
              <a:ext cx="48" cy="4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4772" name="Text Box 36"/>
            <p:cNvSpPr txBox="1">
              <a:spLocks noChangeArrowheads="1"/>
            </p:cNvSpPr>
            <p:nvPr/>
          </p:nvSpPr>
          <p:spPr bwMode="auto">
            <a:xfrm>
              <a:off x="4656" y="3312"/>
              <a:ext cx="36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rgbClr val="0000FF"/>
                  </a:solidFill>
                  <a:latin typeface="Verdana" charset="0"/>
                </a:rPr>
                <a:t>eq 1</a:t>
              </a:r>
            </a:p>
          </p:txBody>
        </p:sp>
        <p:sp>
          <p:nvSpPr>
            <p:cNvPr id="1524773" name="Text Box 37"/>
            <p:cNvSpPr txBox="1">
              <a:spLocks noChangeArrowheads="1"/>
            </p:cNvSpPr>
            <p:nvPr/>
          </p:nvSpPr>
          <p:spPr bwMode="auto">
            <a:xfrm>
              <a:off x="3456" y="2688"/>
              <a:ext cx="36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solidFill>
                    <a:schemeClr val="accent2"/>
                  </a:solidFill>
                  <a:latin typeface="Verdana" charset="0"/>
                </a:rPr>
                <a:t>eq 2</a:t>
              </a:r>
            </a:p>
          </p:txBody>
        </p:sp>
        <p:grpSp>
          <p:nvGrpSpPr>
            <p:cNvPr id="1524774" name="Group 38"/>
            <p:cNvGrpSpPr>
              <a:grpSpLocks/>
            </p:cNvGrpSpPr>
            <p:nvPr/>
          </p:nvGrpSpPr>
          <p:grpSpPr bwMode="auto">
            <a:xfrm>
              <a:off x="3744" y="2592"/>
              <a:ext cx="1008" cy="960"/>
              <a:chOff x="3840" y="2832"/>
              <a:chExt cx="1008" cy="960"/>
            </a:xfrm>
          </p:grpSpPr>
          <p:sp>
            <p:nvSpPr>
              <p:cNvPr id="1524775" name="Line 39"/>
              <p:cNvSpPr>
                <a:spLocks noChangeShapeType="1"/>
              </p:cNvSpPr>
              <p:nvPr/>
            </p:nvSpPr>
            <p:spPr bwMode="auto">
              <a:xfrm flipV="1">
                <a:off x="3840" y="2832"/>
                <a:ext cx="1008" cy="9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4776" name="Oval 40"/>
              <p:cNvSpPr>
                <a:spLocks noChangeArrowheads="1"/>
              </p:cNvSpPr>
              <p:nvPr/>
            </p:nvSpPr>
            <p:spPr bwMode="auto">
              <a:xfrm>
                <a:off x="4656" y="2976"/>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24777" name="Text Box 41"/>
            <p:cNvSpPr txBox="1">
              <a:spLocks noChangeArrowheads="1"/>
            </p:cNvSpPr>
            <p:nvPr/>
          </p:nvSpPr>
          <p:spPr bwMode="auto">
            <a:xfrm>
              <a:off x="4656" y="2688"/>
              <a:ext cx="9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Verdana" charset="0"/>
                </a:rPr>
                <a:t>eq 3 (unstable)</a:t>
              </a:r>
            </a:p>
          </p:txBody>
        </p:sp>
      </p:grpSp>
      <p:sp>
        <p:nvSpPr>
          <p:cNvPr id="1524778" name="Text Box 42"/>
          <p:cNvSpPr txBox="1">
            <a:spLocks noChangeArrowheads="1"/>
          </p:cNvSpPr>
          <p:nvPr/>
        </p:nvSpPr>
        <p:spPr bwMode="auto">
          <a:xfrm>
            <a:off x="5562600" y="3124200"/>
            <a:ext cx="2482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Dummynet experiment</a:t>
            </a:r>
          </a:p>
        </p:txBody>
      </p:sp>
      <p:sp>
        <p:nvSpPr>
          <p:cNvPr id="1524779" name="Rectangle 43"/>
          <p:cNvSpPr>
            <a:spLocks noGrp="1" noChangeArrowheads="1"/>
          </p:cNvSpPr>
          <p:nvPr>
            <p:ph type="title"/>
          </p:nvPr>
        </p:nvSpPr>
        <p:spPr>
          <a:xfrm>
            <a:off x="838200" y="0"/>
            <a:ext cx="8077200" cy="838200"/>
          </a:xfrm>
          <a:noFill/>
          <a:ln/>
        </p:spPr>
        <p:txBody>
          <a:bodyPr/>
          <a:lstStyle/>
          <a:p>
            <a:r>
              <a:rPr lang="en-US"/>
              <a:t>Multiple equilibria: </a:t>
            </a:r>
            <a:r>
              <a:rPr lang="en-US" sz="2500"/>
              <a:t>throughput depends on arrival</a:t>
            </a:r>
          </a:p>
        </p:txBody>
      </p:sp>
    </p:spTree>
    <p:extLst>
      <p:ext uri="{BB962C8B-B14F-4D97-AF65-F5344CB8AC3E}">
        <p14:creationId xmlns:p14="http://schemas.microsoft.com/office/powerpoint/2010/main" val="2524439140"/>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890" name="Rectangle 2"/>
          <p:cNvSpPr>
            <a:spLocks noGrp="1" noChangeArrowheads="1"/>
          </p:cNvSpPr>
          <p:nvPr>
            <p:ph type="body" idx="1"/>
          </p:nvPr>
        </p:nvSpPr>
        <p:spPr>
          <a:xfrm>
            <a:off x="152400" y="685800"/>
            <a:ext cx="8686800" cy="838200"/>
          </a:xfrm>
        </p:spPr>
        <p:txBody>
          <a:bodyPr/>
          <a:lstStyle/>
          <a:p>
            <a:r>
              <a:rPr lang="en-US"/>
              <a:t>Duality model:</a:t>
            </a:r>
          </a:p>
          <a:p>
            <a:endParaRPr lang="en-US"/>
          </a:p>
        </p:txBody>
      </p:sp>
      <p:graphicFrame>
        <p:nvGraphicFramePr>
          <p:cNvPr id="1445891" name="Object 3"/>
          <p:cNvGraphicFramePr>
            <a:graphicFrameLocks/>
          </p:cNvGraphicFramePr>
          <p:nvPr/>
        </p:nvGraphicFramePr>
        <p:xfrm>
          <a:off x="5864225" y="990600"/>
          <a:ext cx="3127375" cy="1116013"/>
        </p:xfrm>
        <a:graphic>
          <a:graphicData uri="http://schemas.openxmlformats.org/presentationml/2006/ole">
            <mc:AlternateContent xmlns:mc="http://schemas.openxmlformats.org/markup-compatibility/2006">
              <mc:Choice xmlns:v="urn:schemas-microsoft-com:vml" Requires="v">
                <p:oleObj spid="_x0000_s1731835" name="Equation" r:id="rId3" imgW="1536480" imgH="457200" progId="Equation.3">
                  <p:embed/>
                </p:oleObj>
              </mc:Choice>
              <mc:Fallback>
                <p:oleObj name="Equation" r:id="rId3" imgW="1536480" imgH="4572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990600"/>
                        <a:ext cx="31273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45892" name="Object 4"/>
          <p:cNvGraphicFramePr>
            <a:graphicFrameLocks/>
          </p:cNvGraphicFramePr>
          <p:nvPr/>
        </p:nvGraphicFramePr>
        <p:xfrm>
          <a:off x="609600" y="1219200"/>
          <a:ext cx="4449763" cy="815975"/>
        </p:xfrm>
        <a:graphic>
          <a:graphicData uri="http://schemas.openxmlformats.org/presentationml/2006/ole">
            <mc:AlternateContent xmlns:mc="http://schemas.openxmlformats.org/markup-compatibility/2006">
              <mc:Choice xmlns:v="urn:schemas-microsoft-com:vml" Requires="v">
                <p:oleObj spid="_x0000_s1731836" name="Equation" r:id="rId5" imgW="1625400" imgH="291960" progId="Equation.3">
                  <p:embed/>
                </p:oleObj>
              </mc:Choice>
              <mc:Fallback>
                <p:oleObj name="Equation" r:id="rId5" imgW="1625400" imgH="29196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219200"/>
                        <a:ext cx="4449763"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445893" name="Group 5"/>
          <p:cNvGrpSpPr>
            <a:grpSpLocks/>
          </p:cNvGrpSpPr>
          <p:nvPr/>
        </p:nvGrpSpPr>
        <p:grpSpPr bwMode="auto">
          <a:xfrm>
            <a:off x="2362200" y="1905000"/>
            <a:ext cx="4572000" cy="304800"/>
            <a:chOff x="1488" y="1200"/>
            <a:chExt cx="2880" cy="192"/>
          </a:xfrm>
        </p:grpSpPr>
        <p:sp>
          <p:nvSpPr>
            <p:cNvPr id="1445894" name="Line 6"/>
            <p:cNvSpPr>
              <a:spLocks noChangeShapeType="1"/>
            </p:cNvSpPr>
            <p:nvPr/>
          </p:nvSpPr>
          <p:spPr bwMode="auto">
            <a:xfrm flipV="1">
              <a:off x="1488" y="1200"/>
              <a:ext cx="0" cy="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5895" name="Line 7"/>
            <p:cNvSpPr>
              <a:spLocks noChangeShapeType="1"/>
            </p:cNvSpPr>
            <p:nvPr/>
          </p:nvSpPr>
          <p:spPr bwMode="auto">
            <a:xfrm flipV="1">
              <a:off x="4368" y="1200"/>
              <a:ext cx="0" cy="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5896" name="Line 8"/>
            <p:cNvSpPr>
              <a:spLocks noChangeShapeType="1"/>
            </p:cNvSpPr>
            <p:nvPr/>
          </p:nvSpPr>
          <p:spPr bwMode="auto">
            <a:xfrm>
              <a:off x="1488" y="1392"/>
              <a:ext cx="28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445897" name="Group 9"/>
          <p:cNvGrpSpPr>
            <a:grpSpLocks/>
          </p:cNvGrpSpPr>
          <p:nvPr/>
        </p:nvGrpSpPr>
        <p:grpSpPr bwMode="auto">
          <a:xfrm>
            <a:off x="152400" y="2667000"/>
            <a:ext cx="8686800" cy="3962400"/>
            <a:chOff x="96" y="1680"/>
            <a:chExt cx="5472" cy="2496"/>
          </a:xfrm>
        </p:grpSpPr>
        <p:graphicFrame>
          <p:nvGraphicFramePr>
            <p:cNvPr id="1445898" name="Object 10"/>
            <p:cNvGraphicFramePr>
              <a:graphicFrameLocks/>
            </p:cNvGraphicFramePr>
            <p:nvPr/>
          </p:nvGraphicFramePr>
          <p:xfrm>
            <a:off x="336" y="2592"/>
            <a:ext cx="2710" cy="754"/>
          </p:xfrm>
          <a:graphic>
            <a:graphicData uri="http://schemas.openxmlformats.org/presentationml/2006/ole">
              <mc:AlternateContent xmlns:mc="http://schemas.openxmlformats.org/markup-compatibility/2006">
                <mc:Choice xmlns:v="urn:schemas-microsoft-com:vml" Requires="v">
                  <p:oleObj spid="_x0000_s1731837" name="Equation" r:id="rId7" imgW="1765080" imgH="457200" progId="Equation.3">
                    <p:embed/>
                  </p:oleObj>
                </mc:Choice>
                <mc:Fallback>
                  <p:oleObj name="Equation" r:id="rId7" imgW="1765080" imgH="457200"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 y="2592"/>
                          <a:ext cx="2710" cy="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45899" name="Rectangle 11"/>
            <p:cNvSpPr>
              <a:spLocks noChangeArrowheads="1"/>
            </p:cNvSpPr>
            <p:nvPr/>
          </p:nvSpPr>
          <p:spPr bwMode="auto">
            <a:xfrm>
              <a:off x="96" y="1680"/>
              <a:ext cx="5472"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spcBef>
                  <a:spcPct val="20000"/>
                </a:spcBef>
                <a:buClr>
                  <a:schemeClr val="accent2"/>
                </a:buClr>
                <a:buFont typeface="Wingdings" charset="0"/>
                <a:buChar char="o"/>
              </a:pPr>
              <a:r>
                <a:rPr lang="en-US" sz="2800">
                  <a:latin typeface="Verdana" charset="0"/>
                </a:rPr>
                <a:t>Why can</a:t>
              </a:r>
              <a:r>
                <a:rPr lang="ja-JP" altLang="en-US" sz="2800">
                  <a:latin typeface="Arial"/>
                </a:rPr>
                <a:t>’</a:t>
              </a:r>
              <a:r>
                <a:rPr lang="en-US" sz="2800">
                  <a:latin typeface="Verdana" charset="0"/>
                </a:rPr>
                <a:t>t use </a:t>
              </a:r>
              <a:r>
                <a:rPr lang="en-US" sz="3200" i="1">
                  <a:latin typeface="Times New Roman" charset="0"/>
                </a:rPr>
                <a:t>F</a:t>
              </a:r>
              <a:r>
                <a:rPr lang="en-US" sz="3200" i="1" baseline="-25000">
                  <a:latin typeface="Times New Roman" charset="0"/>
                </a:rPr>
                <a:t>i</a:t>
              </a:r>
              <a:r>
                <a:rPr lang="ja-JP" altLang="en-US" sz="2800">
                  <a:latin typeface="Arial"/>
                </a:rPr>
                <a:t>’</a:t>
              </a:r>
              <a:r>
                <a:rPr lang="en-US" sz="2800">
                  <a:latin typeface="Verdana" charset="0"/>
                </a:rPr>
                <a:t>s of FAST and Reno in duality model?</a:t>
              </a:r>
            </a:p>
          </p:txBody>
        </p:sp>
        <p:graphicFrame>
          <p:nvGraphicFramePr>
            <p:cNvPr id="1445900" name="Object 12"/>
            <p:cNvGraphicFramePr>
              <a:graphicFrameLocks/>
            </p:cNvGraphicFramePr>
            <p:nvPr/>
          </p:nvGraphicFramePr>
          <p:xfrm>
            <a:off x="346" y="3469"/>
            <a:ext cx="2342" cy="707"/>
          </p:xfrm>
          <a:graphic>
            <a:graphicData uri="http://schemas.openxmlformats.org/presentationml/2006/ole">
              <mc:AlternateContent xmlns:mc="http://schemas.openxmlformats.org/markup-compatibility/2006">
                <mc:Choice xmlns:v="urn:schemas-microsoft-com:vml" Requires="v">
                  <p:oleObj spid="_x0000_s1731838" name="Equation" r:id="rId9" imgW="1320480" imgH="457200" progId="Equation.3">
                    <p:embed/>
                  </p:oleObj>
                </mc:Choice>
                <mc:Fallback>
                  <p:oleObj name="Equation" r:id="rId9" imgW="1320480" imgH="457200" progId="Equation.3">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 y="3469"/>
                          <a:ext cx="2342" cy="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445901" name="Rectangle 13"/>
          <p:cNvSpPr>
            <a:spLocks noGrp="1" noChangeArrowheads="1"/>
          </p:cNvSpPr>
          <p:nvPr>
            <p:ph type="title"/>
          </p:nvPr>
        </p:nvSpPr>
        <p:spPr/>
        <p:txBody>
          <a:bodyPr/>
          <a:lstStyle/>
          <a:p>
            <a:endParaRPr lang="en-US"/>
          </a:p>
        </p:txBody>
      </p:sp>
      <p:grpSp>
        <p:nvGrpSpPr>
          <p:cNvPr id="1445902" name="Group 14"/>
          <p:cNvGrpSpPr>
            <a:grpSpLocks/>
          </p:cNvGrpSpPr>
          <p:nvPr/>
        </p:nvGrpSpPr>
        <p:grpSpPr bwMode="auto">
          <a:xfrm>
            <a:off x="4191000" y="3429000"/>
            <a:ext cx="4953000" cy="2895600"/>
            <a:chOff x="2640" y="2160"/>
            <a:chExt cx="3120" cy="1824"/>
          </a:xfrm>
        </p:grpSpPr>
        <p:sp>
          <p:nvSpPr>
            <p:cNvPr id="1445903" name="Rectangle 15"/>
            <p:cNvSpPr>
              <a:spLocks noChangeArrowheads="1"/>
            </p:cNvSpPr>
            <p:nvPr/>
          </p:nvSpPr>
          <p:spPr bwMode="auto">
            <a:xfrm>
              <a:off x="3504" y="2688"/>
              <a:ext cx="16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eaLnBrk="1" hangingPunct="1"/>
              <a:r>
                <a:rPr lang="en-US" sz="2400">
                  <a:solidFill>
                    <a:srgbClr val="0000FF"/>
                  </a:solidFill>
                  <a:latin typeface="Verdana" charset="0"/>
                </a:rPr>
                <a:t>delay for FAST</a:t>
              </a:r>
            </a:p>
          </p:txBody>
        </p:sp>
        <p:sp>
          <p:nvSpPr>
            <p:cNvPr id="1445904" name="Rectangle 16"/>
            <p:cNvSpPr>
              <a:spLocks noChangeArrowheads="1"/>
            </p:cNvSpPr>
            <p:nvPr/>
          </p:nvSpPr>
          <p:spPr bwMode="auto">
            <a:xfrm>
              <a:off x="3504" y="3552"/>
              <a:ext cx="16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eaLnBrk="1" hangingPunct="1"/>
              <a:r>
                <a:rPr lang="en-US" sz="2400">
                  <a:solidFill>
                    <a:srgbClr val="0000FF"/>
                  </a:solidFill>
                  <a:latin typeface="Verdana" charset="0"/>
                </a:rPr>
                <a:t>loss for Reno</a:t>
              </a:r>
            </a:p>
          </p:txBody>
        </p:sp>
        <p:sp>
          <p:nvSpPr>
            <p:cNvPr id="1445905" name="Line 17"/>
            <p:cNvSpPr>
              <a:spLocks noChangeShapeType="1"/>
            </p:cNvSpPr>
            <p:nvPr/>
          </p:nvSpPr>
          <p:spPr bwMode="auto">
            <a:xfrm flipH="1">
              <a:off x="2880" y="2976"/>
              <a:ext cx="576"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5906" name="Line 18"/>
            <p:cNvSpPr>
              <a:spLocks noChangeShapeType="1"/>
            </p:cNvSpPr>
            <p:nvPr/>
          </p:nvSpPr>
          <p:spPr bwMode="auto">
            <a:xfrm flipH="1">
              <a:off x="2640" y="3840"/>
              <a:ext cx="816"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5907" name="Rectangle 19"/>
            <p:cNvSpPr>
              <a:spLocks noChangeArrowheads="1"/>
            </p:cNvSpPr>
            <p:nvPr/>
          </p:nvSpPr>
          <p:spPr bwMode="auto">
            <a:xfrm>
              <a:off x="3072" y="2160"/>
              <a:ext cx="2688"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eaLnBrk="1" hangingPunct="1"/>
              <a:r>
                <a:rPr lang="en-US" sz="2400">
                  <a:solidFill>
                    <a:srgbClr val="0000FF"/>
                  </a:solidFill>
                  <a:latin typeface="Verdana" charset="0"/>
                </a:rPr>
                <a:t>They use </a:t>
              </a:r>
              <a:r>
                <a:rPr lang="en-US" sz="2400">
                  <a:solidFill>
                    <a:schemeClr val="accent2"/>
                  </a:solidFill>
                  <a:latin typeface="Verdana" charset="0"/>
                </a:rPr>
                <a:t>different</a:t>
              </a:r>
              <a:r>
                <a:rPr lang="en-US" sz="2400">
                  <a:solidFill>
                    <a:srgbClr val="0000FF"/>
                  </a:solidFill>
                  <a:latin typeface="Verdana" charset="0"/>
                </a:rPr>
                <a:t> prices!</a:t>
              </a:r>
            </a:p>
          </p:txBody>
        </p:sp>
      </p:grpSp>
    </p:spTree>
    <p:extLst>
      <p:ext uri="{BB962C8B-B14F-4D97-AF65-F5344CB8AC3E}">
        <p14:creationId xmlns:p14="http://schemas.microsoft.com/office/powerpoint/2010/main" val="2314535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45902"/>
                                        </p:tgtEl>
                                        <p:attrNameLst>
                                          <p:attrName>style.visibility</p:attrName>
                                        </p:attrNameLst>
                                      </p:cBhvr>
                                      <p:to>
                                        <p:strVal val="visible"/>
                                      </p:to>
                                    </p:set>
                                    <p:animEffect transition="in" filter="wipe(right)">
                                      <p:cBhvr>
                                        <p:cTn id="7" dur="500"/>
                                        <p:tgtEl>
                                          <p:spTgt spid="1445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914" name="Rectangle 2"/>
          <p:cNvSpPr>
            <a:spLocks noGrp="1" noChangeArrowheads="1"/>
          </p:cNvSpPr>
          <p:nvPr>
            <p:ph type="body" idx="1"/>
          </p:nvPr>
        </p:nvSpPr>
        <p:spPr>
          <a:xfrm>
            <a:off x="152400" y="685800"/>
            <a:ext cx="8686800" cy="838200"/>
          </a:xfrm>
        </p:spPr>
        <p:txBody>
          <a:bodyPr/>
          <a:lstStyle/>
          <a:p>
            <a:r>
              <a:rPr lang="en-US"/>
              <a:t>Duality model:</a:t>
            </a:r>
          </a:p>
          <a:p>
            <a:endParaRPr lang="en-US"/>
          </a:p>
        </p:txBody>
      </p:sp>
      <p:graphicFrame>
        <p:nvGraphicFramePr>
          <p:cNvPr id="1446915" name="Object 3"/>
          <p:cNvGraphicFramePr>
            <a:graphicFrameLocks/>
          </p:cNvGraphicFramePr>
          <p:nvPr/>
        </p:nvGraphicFramePr>
        <p:xfrm>
          <a:off x="5864225" y="990600"/>
          <a:ext cx="3127375" cy="1116013"/>
        </p:xfrm>
        <a:graphic>
          <a:graphicData uri="http://schemas.openxmlformats.org/presentationml/2006/ole">
            <mc:AlternateContent xmlns:mc="http://schemas.openxmlformats.org/markup-compatibility/2006">
              <mc:Choice xmlns:v="urn:schemas-microsoft-com:vml" Requires="v">
                <p:oleObj spid="_x0000_s1732979" name="Equation" r:id="rId3" imgW="1536480" imgH="457200" progId="Equation.3">
                  <p:embed/>
                </p:oleObj>
              </mc:Choice>
              <mc:Fallback>
                <p:oleObj name="Equation" r:id="rId3" imgW="1536480" imgH="4572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990600"/>
                        <a:ext cx="312737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46916" name="Object 4"/>
          <p:cNvGraphicFramePr>
            <a:graphicFrameLocks/>
          </p:cNvGraphicFramePr>
          <p:nvPr/>
        </p:nvGraphicFramePr>
        <p:xfrm>
          <a:off x="609600" y="1219200"/>
          <a:ext cx="4449763" cy="815975"/>
        </p:xfrm>
        <a:graphic>
          <a:graphicData uri="http://schemas.openxmlformats.org/presentationml/2006/ole">
            <mc:AlternateContent xmlns:mc="http://schemas.openxmlformats.org/markup-compatibility/2006">
              <mc:Choice xmlns:v="urn:schemas-microsoft-com:vml" Requires="v">
                <p:oleObj spid="_x0000_s1732980" name="Equation" r:id="rId5" imgW="1625400" imgH="291960" progId="Equation.3">
                  <p:embed/>
                </p:oleObj>
              </mc:Choice>
              <mc:Fallback>
                <p:oleObj name="Equation" r:id="rId5" imgW="1625400" imgH="29196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219200"/>
                        <a:ext cx="4449763"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446917" name="Group 5"/>
          <p:cNvGrpSpPr>
            <a:grpSpLocks/>
          </p:cNvGrpSpPr>
          <p:nvPr/>
        </p:nvGrpSpPr>
        <p:grpSpPr bwMode="auto">
          <a:xfrm>
            <a:off x="2362200" y="1905000"/>
            <a:ext cx="4572000" cy="304800"/>
            <a:chOff x="1488" y="1200"/>
            <a:chExt cx="2880" cy="192"/>
          </a:xfrm>
        </p:grpSpPr>
        <p:sp>
          <p:nvSpPr>
            <p:cNvPr id="1446918" name="Line 6"/>
            <p:cNvSpPr>
              <a:spLocks noChangeShapeType="1"/>
            </p:cNvSpPr>
            <p:nvPr/>
          </p:nvSpPr>
          <p:spPr bwMode="auto">
            <a:xfrm flipV="1">
              <a:off x="1488" y="1200"/>
              <a:ext cx="0" cy="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6919" name="Line 7"/>
            <p:cNvSpPr>
              <a:spLocks noChangeShapeType="1"/>
            </p:cNvSpPr>
            <p:nvPr/>
          </p:nvSpPr>
          <p:spPr bwMode="auto">
            <a:xfrm flipV="1">
              <a:off x="4368" y="1200"/>
              <a:ext cx="0" cy="1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6920" name="Line 8"/>
            <p:cNvSpPr>
              <a:spLocks noChangeShapeType="1"/>
            </p:cNvSpPr>
            <p:nvPr/>
          </p:nvSpPr>
          <p:spPr bwMode="auto">
            <a:xfrm>
              <a:off x="1488" y="1392"/>
              <a:ext cx="28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446921" name="Group 9"/>
          <p:cNvGrpSpPr>
            <a:grpSpLocks/>
          </p:cNvGrpSpPr>
          <p:nvPr/>
        </p:nvGrpSpPr>
        <p:grpSpPr bwMode="auto">
          <a:xfrm>
            <a:off x="152400" y="2667000"/>
            <a:ext cx="8686800" cy="3962400"/>
            <a:chOff x="96" y="1680"/>
            <a:chExt cx="5472" cy="2496"/>
          </a:xfrm>
        </p:grpSpPr>
        <p:graphicFrame>
          <p:nvGraphicFramePr>
            <p:cNvPr id="1446922" name="Object 10"/>
            <p:cNvGraphicFramePr>
              <a:graphicFrameLocks/>
            </p:cNvGraphicFramePr>
            <p:nvPr/>
          </p:nvGraphicFramePr>
          <p:xfrm>
            <a:off x="336" y="2592"/>
            <a:ext cx="2710" cy="754"/>
          </p:xfrm>
          <a:graphic>
            <a:graphicData uri="http://schemas.openxmlformats.org/presentationml/2006/ole">
              <mc:AlternateContent xmlns:mc="http://schemas.openxmlformats.org/markup-compatibility/2006">
                <mc:Choice xmlns:v="urn:schemas-microsoft-com:vml" Requires="v">
                  <p:oleObj spid="_x0000_s1732981" name="Equation" r:id="rId7" imgW="1765080" imgH="457200" progId="Equation.3">
                    <p:embed/>
                  </p:oleObj>
                </mc:Choice>
                <mc:Fallback>
                  <p:oleObj name="Equation" r:id="rId7" imgW="1765080" imgH="457200"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 y="2592"/>
                          <a:ext cx="2710" cy="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46923" name="Rectangle 11"/>
            <p:cNvSpPr>
              <a:spLocks noChangeArrowheads="1"/>
            </p:cNvSpPr>
            <p:nvPr/>
          </p:nvSpPr>
          <p:spPr bwMode="auto">
            <a:xfrm>
              <a:off x="96" y="1680"/>
              <a:ext cx="5472" cy="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spcBef>
                  <a:spcPct val="20000"/>
                </a:spcBef>
                <a:buClr>
                  <a:schemeClr val="accent2"/>
                </a:buClr>
                <a:buFont typeface="Wingdings" charset="0"/>
                <a:buChar char="o"/>
              </a:pPr>
              <a:r>
                <a:rPr lang="en-US" sz="2800">
                  <a:latin typeface="Verdana" charset="0"/>
                </a:rPr>
                <a:t>Why can</a:t>
              </a:r>
              <a:r>
                <a:rPr lang="ja-JP" altLang="en-US" sz="2800">
                  <a:latin typeface="Arial"/>
                </a:rPr>
                <a:t>’</a:t>
              </a:r>
              <a:r>
                <a:rPr lang="en-US" sz="2800">
                  <a:latin typeface="Verdana" charset="0"/>
                </a:rPr>
                <a:t>t use </a:t>
              </a:r>
              <a:r>
                <a:rPr lang="en-US" sz="3200" i="1">
                  <a:latin typeface="Times New Roman" charset="0"/>
                </a:rPr>
                <a:t>F</a:t>
              </a:r>
              <a:r>
                <a:rPr lang="en-US" sz="3200" i="1" baseline="-25000">
                  <a:latin typeface="Times New Roman" charset="0"/>
                </a:rPr>
                <a:t>i</a:t>
              </a:r>
              <a:r>
                <a:rPr lang="ja-JP" altLang="en-US" sz="2800">
                  <a:latin typeface="Arial"/>
                </a:rPr>
                <a:t>’</a:t>
              </a:r>
              <a:r>
                <a:rPr lang="en-US" sz="2800">
                  <a:latin typeface="Verdana" charset="0"/>
                </a:rPr>
                <a:t>s of FAST and Reno in duality model?</a:t>
              </a:r>
            </a:p>
          </p:txBody>
        </p:sp>
        <p:graphicFrame>
          <p:nvGraphicFramePr>
            <p:cNvPr id="1446924" name="Object 12"/>
            <p:cNvGraphicFramePr>
              <a:graphicFrameLocks/>
            </p:cNvGraphicFramePr>
            <p:nvPr/>
          </p:nvGraphicFramePr>
          <p:xfrm>
            <a:off x="346" y="3469"/>
            <a:ext cx="2342" cy="707"/>
          </p:xfrm>
          <a:graphic>
            <a:graphicData uri="http://schemas.openxmlformats.org/presentationml/2006/ole">
              <mc:AlternateContent xmlns:mc="http://schemas.openxmlformats.org/markup-compatibility/2006">
                <mc:Choice xmlns:v="urn:schemas-microsoft-com:vml" Requires="v">
                  <p:oleObj spid="_x0000_s1732982" name="Equation" r:id="rId9" imgW="1320480" imgH="457200" progId="Equation.3">
                    <p:embed/>
                  </p:oleObj>
                </mc:Choice>
                <mc:Fallback>
                  <p:oleObj name="Equation" r:id="rId9" imgW="1320480" imgH="457200" progId="Equation.3">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 y="3469"/>
                          <a:ext cx="2342" cy="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446925" name="Rectangle 13"/>
          <p:cNvSpPr>
            <a:spLocks noGrp="1" noChangeArrowheads="1"/>
          </p:cNvSpPr>
          <p:nvPr>
            <p:ph type="title"/>
          </p:nvPr>
        </p:nvSpPr>
        <p:spPr/>
        <p:txBody>
          <a:bodyPr/>
          <a:lstStyle/>
          <a:p>
            <a:endParaRPr lang="en-US"/>
          </a:p>
        </p:txBody>
      </p:sp>
      <p:sp>
        <p:nvSpPr>
          <p:cNvPr id="1446926" name="Line 14"/>
          <p:cNvSpPr>
            <a:spLocks noChangeShapeType="1"/>
          </p:cNvSpPr>
          <p:nvPr/>
        </p:nvSpPr>
        <p:spPr bwMode="auto">
          <a:xfrm flipH="1">
            <a:off x="4572000" y="4724400"/>
            <a:ext cx="9144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6927" name="Line 15"/>
          <p:cNvSpPr>
            <a:spLocks noChangeShapeType="1"/>
          </p:cNvSpPr>
          <p:nvPr/>
        </p:nvSpPr>
        <p:spPr bwMode="auto">
          <a:xfrm flipH="1">
            <a:off x="4191000" y="6096000"/>
            <a:ext cx="12954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6928" name="Rectangle 16"/>
          <p:cNvSpPr>
            <a:spLocks noChangeArrowheads="1"/>
          </p:cNvSpPr>
          <p:nvPr/>
        </p:nvSpPr>
        <p:spPr bwMode="auto">
          <a:xfrm>
            <a:off x="4876800" y="3429000"/>
            <a:ext cx="4267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eaLnBrk="1" hangingPunct="1"/>
            <a:r>
              <a:rPr lang="en-US" sz="2400">
                <a:solidFill>
                  <a:srgbClr val="0000FF"/>
                </a:solidFill>
                <a:latin typeface="Verdana" charset="0"/>
              </a:rPr>
              <a:t>They use </a:t>
            </a:r>
            <a:r>
              <a:rPr lang="en-US" sz="2400">
                <a:solidFill>
                  <a:schemeClr val="accent2"/>
                </a:solidFill>
                <a:latin typeface="Verdana" charset="0"/>
              </a:rPr>
              <a:t>different</a:t>
            </a:r>
            <a:r>
              <a:rPr lang="en-US" sz="2400">
                <a:solidFill>
                  <a:srgbClr val="0000FF"/>
                </a:solidFill>
                <a:latin typeface="Verdana" charset="0"/>
              </a:rPr>
              <a:t> prices!</a:t>
            </a:r>
          </a:p>
        </p:txBody>
      </p:sp>
      <p:graphicFrame>
        <p:nvGraphicFramePr>
          <p:cNvPr id="1446929" name="Object 17"/>
          <p:cNvGraphicFramePr>
            <a:graphicFrameLocks/>
          </p:cNvGraphicFramePr>
          <p:nvPr/>
        </p:nvGraphicFramePr>
        <p:xfrm>
          <a:off x="5715000" y="4114800"/>
          <a:ext cx="3124200" cy="1143000"/>
        </p:xfrm>
        <a:graphic>
          <a:graphicData uri="http://schemas.openxmlformats.org/presentationml/2006/ole">
            <mc:AlternateContent xmlns:mc="http://schemas.openxmlformats.org/markup-compatibility/2006">
              <mc:Choice xmlns:v="urn:schemas-microsoft-com:vml" Requires="v">
                <p:oleObj spid="_x0000_s1732983" name="Equation" r:id="rId11" imgW="1498320" imgH="457200" progId="Equation.3">
                  <p:embed/>
                </p:oleObj>
              </mc:Choice>
              <mc:Fallback>
                <p:oleObj name="Equation" r:id="rId11" imgW="1498320" imgH="457200" progId="Equation.3">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00" y="4114800"/>
                        <a:ext cx="312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46930" name="Object 18"/>
          <p:cNvGraphicFramePr>
            <a:graphicFrameLocks/>
          </p:cNvGraphicFramePr>
          <p:nvPr/>
        </p:nvGraphicFramePr>
        <p:xfrm>
          <a:off x="5715000" y="5486400"/>
          <a:ext cx="3200400" cy="1143000"/>
        </p:xfrm>
        <a:graphic>
          <a:graphicData uri="http://schemas.openxmlformats.org/presentationml/2006/ole">
            <mc:AlternateContent xmlns:mc="http://schemas.openxmlformats.org/markup-compatibility/2006">
              <mc:Choice xmlns:v="urn:schemas-microsoft-com:vml" Requires="v">
                <p:oleObj spid="_x0000_s1732984" name="Equation" r:id="rId13" imgW="1587240" imgH="457200" progId="Equation.3">
                  <p:embed/>
                </p:oleObj>
              </mc:Choice>
              <mc:Fallback>
                <p:oleObj name="Equation" r:id="rId13" imgW="1587240" imgH="457200" progId="Equation.3">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5486400"/>
                        <a:ext cx="320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046766602"/>
      </p:ext>
    </p:extLst>
  </p:cSld>
  <p:clrMapOvr>
    <a:masterClrMapping/>
  </p:clrMapOvr>
  <p:transition xmlns:p14="http://schemas.microsoft.com/office/powerpoint/2010/main" spd="med">
    <p:wipe/>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7938" name="Group 2"/>
          <p:cNvGrpSpPr>
            <a:grpSpLocks/>
          </p:cNvGrpSpPr>
          <p:nvPr/>
        </p:nvGrpSpPr>
        <p:grpSpPr bwMode="auto">
          <a:xfrm>
            <a:off x="76200" y="838200"/>
            <a:ext cx="9015413" cy="3244850"/>
            <a:chOff x="48" y="624"/>
            <a:chExt cx="5679" cy="2044"/>
          </a:xfrm>
        </p:grpSpPr>
        <p:grpSp>
          <p:nvGrpSpPr>
            <p:cNvPr id="1447939" name="Group 3"/>
            <p:cNvGrpSpPr>
              <a:grpSpLocks/>
            </p:cNvGrpSpPr>
            <p:nvPr/>
          </p:nvGrpSpPr>
          <p:grpSpPr bwMode="auto">
            <a:xfrm>
              <a:off x="48" y="672"/>
              <a:ext cx="5679" cy="1996"/>
              <a:chOff x="36" y="874"/>
              <a:chExt cx="5679" cy="1996"/>
            </a:xfrm>
          </p:grpSpPr>
          <p:grpSp>
            <p:nvGrpSpPr>
              <p:cNvPr id="1447940" name="Group 4"/>
              <p:cNvGrpSpPr>
                <a:grpSpLocks/>
              </p:cNvGrpSpPr>
              <p:nvPr/>
            </p:nvGrpSpPr>
            <p:grpSpPr bwMode="auto">
              <a:xfrm>
                <a:off x="544" y="1508"/>
                <a:ext cx="858" cy="873"/>
                <a:chOff x="238" y="1559"/>
                <a:chExt cx="858" cy="873"/>
              </a:xfrm>
            </p:grpSpPr>
            <p:sp>
              <p:nvSpPr>
                <p:cNvPr id="1447941" name="Text Box 5"/>
                <p:cNvSpPr txBox="1">
                  <a:spLocks noChangeArrowheads="1"/>
                </p:cNvSpPr>
                <p:nvPr/>
              </p:nvSpPr>
              <p:spPr bwMode="auto">
                <a:xfrm>
                  <a:off x="253" y="1559"/>
                  <a:ext cx="29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F</a:t>
                  </a:r>
                  <a:r>
                    <a:rPr kumimoji="1" lang="en-US" sz="2400" i="1" baseline="-25000">
                      <a:latin typeface="Times New Roman" charset="0"/>
                    </a:rPr>
                    <a:t>1</a:t>
                  </a:r>
                </a:p>
              </p:txBody>
            </p:sp>
            <p:sp>
              <p:nvSpPr>
                <p:cNvPr id="1447942" name="Text Box 6"/>
                <p:cNvSpPr txBox="1">
                  <a:spLocks noChangeArrowheads="1"/>
                </p:cNvSpPr>
                <p:nvPr/>
              </p:nvSpPr>
              <p:spPr bwMode="auto">
                <a:xfrm>
                  <a:off x="778" y="2131"/>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F</a:t>
                  </a:r>
                  <a:r>
                    <a:rPr kumimoji="1" lang="en-US" sz="2400" i="1" baseline="-25000">
                      <a:latin typeface="Times New Roman" charset="0"/>
                    </a:rPr>
                    <a:t>N</a:t>
                  </a:r>
                </a:p>
              </p:txBody>
            </p:sp>
            <p:sp>
              <p:nvSpPr>
                <p:cNvPr id="1447943" name="Rectangle 7"/>
                <p:cNvSpPr>
                  <a:spLocks noChangeArrowheads="1"/>
                </p:cNvSpPr>
                <p:nvPr/>
              </p:nvSpPr>
              <p:spPr bwMode="auto">
                <a:xfrm>
                  <a:off x="238" y="1573"/>
                  <a:ext cx="832" cy="8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47944" name="Group 8"/>
              <p:cNvGrpSpPr>
                <a:grpSpLocks/>
              </p:cNvGrpSpPr>
              <p:nvPr/>
            </p:nvGrpSpPr>
            <p:grpSpPr bwMode="auto">
              <a:xfrm>
                <a:off x="4275" y="1513"/>
                <a:ext cx="866" cy="873"/>
                <a:chOff x="238" y="1559"/>
                <a:chExt cx="866" cy="873"/>
              </a:xfrm>
            </p:grpSpPr>
            <p:sp>
              <p:nvSpPr>
                <p:cNvPr id="1447945" name="Text Box 9"/>
                <p:cNvSpPr txBox="1">
                  <a:spLocks noChangeArrowheads="1"/>
                </p:cNvSpPr>
                <p:nvPr/>
              </p:nvSpPr>
              <p:spPr bwMode="auto">
                <a:xfrm>
                  <a:off x="253" y="1559"/>
                  <a:ext cx="31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G</a:t>
                  </a:r>
                  <a:r>
                    <a:rPr kumimoji="1" lang="en-US" sz="2400" i="1" baseline="-25000">
                      <a:latin typeface="Times New Roman" charset="0"/>
                    </a:rPr>
                    <a:t>1</a:t>
                  </a:r>
                </a:p>
              </p:txBody>
            </p:sp>
            <p:sp>
              <p:nvSpPr>
                <p:cNvPr id="1447946" name="Text Box 10"/>
                <p:cNvSpPr txBox="1">
                  <a:spLocks noChangeArrowheads="1"/>
                </p:cNvSpPr>
                <p:nvPr/>
              </p:nvSpPr>
              <p:spPr bwMode="auto">
                <a:xfrm>
                  <a:off x="778" y="2131"/>
                  <a:ext cx="3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G</a:t>
                  </a:r>
                  <a:r>
                    <a:rPr kumimoji="1" lang="en-US" sz="2400" i="1" baseline="-25000">
                      <a:latin typeface="Times New Roman" charset="0"/>
                    </a:rPr>
                    <a:t>L</a:t>
                  </a:r>
                </a:p>
              </p:txBody>
            </p:sp>
            <p:sp>
              <p:nvSpPr>
                <p:cNvPr id="1447947" name="Rectangle 11"/>
                <p:cNvSpPr>
                  <a:spLocks noChangeArrowheads="1"/>
                </p:cNvSpPr>
                <p:nvPr/>
              </p:nvSpPr>
              <p:spPr bwMode="auto">
                <a:xfrm>
                  <a:off x="238" y="1573"/>
                  <a:ext cx="832" cy="8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47948" name="Line 12"/>
              <p:cNvSpPr>
                <a:spLocks noChangeShapeType="1"/>
              </p:cNvSpPr>
              <p:nvPr/>
            </p:nvSpPr>
            <p:spPr bwMode="auto">
              <a:xfrm flipV="1">
                <a:off x="951" y="1193"/>
                <a:ext cx="0" cy="329"/>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49" name="Text Box 13"/>
              <p:cNvSpPr txBox="1">
                <a:spLocks noChangeArrowheads="1"/>
              </p:cNvSpPr>
              <p:nvPr/>
            </p:nvSpPr>
            <p:spPr bwMode="auto">
              <a:xfrm>
                <a:off x="2473" y="1034"/>
                <a:ext cx="431" cy="2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  R  </a:t>
                </a:r>
              </a:p>
            </p:txBody>
          </p:sp>
          <p:sp>
            <p:nvSpPr>
              <p:cNvPr id="1447950" name="Line 14"/>
              <p:cNvSpPr>
                <a:spLocks noChangeShapeType="1"/>
              </p:cNvSpPr>
              <p:nvPr/>
            </p:nvSpPr>
            <p:spPr bwMode="auto">
              <a:xfrm>
                <a:off x="951" y="1202"/>
                <a:ext cx="149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51" name="Line 15"/>
              <p:cNvSpPr>
                <a:spLocks noChangeShapeType="1"/>
              </p:cNvSpPr>
              <p:nvPr/>
            </p:nvSpPr>
            <p:spPr bwMode="auto">
              <a:xfrm>
                <a:off x="2962" y="1193"/>
                <a:ext cx="1692"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52" name="Line 16"/>
              <p:cNvSpPr>
                <a:spLocks noChangeShapeType="1"/>
              </p:cNvSpPr>
              <p:nvPr/>
            </p:nvSpPr>
            <p:spPr bwMode="auto">
              <a:xfrm flipV="1">
                <a:off x="4640" y="1188"/>
                <a:ext cx="0" cy="329"/>
              </a:xfrm>
              <a:prstGeom prst="line">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53" name="Text Box 17"/>
              <p:cNvSpPr txBox="1">
                <a:spLocks noChangeArrowheads="1"/>
              </p:cNvSpPr>
              <p:nvPr/>
            </p:nvSpPr>
            <p:spPr bwMode="auto">
              <a:xfrm>
                <a:off x="2543" y="2576"/>
                <a:ext cx="445" cy="2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  R</a:t>
                </a:r>
                <a:r>
                  <a:rPr kumimoji="1" lang="en-US" sz="2000" i="1" baseline="30000">
                    <a:latin typeface="Times New Roman" charset="0"/>
                  </a:rPr>
                  <a:t>T  </a:t>
                </a:r>
              </a:p>
            </p:txBody>
          </p:sp>
          <p:sp>
            <p:nvSpPr>
              <p:cNvPr id="1447954" name="Line 18"/>
              <p:cNvSpPr>
                <a:spLocks noChangeShapeType="1"/>
              </p:cNvSpPr>
              <p:nvPr/>
            </p:nvSpPr>
            <p:spPr bwMode="auto">
              <a:xfrm>
                <a:off x="3021" y="2726"/>
                <a:ext cx="1692" cy="0"/>
              </a:xfrm>
              <a:prstGeom prst="line">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55" name="Line 19"/>
              <p:cNvSpPr>
                <a:spLocks noChangeShapeType="1"/>
              </p:cNvSpPr>
              <p:nvPr/>
            </p:nvSpPr>
            <p:spPr bwMode="auto">
              <a:xfrm flipV="1">
                <a:off x="4695" y="2386"/>
                <a:ext cx="0" cy="329"/>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56" name="Line 20"/>
              <p:cNvSpPr>
                <a:spLocks noChangeShapeType="1"/>
              </p:cNvSpPr>
              <p:nvPr/>
            </p:nvSpPr>
            <p:spPr bwMode="auto">
              <a:xfrm>
                <a:off x="946" y="2716"/>
                <a:ext cx="160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57" name="Line 21"/>
              <p:cNvSpPr>
                <a:spLocks noChangeShapeType="1"/>
              </p:cNvSpPr>
              <p:nvPr/>
            </p:nvSpPr>
            <p:spPr bwMode="auto">
              <a:xfrm flipV="1">
                <a:off x="951" y="2382"/>
                <a:ext cx="0" cy="329"/>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58" name="Text Box 22"/>
              <p:cNvSpPr txBox="1">
                <a:spLocks noChangeArrowheads="1"/>
              </p:cNvSpPr>
              <p:nvPr/>
            </p:nvSpPr>
            <p:spPr bwMode="auto">
              <a:xfrm>
                <a:off x="36" y="1771"/>
                <a:ext cx="455"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a:solidFill>
                      <a:srgbClr val="0000FF"/>
                    </a:solidFill>
                    <a:latin typeface="Tahoma" charset="0"/>
                  </a:rPr>
                  <a:t>TCP</a:t>
                </a:r>
              </a:p>
            </p:txBody>
          </p:sp>
          <p:sp>
            <p:nvSpPr>
              <p:cNvPr id="1447959" name="Text Box 23"/>
              <p:cNvSpPr txBox="1">
                <a:spLocks noChangeArrowheads="1"/>
              </p:cNvSpPr>
              <p:nvPr/>
            </p:nvSpPr>
            <p:spPr bwMode="auto">
              <a:xfrm>
                <a:off x="2350" y="1759"/>
                <a:ext cx="827"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a:solidFill>
                      <a:srgbClr val="0000FF"/>
                    </a:solidFill>
                    <a:latin typeface="Tahoma" charset="0"/>
                  </a:rPr>
                  <a:t>Network</a:t>
                </a:r>
              </a:p>
            </p:txBody>
          </p:sp>
          <p:sp>
            <p:nvSpPr>
              <p:cNvPr id="1447960" name="Text Box 24"/>
              <p:cNvSpPr txBox="1">
                <a:spLocks noChangeArrowheads="1"/>
              </p:cNvSpPr>
              <p:nvPr/>
            </p:nvSpPr>
            <p:spPr bwMode="auto">
              <a:xfrm>
                <a:off x="5194" y="1762"/>
                <a:ext cx="521"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a:solidFill>
                      <a:srgbClr val="0000FF"/>
                    </a:solidFill>
                    <a:latin typeface="Tahoma" charset="0"/>
                  </a:rPr>
                  <a:t>AQM</a:t>
                </a:r>
              </a:p>
            </p:txBody>
          </p:sp>
          <p:sp>
            <p:nvSpPr>
              <p:cNvPr id="1447961" name="Text Box 25"/>
              <p:cNvSpPr txBox="1">
                <a:spLocks noChangeArrowheads="1"/>
              </p:cNvSpPr>
              <p:nvPr/>
            </p:nvSpPr>
            <p:spPr bwMode="auto">
              <a:xfrm>
                <a:off x="977" y="874"/>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x</a:t>
                </a:r>
              </a:p>
            </p:txBody>
          </p:sp>
          <p:sp>
            <p:nvSpPr>
              <p:cNvPr id="1447962" name="Text Box 26"/>
              <p:cNvSpPr txBox="1">
                <a:spLocks noChangeArrowheads="1"/>
              </p:cNvSpPr>
              <p:nvPr/>
            </p:nvSpPr>
            <p:spPr bwMode="auto">
              <a:xfrm>
                <a:off x="4422" y="879"/>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y</a:t>
                </a:r>
              </a:p>
            </p:txBody>
          </p:sp>
          <p:sp>
            <p:nvSpPr>
              <p:cNvPr id="1447963" name="Text Box 27"/>
              <p:cNvSpPr txBox="1">
                <a:spLocks noChangeArrowheads="1"/>
              </p:cNvSpPr>
              <p:nvPr/>
            </p:nvSpPr>
            <p:spPr bwMode="auto">
              <a:xfrm>
                <a:off x="1020" y="2424"/>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q</a:t>
                </a:r>
              </a:p>
            </p:txBody>
          </p:sp>
          <p:sp>
            <p:nvSpPr>
              <p:cNvPr id="1447964" name="Text Box 28"/>
              <p:cNvSpPr txBox="1">
                <a:spLocks noChangeArrowheads="1"/>
              </p:cNvSpPr>
              <p:nvPr/>
            </p:nvSpPr>
            <p:spPr bwMode="auto">
              <a:xfrm>
                <a:off x="4465" y="2442"/>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p</a:t>
                </a:r>
              </a:p>
            </p:txBody>
          </p:sp>
        </p:grpSp>
        <p:sp>
          <p:nvSpPr>
            <p:cNvPr id="1447965" name="Rectangle 29"/>
            <p:cNvSpPr>
              <a:spLocks noChangeArrowheads="1"/>
            </p:cNvSpPr>
            <p:nvPr/>
          </p:nvSpPr>
          <p:spPr bwMode="auto">
            <a:xfrm>
              <a:off x="4368" y="624"/>
              <a:ext cx="336" cy="3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7966" name="Rectangle 30"/>
            <p:cNvSpPr>
              <a:spLocks noChangeArrowheads="1"/>
            </p:cNvSpPr>
            <p:nvPr/>
          </p:nvSpPr>
          <p:spPr bwMode="auto">
            <a:xfrm>
              <a:off x="1056" y="2256"/>
              <a:ext cx="336" cy="2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47967" name="Rectangle 31"/>
          <p:cNvSpPr>
            <a:spLocks noGrp="1" noChangeArrowheads="1"/>
          </p:cNvSpPr>
          <p:nvPr>
            <p:ph type="title"/>
          </p:nvPr>
        </p:nvSpPr>
        <p:spPr/>
        <p:txBody>
          <a:bodyPr/>
          <a:lstStyle/>
          <a:p>
            <a:r>
              <a:rPr lang="en-US"/>
              <a:t>Homogeneous protocol</a:t>
            </a:r>
          </a:p>
        </p:txBody>
      </p:sp>
      <p:graphicFrame>
        <p:nvGraphicFramePr>
          <p:cNvPr id="1447968" name="Object 32"/>
          <p:cNvGraphicFramePr>
            <a:graphicFrameLocks/>
          </p:cNvGraphicFramePr>
          <p:nvPr/>
        </p:nvGraphicFramePr>
        <p:xfrm>
          <a:off x="990600" y="4495800"/>
          <a:ext cx="5502275" cy="2138363"/>
        </p:xfrm>
        <a:graphic>
          <a:graphicData uri="http://schemas.openxmlformats.org/presentationml/2006/ole">
            <mc:AlternateContent xmlns:mc="http://schemas.openxmlformats.org/markup-compatibility/2006">
              <mc:Choice xmlns:v="urn:schemas-microsoft-com:vml" Requires="v">
                <p:oleObj spid="_x0000_s1733703" name="Equation" r:id="rId3" imgW="2463480" imgH="939600" progId="Equation.3">
                  <p:embed/>
                </p:oleObj>
              </mc:Choice>
              <mc:Fallback>
                <p:oleObj name="Equation" r:id="rId3" imgW="2463480" imgH="9396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95800"/>
                        <a:ext cx="5502275" cy="213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47969" name="Text Box 33"/>
          <p:cNvSpPr txBox="1">
            <a:spLocks noChangeArrowheads="1"/>
          </p:cNvSpPr>
          <p:nvPr/>
        </p:nvSpPr>
        <p:spPr bwMode="auto">
          <a:xfrm>
            <a:off x="6824663" y="4114800"/>
            <a:ext cx="1938337" cy="850900"/>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pPr>
            <a:r>
              <a:rPr lang="en-US" sz="2400">
                <a:solidFill>
                  <a:srgbClr val="0000FF"/>
                </a:solidFill>
                <a:latin typeface="Times New Roman" charset="0"/>
                <a:cs typeface="Arial" charset="0"/>
              </a:rPr>
              <a:t>same price</a:t>
            </a:r>
          </a:p>
          <a:p>
            <a:pPr algn="ctr" eaLnBrk="1" hangingPunct="1">
              <a:lnSpc>
                <a:spcPct val="90000"/>
              </a:lnSpc>
              <a:spcBef>
                <a:spcPct val="20000"/>
              </a:spcBef>
            </a:pPr>
            <a:r>
              <a:rPr lang="en-US" sz="2400">
                <a:solidFill>
                  <a:srgbClr val="0000FF"/>
                </a:solidFill>
                <a:latin typeface="Times New Roman" charset="0"/>
                <a:cs typeface="Arial" charset="0"/>
              </a:rPr>
              <a:t>for all sources</a:t>
            </a:r>
          </a:p>
        </p:txBody>
      </p:sp>
      <p:sp>
        <p:nvSpPr>
          <p:cNvPr id="1447970" name="Line 34"/>
          <p:cNvSpPr>
            <a:spLocks noChangeShapeType="1"/>
          </p:cNvSpPr>
          <p:nvPr/>
        </p:nvSpPr>
        <p:spPr bwMode="auto">
          <a:xfrm flipH="1" flipV="1">
            <a:off x="4191000" y="4405313"/>
            <a:ext cx="2590800" cy="14287"/>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71" name="Line 35"/>
          <p:cNvSpPr>
            <a:spLocks noChangeShapeType="1"/>
          </p:cNvSpPr>
          <p:nvPr/>
        </p:nvSpPr>
        <p:spPr bwMode="auto">
          <a:xfrm flipH="1" flipV="1">
            <a:off x="4211638" y="4405313"/>
            <a:ext cx="0" cy="381000"/>
          </a:xfrm>
          <a:prstGeom prst="line">
            <a:avLst/>
          </a:prstGeom>
          <a:noFill/>
          <a:ln w="381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7972" name="Rectangle 36"/>
          <p:cNvSpPr>
            <a:spLocks noChangeArrowheads="1"/>
          </p:cNvSpPr>
          <p:nvPr/>
        </p:nvSpPr>
        <p:spPr bwMode="auto">
          <a:xfrm>
            <a:off x="533400" y="5638800"/>
            <a:ext cx="693420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570671900"/>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8962" name="Group 2"/>
          <p:cNvGrpSpPr>
            <a:grpSpLocks/>
          </p:cNvGrpSpPr>
          <p:nvPr/>
        </p:nvGrpSpPr>
        <p:grpSpPr bwMode="auto">
          <a:xfrm>
            <a:off x="76200" y="838200"/>
            <a:ext cx="9015413" cy="3244850"/>
            <a:chOff x="48" y="624"/>
            <a:chExt cx="5679" cy="2044"/>
          </a:xfrm>
        </p:grpSpPr>
        <p:grpSp>
          <p:nvGrpSpPr>
            <p:cNvPr id="1448963" name="Group 3"/>
            <p:cNvGrpSpPr>
              <a:grpSpLocks/>
            </p:cNvGrpSpPr>
            <p:nvPr/>
          </p:nvGrpSpPr>
          <p:grpSpPr bwMode="auto">
            <a:xfrm>
              <a:off x="48" y="672"/>
              <a:ext cx="5679" cy="1996"/>
              <a:chOff x="36" y="874"/>
              <a:chExt cx="5679" cy="1996"/>
            </a:xfrm>
          </p:grpSpPr>
          <p:grpSp>
            <p:nvGrpSpPr>
              <p:cNvPr id="1448964" name="Group 4"/>
              <p:cNvGrpSpPr>
                <a:grpSpLocks/>
              </p:cNvGrpSpPr>
              <p:nvPr/>
            </p:nvGrpSpPr>
            <p:grpSpPr bwMode="auto">
              <a:xfrm>
                <a:off x="544" y="1508"/>
                <a:ext cx="858" cy="873"/>
                <a:chOff x="238" y="1559"/>
                <a:chExt cx="858" cy="873"/>
              </a:xfrm>
            </p:grpSpPr>
            <p:sp>
              <p:nvSpPr>
                <p:cNvPr id="1448965" name="Text Box 5"/>
                <p:cNvSpPr txBox="1">
                  <a:spLocks noChangeArrowheads="1"/>
                </p:cNvSpPr>
                <p:nvPr/>
              </p:nvSpPr>
              <p:spPr bwMode="auto">
                <a:xfrm>
                  <a:off x="253" y="1559"/>
                  <a:ext cx="29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F</a:t>
                  </a:r>
                  <a:r>
                    <a:rPr kumimoji="1" lang="en-US" sz="2400" i="1" baseline="-25000">
                      <a:latin typeface="Times New Roman" charset="0"/>
                    </a:rPr>
                    <a:t>1</a:t>
                  </a:r>
                </a:p>
              </p:txBody>
            </p:sp>
            <p:sp>
              <p:nvSpPr>
                <p:cNvPr id="1448966" name="Text Box 6"/>
                <p:cNvSpPr txBox="1">
                  <a:spLocks noChangeArrowheads="1"/>
                </p:cNvSpPr>
                <p:nvPr/>
              </p:nvSpPr>
              <p:spPr bwMode="auto">
                <a:xfrm>
                  <a:off x="778" y="2131"/>
                  <a:ext cx="31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F</a:t>
                  </a:r>
                  <a:r>
                    <a:rPr kumimoji="1" lang="en-US" sz="2400" i="1" baseline="-25000">
                      <a:latin typeface="Times New Roman" charset="0"/>
                    </a:rPr>
                    <a:t>N</a:t>
                  </a:r>
                </a:p>
              </p:txBody>
            </p:sp>
            <p:sp>
              <p:nvSpPr>
                <p:cNvPr id="1448967" name="Rectangle 7"/>
                <p:cNvSpPr>
                  <a:spLocks noChangeArrowheads="1"/>
                </p:cNvSpPr>
                <p:nvPr/>
              </p:nvSpPr>
              <p:spPr bwMode="auto">
                <a:xfrm>
                  <a:off x="238" y="1573"/>
                  <a:ext cx="832" cy="8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48968" name="Group 8"/>
              <p:cNvGrpSpPr>
                <a:grpSpLocks/>
              </p:cNvGrpSpPr>
              <p:nvPr/>
            </p:nvGrpSpPr>
            <p:grpSpPr bwMode="auto">
              <a:xfrm>
                <a:off x="4275" y="1513"/>
                <a:ext cx="866" cy="873"/>
                <a:chOff x="238" y="1559"/>
                <a:chExt cx="866" cy="873"/>
              </a:xfrm>
            </p:grpSpPr>
            <p:sp>
              <p:nvSpPr>
                <p:cNvPr id="1448969" name="Text Box 9"/>
                <p:cNvSpPr txBox="1">
                  <a:spLocks noChangeArrowheads="1"/>
                </p:cNvSpPr>
                <p:nvPr/>
              </p:nvSpPr>
              <p:spPr bwMode="auto">
                <a:xfrm>
                  <a:off x="253" y="1559"/>
                  <a:ext cx="31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G</a:t>
                  </a:r>
                  <a:r>
                    <a:rPr kumimoji="1" lang="en-US" sz="2400" i="1" baseline="-25000">
                      <a:latin typeface="Times New Roman" charset="0"/>
                    </a:rPr>
                    <a:t>1</a:t>
                  </a:r>
                </a:p>
              </p:txBody>
            </p:sp>
            <p:sp>
              <p:nvSpPr>
                <p:cNvPr id="1448970" name="Text Box 10"/>
                <p:cNvSpPr txBox="1">
                  <a:spLocks noChangeArrowheads="1"/>
                </p:cNvSpPr>
                <p:nvPr/>
              </p:nvSpPr>
              <p:spPr bwMode="auto">
                <a:xfrm>
                  <a:off x="778" y="2131"/>
                  <a:ext cx="3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G</a:t>
                  </a:r>
                  <a:r>
                    <a:rPr kumimoji="1" lang="en-US" sz="2400" i="1" baseline="-25000">
                      <a:latin typeface="Times New Roman" charset="0"/>
                    </a:rPr>
                    <a:t>L</a:t>
                  </a:r>
                </a:p>
              </p:txBody>
            </p:sp>
            <p:sp>
              <p:nvSpPr>
                <p:cNvPr id="1448971" name="Rectangle 11"/>
                <p:cNvSpPr>
                  <a:spLocks noChangeArrowheads="1"/>
                </p:cNvSpPr>
                <p:nvPr/>
              </p:nvSpPr>
              <p:spPr bwMode="auto">
                <a:xfrm>
                  <a:off x="238" y="1573"/>
                  <a:ext cx="832" cy="8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48972" name="Line 12"/>
              <p:cNvSpPr>
                <a:spLocks noChangeShapeType="1"/>
              </p:cNvSpPr>
              <p:nvPr/>
            </p:nvSpPr>
            <p:spPr bwMode="auto">
              <a:xfrm flipV="1">
                <a:off x="951" y="1193"/>
                <a:ext cx="0" cy="329"/>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8973" name="Text Box 13"/>
              <p:cNvSpPr txBox="1">
                <a:spLocks noChangeArrowheads="1"/>
              </p:cNvSpPr>
              <p:nvPr/>
            </p:nvSpPr>
            <p:spPr bwMode="auto">
              <a:xfrm>
                <a:off x="2473" y="1034"/>
                <a:ext cx="431" cy="2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  R  </a:t>
                </a:r>
              </a:p>
            </p:txBody>
          </p:sp>
          <p:sp>
            <p:nvSpPr>
              <p:cNvPr id="1448974" name="Line 14"/>
              <p:cNvSpPr>
                <a:spLocks noChangeShapeType="1"/>
              </p:cNvSpPr>
              <p:nvPr/>
            </p:nvSpPr>
            <p:spPr bwMode="auto">
              <a:xfrm>
                <a:off x="951" y="1202"/>
                <a:ext cx="149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8975" name="Line 15"/>
              <p:cNvSpPr>
                <a:spLocks noChangeShapeType="1"/>
              </p:cNvSpPr>
              <p:nvPr/>
            </p:nvSpPr>
            <p:spPr bwMode="auto">
              <a:xfrm>
                <a:off x="2962" y="1193"/>
                <a:ext cx="1692"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8976" name="Line 16"/>
              <p:cNvSpPr>
                <a:spLocks noChangeShapeType="1"/>
              </p:cNvSpPr>
              <p:nvPr/>
            </p:nvSpPr>
            <p:spPr bwMode="auto">
              <a:xfrm flipV="1">
                <a:off x="4640" y="1188"/>
                <a:ext cx="0" cy="329"/>
              </a:xfrm>
              <a:prstGeom prst="line">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8977" name="Text Box 17"/>
              <p:cNvSpPr txBox="1">
                <a:spLocks noChangeArrowheads="1"/>
              </p:cNvSpPr>
              <p:nvPr/>
            </p:nvSpPr>
            <p:spPr bwMode="auto">
              <a:xfrm>
                <a:off x="2543" y="2576"/>
                <a:ext cx="445" cy="2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  R</a:t>
                </a:r>
                <a:r>
                  <a:rPr kumimoji="1" lang="en-US" sz="2000" i="1" baseline="30000">
                    <a:latin typeface="Times New Roman" charset="0"/>
                  </a:rPr>
                  <a:t>T  </a:t>
                </a:r>
              </a:p>
            </p:txBody>
          </p:sp>
          <p:sp>
            <p:nvSpPr>
              <p:cNvPr id="1448978" name="Line 18"/>
              <p:cNvSpPr>
                <a:spLocks noChangeShapeType="1"/>
              </p:cNvSpPr>
              <p:nvPr/>
            </p:nvSpPr>
            <p:spPr bwMode="auto">
              <a:xfrm>
                <a:off x="3021" y="2726"/>
                <a:ext cx="1692" cy="0"/>
              </a:xfrm>
              <a:prstGeom prst="line">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8979" name="Line 19"/>
              <p:cNvSpPr>
                <a:spLocks noChangeShapeType="1"/>
              </p:cNvSpPr>
              <p:nvPr/>
            </p:nvSpPr>
            <p:spPr bwMode="auto">
              <a:xfrm flipV="1">
                <a:off x="4695" y="2386"/>
                <a:ext cx="0" cy="329"/>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8980" name="Line 20"/>
              <p:cNvSpPr>
                <a:spLocks noChangeShapeType="1"/>
              </p:cNvSpPr>
              <p:nvPr/>
            </p:nvSpPr>
            <p:spPr bwMode="auto">
              <a:xfrm>
                <a:off x="946" y="2716"/>
                <a:ext cx="160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8981" name="Line 21"/>
              <p:cNvSpPr>
                <a:spLocks noChangeShapeType="1"/>
              </p:cNvSpPr>
              <p:nvPr/>
            </p:nvSpPr>
            <p:spPr bwMode="auto">
              <a:xfrm flipV="1">
                <a:off x="951" y="2382"/>
                <a:ext cx="0" cy="329"/>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8982" name="Text Box 22"/>
              <p:cNvSpPr txBox="1">
                <a:spLocks noChangeArrowheads="1"/>
              </p:cNvSpPr>
              <p:nvPr/>
            </p:nvSpPr>
            <p:spPr bwMode="auto">
              <a:xfrm>
                <a:off x="36" y="1771"/>
                <a:ext cx="455"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a:solidFill>
                      <a:srgbClr val="0000FF"/>
                    </a:solidFill>
                    <a:latin typeface="Tahoma" charset="0"/>
                  </a:rPr>
                  <a:t>TCP</a:t>
                </a:r>
              </a:p>
            </p:txBody>
          </p:sp>
          <p:sp>
            <p:nvSpPr>
              <p:cNvPr id="1448983" name="Text Box 23"/>
              <p:cNvSpPr txBox="1">
                <a:spLocks noChangeArrowheads="1"/>
              </p:cNvSpPr>
              <p:nvPr/>
            </p:nvSpPr>
            <p:spPr bwMode="auto">
              <a:xfrm>
                <a:off x="2350" y="1759"/>
                <a:ext cx="827"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a:solidFill>
                      <a:srgbClr val="0000FF"/>
                    </a:solidFill>
                    <a:latin typeface="Tahoma" charset="0"/>
                  </a:rPr>
                  <a:t>Network</a:t>
                </a:r>
              </a:p>
            </p:txBody>
          </p:sp>
          <p:sp>
            <p:nvSpPr>
              <p:cNvPr id="1448984" name="Text Box 24"/>
              <p:cNvSpPr txBox="1">
                <a:spLocks noChangeArrowheads="1"/>
              </p:cNvSpPr>
              <p:nvPr/>
            </p:nvSpPr>
            <p:spPr bwMode="auto">
              <a:xfrm>
                <a:off x="5194" y="1762"/>
                <a:ext cx="521" cy="294"/>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a:solidFill>
                      <a:srgbClr val="0000FF"/>
                    </a:solidFill>
                    <a:latin typeface="Tahoma" charset="0"/>
                  </a:rPr>
                  <a:t>AQM</a:t>
                </a:r>
              </a:p>
            </p:txBody>
          </p:sp>
          <p:sp>
            <p:nvSpPr>
              <p:cNvPr id="1448985" name="Text Box 25"/>
              <p:cNvSpPr txBox="1">
                <a:spLocks noChangeArrowheads="1"/>
              </p:cNvSpPr>
              <p:nvPr/>
            </p:nvSpPr>
            <p:spPr bwMode="auto">
              <a:xfrm>
                <a:off x="977" y="874"/>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x</a:t>
                </a:r>
              </a:p>
            </p:txBody>
          </p:sp>
          <p:sp>
            <p:nvSpPr>
              <p:cNvPr id="1448986" name="Text Box 26"/>
              <p:cNvSpPr txBox="1">
                <a:spLocks noChangeArrowheads="1"/>
              </p:cNvSpPr>
              <p:nvPr/>
            </p:nvSpPr>
            <p:spPr bwMode="auto">
              <a:xfrm>
                <a:off x="4422" y="879"/>
                <a:ext cx="2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y</a:t>
                </a:r>
              </a:p>
            </p:txBody>
          </p:sp>
          <p:sp>
            <p:nvSpPr>
              <p:cNvPr id="1448987" name="Text Box 27"/>
              <p:cNvSpPr txBox="1">
                <a:spLocks noChangeArrowheads="1"/>
              </p:cNvSpPr>
              <p:nvPr/>
            </p:nvSpPr>
            <p:spPr bwMode="auto">
              <a:xfrm>
                <a:off x="1020" y="2424"/>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q</a:t>
                </a:r>
              </a:p>
            </p:txBody>
          </p:sp>
          <p:sp>
            <p:nvSpPr>
              <p:cNvPr id="1448988" name="Text Box 28"/>
              <p:cNvSpPr txBox="1">
                <a:spLocks noChangeArrowheads="1"/>
              </p:cNvSpPr>
              <p:nvPr/>
            </p:nvSpPr>
            <p:spPr bwMode="auto">
              <a:xfrm>
                <a:off x="4465" y="2442"/>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8" tIns="45678" rIns="91358" bIns="45678">
                <a:spAutoFit/>
              </a:bodyPr>
              <a:lstStyle>
                <a:lvl1pPr>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marL="1825625">
                  <a:defRPr>
                    <a:solidFill>
                      <a:schemeClr val="tx1"/>
                    </a:solidFill>
                    <a:latin typeface="Arial" charset="0"/>
                    <a:ea typeface="ＭＳ Ｐゴシック" charset="0"/>
                  </a:defRPr>
                </a:lvl5pPr>
                <a:lvl6pPr marL="2282825" fontAlgn="base">
                  <a:spcBef>
                    <a:spcPct val="0"/>
                  </a:spcBef>
                  <a:spcAft>
                    <a:spcPct val="0"/>
                  </a:spcAft>
                  <a:defRPr>
                    <a:solidFill>
                      <a:schemeClr val="tx1"/>
                    </a:solidFill>
                    <a:latin typeface="Arial" charset="0"/>
                    <a:ea typeface="ＭＳ Ｐゴシック" charset="0"/>
                  </a:defRPr>
                </a:lvl6pPr>
                <a:lvl7pPr marL="2740025" fontAlgn="base">
                  <a:spcBef>
                    <a:spcPct val="0"/>
                  </a:spcBef>
                  <a:spcAft>
                    <a:spcPct val="0"/>
                  </a:spcAft>
                  <a:defRPr>
                    <a:solidFill>
                      <a:schemeClr val="tx1"/>
                    </a:solidFill>
                    <a:latin typeface="Arial" charset="0"/>
                    <a:ea typeface="ＭＳ Ｐゴシック" charset="0"/>
                  </a:defRPr>
                </a:lvl7pPr>
                <a:lvl8pPr marL="3197225" fontAlgn="base">
                  <a:spcBef>
                    <a:spcPct val="0"/>
                  </a:spcBef>
                  <a:spcAft>
                    <a:spcPct val="0"/>
                  </a:spcAft>
                  <a:defRPr>
                    <a:solidFill>
                      <a:schemeClr val="tx1"/>
                    </a:solidFill>
                    <a:latin typeface="Arial" charset="0"/>
                    <a:ea typeface="ＭＳ Ｐゴシック" charset="0"/>
                  </a:defRPr>
                </a:lvl8pPr>
                <a:lvl9pPr marL="3654425" fontAlgn="base">
                  <a:spcBef>
                    <a:spcPct val="0"/>
                  </a:spcBef>
                  <a:spcAft>
                    <a:spcPct val="0"/>
                  </a:spcAft>
                  <a:defRPr>
                    <a:solidFill>
                      <a:schemeClr val="tx1"/>
                    </a:solidFill>
                    <a:latin typeface="Arial" charset="0"/>
                    <a:ea typeface="ＭＳ Ｐゴシック" charset="0"/>
                  </a:defRPr>
                </a:lvl9pPr>
              </a:lstStyle>
              <a:p>
                <a:pPr>
                  <a:spcBef>
                    <a:spcPct val="20000"/>
                  </a:spcBef>
                </a:pPr>
                <a:r>
                  <a:rPr kumimoji="1" lang="en-US" sz="2400" i="1">
                    <a:latin typeface="Times New Roman" charset="0"/>
                  </a:rPr>
                  <a:t>p</a:t>
                </a:r>
              </a:p>
            </p:txBody>
          </p:sp>
        </p:grpSp>
        <p:sp>
          <p:nvSpPr>
            <p:cNvPr id="1448989" name="Rectangle 29"/>
            <p:cNvSpPr>
              <a:spLocks noChangeArrowheads="1"/>
            </p:cNvSpPr>
            <p:nvPr/>
          </p:nvSpPr>
          <p:spPr bwMode="auto">
            <a:xfrm>
              <a:off x="4368" y="624"/>
              <a:ext cx="336" cy="3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8990" name="Rectangle 30"/>
            <p:cNvSpPr>
              <a:spLocks noChangeArrowheads="1"/>
            </p:cNvSpPr>
            <p:nvPr/>
          </p:nvSpPr>
          <p:spPr bwMode="auto">
            <a:xfrm>
              <a:off x="1056" y="2256"/>
              <a:ext cx="336" cy="2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48991" name="Rectangle 31"/>
          <p:cNvSpPr>
            <a:spLocks noGrp="1" noChangeArrowheads="1"/>
          </p:cNvSpPr>
          <p:nvPr>
            <p:ph type="title"/>
          </p:nvPr>
        </p:nvSpPr>
        <p:spPr/>
        <p:txBody>
          <a:bodyPr/>
          <a:lstStyle/>
          <a:p>
            <a:r>
              <a:rPr lang="en-US"/>
              <a:t>Heterogeneous protocol</a:t>
            </a:r>
          </a:p>
        </p:txBody>
      </p:sp>
      <p:graphicFrame>
        <p:nvGraphicFramePr>
          <p:cNvPr id="1448992" name="Object 32"/>
          <p:cNvGraphicFramePr>
            <a:graphicFrameLocks/>
          </p:cNvGraphicFramePr>
          <p:nvPr/>
        </p:nvGraphicFramePr>
        <p:xfrm>
          <a:off x="990600" y="4495800"/>
          <a:ext cx="5502275" cy="2138363"/>
        </p:xfrm>
        <a:graphic>
          <a:graphicData uri="http://schemas.openxmlformats.org/presentationml/2006/ole">
            <mc:AlternateContent xmlns:mc="http://schemas.openxmlformats.org/markup-compatibility/2006">
              <mc:Choice xmlns:v="urn:schemas-microsoft-com:vml" Requires="v">
                <p:oleObj spid="_x0000_s1734727" name="Equation" r:id="rId3" imgW="2463480" imgH="939600" progId="Equation.3">
                  <p:embed/>
                </p:oleObj>
              </mc:Choice>
              <mc:Fallback>
                <p:oleObj name="Equation" r:id="rId3" imgW="2463480" imgH="9396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95800"/>
                        <a:ext cx="5502275" cy="213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48993" name="Text Box 33"/>
          <p:cNvSpPr txBox="1">
            <a:spLocks noChangeArrowheads="1"/>
          </p:cNvSpPr>
          <p:nvPr/>
        </p:nvSpPr>
        <p:spPr bwMode="auto">
          <a:xfrm>
            <a:off x="6867525" y="5529263"/>
            <a:ext cx="1971675" cy="1252537"/>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20000"/>
              </a:spcBef>
            </a:pPr>
            <a:r>
              <a:rPr lang="en-US" sz="2400">
                <a:solidFill>
                  <a:srgbClr val="0000FF"/>
                </a:solidFill>
                <a:latin typeface="Times New Roman" charset="0"/>
                <a:cs typeface="Arial" charset="0"/>
              </a:rPr>
              <a:t>heterogeneous</a:t>
            </a:r>
          </a:p>
          <a:p>
            <a:pPr algn="ctr" eaLnBrk="1" hangingPunct="1">
              <a:lnSpc>
                <a:spcPct val="90000"/>
              </a:lnSpc>
              <a:spcBef>
                <a:spcPct val="20000"/>
              </a:spcBef>
            </a:pPr>
            <a:r>
              <a:rPr lang="en-US" sz="2400">
                <a:solidFill>
                  <a:srgbClr val="0000FF"/>
                </a:solidFill>
                <a:latin typeface="Times New Roman" charset="0"/>
                <a:cs typeface="Arial" charset="0"/>
              </a:rPr>
              <a:t>prices for </a:t>
            </a:r>
          </a:p>
          <a:p>
            <a:pPr algn="ctr" eaLnBrk="1" hangingPunct="1">
              <a:lnSpc>
                <a:spcPct val="90000"/>
              </a:lnSpc>
              <a:spcBef>
                <a:spcPct val="20000"/>
              </a:spcBef>
            </a:pPr>
            <a:r>
              <a:rPr lang="en-US" sz="2400">
                <a:solidFill>
                  <a:srgbClr val="0000FF"/>
                </a:solidFill>
                <a:latin typeface="Times New Roman" charset="0"/>
                <a:cs typeface="Arial" charset="0"/>
              </a:rPr>
              <a:t>type </a:t>
            </a:r>
            <a:r>
              <a:rPr lang="en-US" sz="2400" i="1">
                <a:solidFill>
                  <a:srgbClr val="0000FF"/>
                </a:solidFill>
                <a:latin typeface="Times New Roman" charset="0"/>
                <a:cs typeface="Arial" charset="0"/>
              </a:rPr>
              <a:t>j</a:t>
            </a:r>
            <a:r>
              <a:rPr lang="en-US" sz="2400">
                <a:solidFill>
                  <a:srgbClr val="0000FF"/>
                </a:solidFill>
                <a:latin typeface="Times New Roman" charset="0"/>
                <a:cs typeface="Arial" charset="0"/>
              </a:rPr>
              <a:t> sources</a:t>
            </a:r>
          </a:p>
        </p:txBody>
      </p:sp>
      <p:sp>
        <p:nvSpPr>
          <p:cNvPr id="1448994" name="Line 34"/>
          <p:cNvSpPr>
            <a:spLocks noChangeShapeType="1"/>
          </p:cNvSpPr>
          <p:nvPr/>
        </p:nvSpPr>
        <p:spPr bwMode="auto">
          <a:xfrm flipH="1">
            <a:off x="4267200" y="6629400"/>
            <a:ext cx="25908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8995" name="Line 35"/>
          <p:cNvSpPr>
            <a:spLocks noChangeShapeType="1"/>
          </p:cNvSpPr>
          <p:nvPr/>
        </p:nvSpPr>
        <p:spPr bwMode="auto">
          <a:xfrm flipH="1" flipV="1">
            <a:off x="4267200" y="6324600"/>
            <a:ext cx="0" cy="3048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40168442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p:txBody>
          <a:bodyPr/>
          <a:lstStyle/>
          <a:p>
            <a:r>
              <a:rPr lang="en-US"/>
              <a:t>Heterogeneous protocols</a:t>
            </a:r>
          </a:p>
        </p:txBody>
      </p:sp>
      <p:sp>
        <p:nvSpPr>
          <p:cNvPr id="1455107" name="Rectangle 3"/>
          <p:cNvSpPr>
            <a:spLocks noGrp="1" noChangeArrowheads="1"/>
          </p:cNvSpPr>
          <p:nvPr>
            <p:ph type="body" idx="1"/>
          </p:nvPr>
        </p:nvSpPr>
        <p:spPr>
          <a:xfrm>
            <a:off x="838200" y="1295400"/>
            <a:ext cx="8077200" cy="650875"/>
          </a:xfrm>
        </p:spPr>
        <p:txBody>
          <a:bodyPr/>
          <a:lstStyle/>
          <a:p>
            <a:r>
              <a:rPr lang="en-US"/>
              <a:t>Equilibrium: </a:t>
            </a:r>
            <a:r>
              <a:rPr lang="en-US" i="1">
                <a:latin typeface="Times New Roman" charset="0"/>
              </a:rPr>
              <a:t>p</a:t>
            </a:r>
            <a:r>
              <a:rPr lang="en-US" i="1"/>
              <a:t>  </a:t>
            </a:r>
            <a:r>
              <a:rPr lang="en-US"/>
              <a:t>that satisfies</a:t>
            </a:r>
            <a:endParaRPr lang="en-US">
              <a:latin typeface="Times New Roman" charset="0"/>
            </a:endParaRPr>
          </a:p>
        </p:txBody>
      </p:sp>
      <p:graphicFrame>
        <p:nvGraphicFramePr>
          <p:cNvPr id="1455108" name="Object 4"/>
          <p:cNvGraphicFramePr>
            <a:graphicFrameLocks/>
          </p:cNvGraphicFramePr>
          <p:nvPr/>
        </p:nvGraphicFramePr>
        <p:xfrm>
          <a:off x="1824038" y="1900238"/>
          <a:ext cx="5414962" cy="2138362"/>
        </p:xfrm>
        <a:graphic>
          <a:graphicData uri="http://schemas.openxmlformats.org/presentationml/2006/ole">
            <mc:AlternateContent xmlns:mc="http://schemas.openxmlformats.org/markup-compatibility/2006">
              <mc:Choice xmlns:v="urn:schemas-microsoft-com:vml" Requires="v">
                <p:oleObj spid="_x0000_s1735751" name="Equation" r:id="rId3" imgW="2425680" imgH="939600" progId="Equation.3">
                  <p:embed/>
                </p:oleObj>
              </mc:Choice>
              <mc:Fallback>
                <p:oleObj name="Equation" r:id="rId3" imgW="2425680" imgH="9396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1900238"/>
                        <a:ext cx="5414962" cy="213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55109" name="Rectangle 5"/>
          <p:cNvSpPr>
            <a:spLocks noChangeArrowheads="1"/>
          </p:cNvSpPr>
          <p:nvPr/>
        </p:nvSpPr>
        <p:spPr bwMode="auto">
          <a:xfrm>
            <a:off x="954088" y="4953000"/>
            <a:ext cx="7046912" cy="1058863"/>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a:lstStyle/>
          <a:p>
            <a:pPr marL="342900" indent="-342900">
              <a:spcBef>
                <a:spcPct val="20000"/>
              </a:spcBef>
              <a:buClr>
                <a:schemeClr val="accent2"/>
              </a:buClr>
              <a:buFont typeface="Wingdings" charset="0"/>
              <a:buNone/>
            </a:pPr>
            <a:r>
              <a:rPr kumimoji="1" lang="en-US" sz="2400">
                <a:solidFill>
                  <a:srgbClr val="0000FF"/>
                </a:solidFill>
                <a:latin typeface="Tahoma" charset="0"/>
              </a:rPr>
              <a:t>Duality model no longer applies !</a:t>
            </a:r>
          </a:p>
          <a:p>
            <a:pPr marL="342900" indent="-342900">
              <a:lnSpc>
                <a:spcPct val="90000"/>
              </a:lnSpc>
              <a:spcBef>
                <a:spcPct val="20000"/>
              </a:spcBef>
              <a:buClr>
                <a:schemeClr val="accent2"/>
              </a:buClr>
              <a:buFont typeface="Wingdings" charset="0"/>
              <a:buChar char="n"/>
            </a:pPr>
            <a:r>
              <a:rPr kumimoji="1" lang="en-US" sz="2600" i="1">
                <a:solidFill>
                  <a:srgbClr val="0000FF"/>
                </a:solidFill>
                <a:latin typeface="Times New Roman" charset="0"/>
              </a:rPr>
              <a:t> p</a:t>
            </a:r>
            <a:r>
              <a:rPr kumimoji="1" lang="en-US" sz="2600" i="1" baseline="-25000">
                <a:solidFill>
                  <a:srgbClr val="0000FF"/>
                </a:solidFill>
                <a:latin typeface="Times New Roman" charset="0"/>
              </a:rPr>
              <a:t>l</a:t>
            </a:r>
            <a:r>
              <a:rPr kumimoji="1" lang="en-US" sz="2600">
                <a:solidFill>
                  <a:srgbClr val="0000FF"/>
                </a:solidFill>
                <a:latin typeface="Times New Roman" charset="0"/>
              </a:rPr>
              <a:t> </a:t>
            </a:r>
            <a:r>
              <a:rPr kumimoji="1" lang="en-US" sz="2400">
                <a:solidFill>
                  <a:srgbClr val="0000FF"/>
                </a:solidFill>
                <a:latin typeface="Tahoma" charset="0"/>
              </a:rPr>
              <a:t> can no longer serve as Lagrange multiplier</a:t>
            </a:r>
          </a:p>
        </p:txBody>
      </p:sp>
    </p:spTree>
    <p:extLst>
      <p:ext uri="{BB962C8B-B14F-4D97-AF65-F5344CB8AC3E}">
        <p14:creationId xmlns:p14="http://schemas.microsoft.com/office/powerpoint/2010/main" val="1906710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5109"/>
                                        </p:tgtEl>
                                        <p:attrNameLst>
                                          <p:attrName>style.visibility</p:attrName>
                                        </p:attrNameLst>
                                      </p:cBhvr>
                                      <p:to>
                                        <p:strVal val="visible"/>
                                      </p:to>
                                    </p:set>
                                    <p:animEffect transition="in" filter="wipe(left)">
                                      <p:cBhvr>
                                        <p:cTn id="7" dur="500"/>
                                        <p:tgtEl>
                                          <p:spTgt spid="145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510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30" name="Rectangle 2"/>
          <p:cNvSpPr>
            <a:spLocks noGrp="1" noChangeArrowheads="1"/>
          </p:cNvSpPr>
          <p:nvPr>
            <p:ph type="title"/>
          </p:nvPr>
        </p:nvSpPr>
        <p:spPr/>
        <p:txBody>
          <a:bodyPr/>
          <a:lstStyle/>
          <a:p>
            <a:r>
              <a:rPr lang="en-US"/>
              <a:t>Heterogeneous protocols</a:t>
            </a:r>
          </a:p>
        </p:txBody>
      </p:sp>
      <p:sp>
        <p:nvSpPr>
          <p:cNvPr id="1456131" name="Rectangle 3"/>
          <p:cNvSpPr>
            <a:spLocks noGrp="1" noChangeArrowheads="1"/>
          </p:cNvSpPr>
          <p:nvPr>
            <p:ph type="body" idx="1"/>
          </p:nvPr>
        </p:nvSpPr>
        <p:spPr>
          <a:xfrm>
            <a:off x="838200" y="1295400"/>
            <a:ext cx="8077200" cy="650875"/>
          </a:xfrm>
        </p:spPr>
        <p:txBody>
          <a:bodyPr/>
          <a:lstStyle/>
          <a:p>
            <a:r>
              <a:rPr lang="en-US"/>
              <a:t>Equilibrium: </a:t>
            </a:r>
            <a:r>
              <a:rPr lang="en-US" i="1">
                <a:latin typeface="Times New Roman" charset="0"/>
              </a:rPr>
              <a:t>p</a:t>
            </a:r>
            <a:r>
              <a:rPr lang="en-US" i="1"/>
              <a:t>  </a:t>
            </a:r>
            <a:r>
              <a:rPr lang="en-US"/>
              <a:t>that satisfies</a:t>
            </a:r>
            <a:endParaRPr lang="en-US">
              <a:latin typeface="Times New Roman" charset="0"/>
            </a:endParaRPr>
          </a:p>
        </p:txBody>
      </p:sp>
      <p:graphicFrame>
        <p:nvGraphicFramePr>
          <p:cNvPr id="1456132" name="Object 4"/>
          <p:cNvGraphicFramePr>
            <a:graphicFrameLocks/>
          </p:cNvGraphicFramePr>
          <p:nvPr/>
        </p:nvGraphicFramePr>
        <p:xfrm>
          <a:off x="1824038" y="1900238"/>
          <a:ext cx="5414962" cy="2138362"/>
        </p:xfrm>
        <a:graphic>
          <a:graphicData uri="http://schemas.openxmlformats.org/presentationml/2006/ole">
            <mc:AlternateContent xmlns:mc="http://schemas.openxmlformats.org/markup-compatibility/2006">
              <mc:Choice xmlns:v="urn:schemas-microsoft-com:vml" Requires="v">
                <p:oleObj spid="_x0000_s1736775" name="Equation" r:id="rId3" imgW="2425680" imgH="939600" progId="Equation.3">
                  <p:embed/>
                </p:oleObj>
              </mc:Choice>
              <mc:Fallback>
                <p:oleObj name="Equation" r:id="rId3" imgW="2425680" imgH="9396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1900238"/>
                        <a:ext cx="5414962" cy="213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56133" name="Rectangle 5"/>
          <p:cNvSpPr>
            <a:spLocks noChangeArrowheads="1"/>
          </p:cNvSpPr>
          <p:nvPr/>
        </p:nvSpPr>
        <p:spPr bwMode="auto">
          <a:xfrm>
            <a:off x="533400" y="4648200"/>
            <a:ext cx="8029575" cy="1724025"/>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txBody>
          <a:bodyPr/>
          <a:lstStyle/>
          <a:p>
            <a:pPr marL="342900" indent="-342900">
              <a:spcBef>
                <a:spcPct val="20000"/>
              </a:spcBef>
              <a:buClr>
                <a:schemeClr val="accent2"/>
              </a:buClr>
              <a:buFont typeface="Wingdings" charset="0"/>
              <a:buNone/>
            </a:pPr>
            <a:r>
              <a:rPr kumimoji="1" lang="en-US" sz="2400">
                <a:solidFill>
                  <a:srgbClr val="0000FF"/>
                </a:solidFill>
                <a:latin typeface="Tahoma" charset="0"/>
              </a:rPr>
              <a:t>Need to re-examine all issues</a:t>
            </a:r>
          </a:p>
          <a:p>
            <a:pPr marL="342900" indent="-342900">
              <a:lnSpc>
                <a:spcPct val="90000"/>
              </a:lnSpc>
              <a:spcBef>
                <a:spcPct val="20000"/>
              </a:spcBef>
              <a:buClr>
                <a:schemeClr val="accent2"/>
              </a:buClr>
              <a:buFont typeface="Wingdings" charset="0"/>
              <a:buChar char="n"/>
            </a:pPr>
            <a:r>
              <a:rPr kumimoji="1" lang="en-US" sz="2400">
                <a:solidFill>
                  <a:srgbClr val="0000FF"/>
                </a:solidFill>
                <a:latin typeface="Tahoma" charset="0"/>
              </a:rPr>
              <a:t>Equilibrium: </a:t>
            </a:r>
            <a:r>
              <a:rPr kumimoji="1" lang="en-US" sz="2400">
                <a:solidFill>
                  <a:schemeClr val="accent2"/>
                </a:solidFill>
                <a:latin typeface="Tahoma" charset="0"/>
              </a:rPr>
              <a:t>exists? unique?</a:t>
            </a:r>
            <a:r>
              <a:rPr kumimoji="1" lang="en-US" sz="2400">
                <a:solidFill>
                  <a:srgbClr val="0000FF"/>
                </a:solidFill>
                <a:latin typeface="Tahoma" charset="0"/>
              </a:rPr>
              <a:t> </a:t>
            </a:r>
            <a:r>
              <a:rPr kumimoji="1" lang="en-US" sz="2400">
                <a:solidFill>
                  <a:schemeClr val="accent2"/>
                </a:solidFill>
                <a:latin typeface="Tahoma" charset="0"/>
              </a:rPr>
              <a:t>efficient? fair?</a:t>
            </a:r>
          </a:p>
          <a:p>
            <a:pPr marL="342900" indent="-342900">
              <a:lnSpc>
                <a:spcPct val="90000"/>
              </a:lnSpc>
              <a:spcBef>
                <a:spcPct val="20000"/>
              </a:spcBef>
              <a:buClr>
                <a:schemeClr val="accent2"/>
              </a:buClr>
              <a:buFont typeface="Wingdings" charset="0"/>
              <a:buChar char="n"/>
            </a:pPr>
            <a:r>
              <a:rPr kumimoji="1" lang="en-US" sz="2400">
                <a:solidFill>
                  <a:srgbClr val="0000FF"/>
                </a:solidFill>
                <a:latin typeface="Tahoma" charset="0"/>
              </a:rPr>
              <a:t>Dynamics: </a:t>
            </a:r>
            <a:r>
              <a:rPr kumimoji="1" lang="en-US" sz="2400">
                <a:solidFill>
                  <a:schemeClr val="accent2"/>
                </a:solidFill>
                <a:latin typeface="Tahoma" charset="0"/>
              </a:rPr>
              <a:t>stable?</a:t>
            </a:r>
            <a:r>
              <a:rPr kumimoji="1" lang="en-US" sz="2400">
                <a:solidFill>
                  <a:srgbClr val="0000FF"/>
                </a:solidFill>
                <a:latin typeface="Tahoma" charset="0"/>
              </a:rPr>
              <a:t> limit cycle? chaotic?</a:t>
            </a:r>
          </a:p>
          <a:p>
            <a:pPr marL="342900" indent="-342900">
              <a:lnSpc>
                <a:spcPct val="90000"/>
              </a:lnSpc>
              <a:spcBef>
                <a:spcPct val="20000"/>
              </a:spcBef>
              <a:buClr>
                <a:schemeClr val="accent2"/>
              </a:buClr>
              <a:buFont typeface="Wingdings" charset="0"/>
              <a:buChar char="n"/>
            </a:pPr>
            <a:r>
              <a:rPr kumimoji="1" lang="en-US" sz="2400">
                <a:solidFill>
                  <a:srgbClr val="0000FF"/>
                </a:solidFill>
                <a:latin typeface="Tahoma" charset="0"/>
              </a:rPr>
              <a:t>Practical networks: typical behavior? design guidelines?</a:t>
            </a:r>
          </a:p>
        </p:txBody>
      </p:sp>
    </p:spTree>
    <p:extLst>
      <p:ext uri="{BB962C8B-B14F-4D97-AF65-F5344CB8AC3E}">
        <p14:creationId xmlns:p14="http://schemas.microsoft.com/office/powerpoint/2010/main" val="188832020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p:txBody>
          <a:bodyPr/>
          <a:lstStyle/>
          <a:p>
            <a:r>
              <a:rPr lang="en-US"/>
              <a:t>Notation</a:t>
            </a:r>
          </a:p>
        </p:txBody>
      </p:sp>
      <p:sp>
        <p:nvSpPr>
          <p:cNvPr id="1526787" name="Rectangle 3"/>
          <p:cNvSpPr>
            <a:spLocks noGrp="1" noChangeArrowheads="1"/>
          </p:cNvSpPr>
          <p:nvPr>
            <p:ph type="body" idx="1"/>
          </p:nvPr>
        </p:nvSpPr>
        <p:spPr/>
        <p:txBody>
          <a:bodyPr/>
          <a:lstStyle/>
          <a:p>
            <a:pPr marL="533400" indent="-533400"/>
            <a:r>
              <a:rPr lang="en-US"/>
              <a:t>Simpler notation: </a:t>
            </a:r>
            <a:r>
              <a:rPr lang="en-US" sz="3200" i="1">
                <a:latin typeface="Times New Roman" charset="0"/>
              </a:rPr>
              <a:t>p</a:t>
            </a:r>
            <a:r>
              <a:rPr lang="en-US"/>
              <a:t> is </a:t>
            </a:r>
            <a:r>
              <a:rPr lang="en-US" i="1">
                <a:solidFill>
                  <a:srgbClr val="0000FF"/>
                </a:solidFill>
              </a:rPr>
              <a:t>equilibrium</a:t>
            </a:r>
            <a:r>
              <a:rPr lang="en-US"/>
              <a:t> if</a:t>
            </a:r>
          </a:p>
          <a:p>
            <a:pPr marL="533400" indent="-533400">
              <a:buFont typeface="Wingdings" charset="0"/>
              <a:buNone/>
            </a:pPr>
            <a:r>
              <a:rPr lang="en-US"/>
              <a:t>			              on bottleneck links</a:t>
            </a:r>
          </a:p>
          <a:p>
            <a:pPr marL="533400" indent="-533400">
              <a:buFont typeface="Wingdings" charset="0"/>
              <a:buNone/>
            </a:pPr>
            <a:r>
              <a:rPr lang="en-US" sz="2000"/>
              <a:t>			</a:t>
            </a:r>
          </a:p>
          <a:p>
            <a:pPr marL="533400" indent="-533400"/>
            <a:r>
              <a:rPr lang="en-US"/>
              <a:t>Jacobian: </a:t>
            </a:r>
          </a:p>
          <a:p>
            <a:pPr marL="533400" indent="-533400"/>
            <a:endParaRPr lang="en-US"/>
          </a:p>
          <a:p>
            <a:pPr marL="533400" indent="-533400"/>
            <a:r>
              <a:rPr lang="en-US"/>
              <a:t>Linearized dual algorithm:</a:t>
            </a:r>
          </a:p>
        </p:txBody>
      </p:sp>
      <p:graphicFrame>
        <p:nvGraphicFramePr>
          <p:cNvPr id="1526788" name="Object 4"/>
          <p:cNvGraphicFramePr>
            <a:graphicFrameLocks/>
          </p:cNvGraphicFramePr>
          <p:nvPr/>
        </p:nvGraphicFramePr>
        <p:xfrm>
          <a:off x="2306638" y="1935163"/>
          <a:ext cx="1731962" cy="503237"/>
        </p:xfrm>
        <a:graphic>
          <a:graphicData uri="http://schemas.openxmlformats.org/presentationml/2006/ole">
            <mc:AlternateContent xmlns:mc="http://schemas.openxmlformats.org/markup-compatibility/2006">
              <mc:Choice xmlns:v="urn:schemas-microsoft-com:vml" Requires="v">
                <p:oleObj spid="_x0000_s1737919" name="Equation" r:id="rId3" imgW="711000" imgH="203040" progId="Equation.3">
                  <p:embed/>
                </p:oleObj>
              </mc:Choice>
              <mc:Fallback>
                <p:oleObj name="Equation" r:id="rId3" imgW="711000" imgH="20304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638" y="1935163"/>
                        <a:ext cx="173196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26789" name="Object 5"/>
          <p:cNvGraphicFramePr>
            <a:graphicFrameLocks/>
          </p:cNvGraphicFramePr>
          <p:nvPr/>
        </p:nvGraphicFramePr>
        <p:xfrm>
          <a:off x="3394075" y="2590800"/>
          <a:ext cx="2473325" cy="1038225"/>
        </p:xfrm>
        <a:graphic>
          <a:graphicData uri="http://schemas.openxmlformats.org/presentationml/2006/ole">
            <mc:AlternateContent xmlns:mc="http://schemas.openxmlformats.org/markup-compatibility/2006">
              <mc:Choice xmlns:v="urn:schemas-microsoft-com:vml" Requires="v">
                <p:oleObj spid="_x0000_s1737920" name="Equation" r:id="rId5" imgW="1015920" imgH="419040" progId="Equation.3">
                  <p:embed/>
                </p:oleObj>
              </mc:Choice>
              <mc:Fallback>
                <p:oleObj name="Equation" r:id="rId5" imgW="1015920" imgH="41904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075" y="2590800"/>
                        <a:ext cx="247332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26790" name="Object 6"/>
          <p:cNvGraphicFramePr>
            <a:graphicFrameLocks/>
          </p:cNvGraphicFramePr>
          <p:nvPr/>
        </p:nvGraphicFramePr>
        <p:xfrm>
          <a:off x="2362200" y="4386263"/>
          <a:ext cx="2846388" cy="566737"/>
        </p:xfrm>
        <a:graphic>
          <a:graphicData uri="http://schemas.openxmlformats.org/presentationml/2006/ole">
            <mc:AlternateContent xmlns:mc="http://schemas.openxmlformats.org/markup-compatibility/2006">
              <mc:Choice xmlns:v="urn:schemas-microsoft-com:vml" Requires="v">
                <p:oleObj spid="_x0000_s1737921" name="Equation" r:id="rId7" imgW="1168200" imgH="228600" progId="Equation.3">
                  <p:embed/>
                </p:oleObj>
              </mc:Choice>
              <mc:Fallback>
                <p:oleObj name="Equation" r:id="rId7" imgW="1168200" imgH="228600"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386263"/>
                        <a:ext cx="2846388"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TextBox 8"/>
          <p:cNvSpPr txBox="1"/>
          <p:nvPr/>
        </p:nvSpPr>
        <p:spPr>
          <a:xfrm>
            <a:off x="1371600" y="5791200"/>
            <a:ext cx="3764823" cy="646331"/>
          </a:xfrm>
          <a:prstGeom prst="rect">
            <a:avLst/>
          </a:prstGeom>
          <a:noFill/>
        </p:spPr>
        <p:txBody>
          <a:bodyPr wrap="none" rtlCol="0">
            <a:spAutoFit/>
          </a:bodyPr>
          <a:lstStyle/>
          <a:p>
            <a:r>
              <a:rPr lang="en-US" dirty="0" smtClean="0">
                <a:solidFill>
                  <a:srgbClr val="0000FF"/>
                </a:solidFill>
              </a:rPr>
              <a:t>Tang, Wang, L., Chiang, </a:t>
            </a:r>
            <a:r>
              <a:rPr lang="en-US" dirty="0" err="1" smtClean="0">
                <a:solidFill>
                  <a:srgbClr val="0000FF"/>
                </a:solidFill>
              </a:rPr>
              <a:t>ToN</a:t>
            </a:r>
            <a:r>
              <a:rPr lang="en-US" dirty="0" smtClean="0">
                <a:solidFill>
                  <a:srgbClr val="0000FF"/>
                </a:solidFill>
              </a:rPr>
              <a:t>, 2007</a:t>
            </a:r>
          </a:p>
          <a:p>
            <a:r>
              <a:rPr lang="en-US" dirty="0" smtClean="0">
                <a:solidFill>
                  <a:srgbClr val="0000FF"/>
                </a:solidFill>
              </a:rPr>
              <a:t>Tang, Wei, L., Chiang, </a:t>
            </a:r>
            <a:r>
              <a:rPr lang="en-US" dirty="0" err="1" smtClean="0">
                <a:solidFill>
                  <a:srgbClr val="0000FF"/>
                </a:solidFill>
              </a:rPr>
              <a:t>ToN</a:t>
            </a:r>
            <a:r>
              <a:rPr lang="en-US" dirty="0" smtClean="0">
                <a:solidFill>
                  <a:srgbClr val="0000FF"/>
                </a:solidFill>
              </a:rPr>
              <a:t>, 2010</a:t>
            </a:r>
            <a:endParaRPr lang="en-US" dirty="0">
              <a:solidFill>
                <a:srgbClr val="0000FF"/>
              </a:solidFill>
            </a:endParaRPr>
          </a:p>
        </p:txBody>
      </p:sp>
    </p:spTree>
    <p:extLst>
      <p:ext uri="{BB962C8B-B14F-4D97-AF65-F5344CB8AC3E}">
        <p14:creationId xmlns:p14="http://schemas.microsoft.com/office/powerpoint/2010/main" val="4078281617"/>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t>Existence</a:t>
            </a:r>
          </a:p>
        </p:txBody>
      </p:sp>
      <p:sp>
        <p:nvSpPr>
          <p:cNvPr id="1527811" name="Rectangle 3"/>
          <p:cNvSpPr>
            <a:spLocks noGrp="1" noChangeArrowheads="1"/>
          </p:cNvSpPr>
          <p:nvPr>
            <p:ph type="body" idx="1"/>
          </p:nvPr>
        </p:nvSpPr>
        <p:spPr/>
        <p:txBody>
          <a:bodyPr/>
          <a:lstStyle/>
          <a:p>
            <a:pPr marL="533400" indent="-533400">
              <a:buFont typeface="Wingdings" charset="0"/>
              <a:buNone/>
            </a:pPr>
            <a:r>
              <a:rPr lang="en-US" b="1" u="sng"/>
              <a:t>Theorem</a:t>
            </a:r>
            <a:endParaRPr lang="en-US"/>
          </a:p>
          <a:p>
            <a:pPr marL="533400" indent="-533400">
              <a:buFont typeface="Wingdings" charset="0"/>
              <a:buNone/>
            </a:pPr>
            <a:r>
              <a:rPr lang="en-US"/>
              <a:t>Equilibrium </a:t>
            </a:r>
            <a:r>
              <a:rPr lang="en-US" sz="3200" i="1">
                <a:latin typeface="Times New Roman" charset="0"/>
              </a:rPr>
              <a:t>p</a:t>
            </a:r>
            <a:r>
              <a:rPr lang="en-US"/>
              <a:t> exists, despite lack of underlying utility maximization </a:t>
            </a:r>
          </a:p>
          <a:p>
            <a:pPr marL="533400" indent="-533400"/>
            <a:endParaRPr lang="en-US"/>
          </a:p>
          <a:p>
            <a:pPr marL="533400" indent="-533400"/>
            <a:r>
              <a:rPr lang="en-US"/>
              <a:t>Generally non-unique</a:t>
            </a:r>
          </a:p>
          <a:p>
            <a:pPr marL="928688" lvl="1" indent="-457200"/>
            <a:r>
              <a:rPr lang="en-US"/>
              <a:t>There are networks with unique bottleneck set but infinitely many equilibria</a:t>
            </a:r>
          </a:p>
          <a:p>
            <a:pPr marL="928688" lvl="1" indent="-457200"/>
            <a:r>
              <a:rPr lang="en-US"/>
              <a:t>There are networks with multiple bottleneck set each with a unique (but distinct) equilibrium</a:t>
            </a:r>
          </a:p>
        </p:txBody>
      </p:sp>
    </p:spTree>
    <p:extLst>
      <p:ext uri="{BB962C8B-B14F-4D97-AF65-F5344CB8AC3E}">
        <p14:creationId xmlns:p14="http://schemas.microsoft.com/office/powerpoint/2010/main" val="3681272794"/>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834" name="Rectangle 2"/>
          <p:cNvSpPr>
            <a:spLocks noGrp="1" noChangeArrowheads="1"/>
          </p:cNvSpPr>
          <p:nvPr>
            <p:ph type="title"/>
          </p:nvPr>
        </p:nvSpPr>
        <p:spPr/>
        <p:txBody>
          <a:bodyPr/>
          <a:lstStyle/>
          <a:p>
            <a:r>
              <a:rPr lang="en-US"/>
              <a:t>Regular networks</a:t>
            </a:r>
          </a:p>
        </p:txBody>
      </p:sp>
      <p:sp>
        <p:nvSpPr>
          <p:cNvPr id="1528835" name="Rectangle 3"/>
          <p:cNvSpPr>
            <a:spLocks noGrp="1" noChangeArrowheads="1"/>
          </p:cNvSpPr>
          <p:nvPr>
            <p:ph type="body" idx="1"/>
          </p:nvPr>
        </p:nvSpPr>
        <p:spPr>
          <a:xfrm>
            <a:off x="838200" y="1295400"/>
            <a:ext cx="8077200" cy="4876800"/>
          </a:xfrm>
        </p:spPr>
        <p:txBody>
          <a:bodyPr/>
          <a:lstStyle/>
          <a:p>
            <a:pPr marL="533400" indent="-533400">
              <a:buFont typeface="Wingdings" charset="0"/>
              <a:buNone/>
            </a:pPr>
            <a:r>
              <a:rPr lang="en-US" b="1" u="sng" dirty="0"/>
              <a:t>Definition</a:t>
            </a:r>
            <a:endParaRPr lang="en-US" dirty="0"/>
          </a:p>
          <a:p>
            <a:pPr marL="533400" indent="-533400">
              <a:buFont typeface="Wingdings" charset="0"/>
              <a:buNone/>
            </a:pPr>
            <a:r>
              <a:rPr lang="en-US" dirty="0"/>
              <a:t>A </a:t>
            </a:r>
            <a:r>
              <a:rPr lang="en-US" i="1" dirty="0">
                <a:solidFill>
                  <a:srgbClr val="0000FF"/>
                </a:solidFill>
              </a:rPr>
              <a:t>regular network</a:t>
            </a:r>
            <a:r>
              <a:rPr lang="en-US" dirty="0"/>
              <a:t> is a tuple </a:t>
            </a:r>
            <a:r>
              <a:rPr lang="en-US" sz="3200" i="1" dirty="0">
                <a:latin typeface="Times New Roman" charset="0"/>
              </a:rPr>
              <a:t>(R, c, m, U)</a:t>
            </a:r>
            <a:r>
              <a:rPr lang="en-US" dirty="0"/>
              <a:t> </a:t>
            </a:r>
            <a:r>
              <a:rPr lang="en-US" dirty="0" smtClean="0"/>
              <a:t>for</a:t>
            </a:r>
          </a:p>
          <a:p>
            <a:pPr marL="533400" indent="-533400">
              <a:buFont typeface="Wingdings" charset="0"/>
              <a:buNone/>
            </a:pPr>
            <a:r>
              <a:rPr lang="en-US" dirty="0" smtClean="0"/>
              <a:t>which </a:t>
            </a:r>
            <a:r>
              <a:rPr lang="en-US" dirty="0"/>
              <a:t>all </a:t>
            </a:r>
            <a:r>
              <a:rPr lang="en-US" dirty="0" err="1"/>
              <a:t>equilibria</a:t>
            </a:r>
            <a:r>
              <a:rPr lang="en-US" dirty="0"/>
              <a:t> </a:t>
            </a:r>
            <a:r>
              <a:rPr lang="en-US" sz="3200" i="1" dirty="0">
                <a:latin typeface="Times New Roman" charset="0"/>
              </a:rPr>
              <a:t>p</a:t>
            </a:r>
            <a:r>
              <a:rPr lang="en-US" dirty="0"/>
              <a:t> are locally unique, i.e., </a:t>
            </a:r>
          </a:p>
          <a:p>
            <a:pPr marL="533400" indent="-533400"/>
            <a:endParaRPr lang="en-US" dirty="0"/>
          </a:p>
          <a:p>
            <a:pPr marL="533400" indent="-533400"/>
            <a:endParaRPr lang="en-US" dirty="0"/>
          </a:p>
          <a:p>
            <a:pPr marL="533400" indent="-533400">
              <a:buFont typeface="Wingdings" charset="0"/>
              <a:buNone/>
            </a:pPr>
            <a:r>
              <a:rPr lang="en-US" b="1" u="sng" dirty="0"/>
              <a:t>Theorem</a:t>
            </a:r>
            <a:endParaRPr lang="en-US" dirty="0"/>
          </a:p>
          <a:p>
            <a:pPr marL="533400" indent="-533400"/>
            <a:r>
              <a:rPr lang="en-US" dirty="0"/>
              <a:t>Almost all networks are regular</a:t>
            </a:r>
          </a:p>
          <a:p>
            <a:pPr marL="533400" indent="-533400"/>
            <a:r>
              <a:rPr lang="en-US" dirty="0"/>
              <a:t>A regular network has finitely many and odd number of </a:t>
            </a:r>
            <a:r>
              <a:rPr lang="en-US" dirty="0" err="1"/>
              <a:t>equilibria</a:t>
            </a:r>
            <a:r>
              <a:rPr lang="en-US" dirty="0"/>
              <a:t> (e.g. 1</a:t>
            </a:r>
            <a:r>
              <a:rPr lang="en-US" dirty="0" smtClean="0"/>
              <a:t>)</a:t>
            </a:r>
            <a:endParaRPr lang="en-US" dirty="0"/>
          </a:p>
        </p:txBody>
      </p:sp>
      <p:graphicFrame>
        <p:nvGraphicFramePr>
          <p:cNvPr id="1528836" name="Object 4"/>
          <p:cNvGraphicFramePr>
            <a:graphicFrameLocks/>
          </p:cNvGraphicFramePr>
          <p:nvPr>
            <p:extLst>
              <p:ext uri="{D42A27DB-BD31-4B8C-83A1-F6EECF244321}">
                <p14:modId xmlns:p14="http://schemas.microsoft.com/office/powerpoint/2010/main" val="108794932"/>
              </p:ext>
            </p:extLst>
          </p:nvPr>
        </p:nvGraphicFramePr>
        <p:xfrm>
          <a:off x="2546350" y="2847975"/>
          <a:ext cx="3930650" cy="962025"/>
        </p:xfrm>
        <a:graphic>
          <a:graphicData uri="http://schemas.openxmlformats.org/presentationml/2006/ole">
            <mc:AlternateContent xmlns:mc="http://schemas.openxmlformats.org/markup-compatibility/2006">
              <mc:Choice xmlns:v="urn:schemas-microsoft-com:vml" Requires="v">
                <p:oleObj spid="_x0000_s1745991" name="Equation" r:id="rId3" imgW="1701720" imgH="419040" progId="Equation.3">
                  <p:embed/>
                </p:oleObj>
              </mc:Choice>
              <mc:Fallback>
                <p:oleObj name="Equation" r:id="rId3" imgW="1701720" imgH="41904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6350" y="2847975"/>
                        <a:ext cx="393065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026709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r>
              <a:rPr lang="en-US" altLang="zh-CN" dirty="0">
                <a:ea typeface="宋体" pitchFamily="2" charset="-122"/>
              </a:rPr>
              <a:t>Internet </a:t>
            </a:r>
            <a:r>
              <a:rPr lang="en-US" altLang="zh-CN" dirty="0" smtClean="0">
                <a:ea typeface="宋体" pitchFamily="2" charset="-122"/>
              </a:rPr>
              <a:t>applications (2006)</a:t>
            </a:r>
            <a:endParaRPr lang="en-US" dirty="0"/>
          </a:p>
        </p:txBody>
      </p:sp>
      <p:pic>
        <p:nvPicPr>
          <p:cNvPr id="1561603" name="Picture 3"/>
          <p:cNvPicPr>
            <a:picLocks noChangeAspect="1" noChangeArrowheads="1"/>
          </p:cNvPicPr>
          <p:nvPr/>
        </p:nvPicPr>
        <p:blipFill>
          <a:blip r:embed="rId2" cstate="print"/>
          <a:srcRect/>
          <a:stretch>
            <a:fillRect/>
          </a:stretch>
        </p:blipFill>
        <p:spPr bwMode="auto">
          <a:xfrm>
            <a:off x="228600" y="1066800"/>
            <a:ext cx="1377950" cy="1828800"/>
          </a:xfrm>
          <a:prstGeom prst="rect">
            <a:avLst/>
          </a:prstGeom>
          <a:noFill/>
          <a:ln w="9525">
            <a:noFill/>
            <a:miter lim="800000"/>
            <a:headEnd/>
            <a:tailEnd/>
          </a:ln>
          <a:effectLst/>
        </p:spPr>
      </p:pic>
      <p:sp>
        <p:nvSpPr>
          <p:cNvPr id="1561604" name="Text Box 4"/>
          <p:cNvSpPr txBox="1">
            <a:spLocks noChangeArrowheads="1"/>
          </p:cNvSpPr>
          <p:nvPr/>
        </p:nvSpPr>
        <p:spPr bwMode="auto">
          <a:xfrm>
            <a:off x="317500" y="2895600"/>
            <a:ext cx="1130300" cy="336550"/>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zh-CN" sz="1600" kern="1200">
                <a:solidFill>
                  <a:srgbClr val="000000"/>
                </a:solidFill>
                <a:latin typeface="Arial" charset="0"/>
                <a:ea typeface="宋体" pitchFamily="2" charset="-122"/>
                <a:cs typeface="+mn-cs"/>
              </a:rPr>
              <a:t>Telephony</a:t>
            </a:r>
            <a:endParaRPr lang="en-US" sz="1600" kern="1200">
              <a:solidFill>
                <a:srgbClr val="000000"/>
              </a:solidFill>
              <a:latin typeface="Arial" charset="0"/>
              <a:ea typeface="+mn-ea"/>
              <a:cs typeface="+mn-cs"/>
            </a:endParaRPr>
          </a:p>
        </p:txBody>
      </p:sp>
      <p:grpSp>
        <p:nvGrpSpPr>
          <p:cNvPr id="2" name="Group 5"/>
          <p:cNvGrpSpPr>
            <a:grpSpLocks/>
          </p:cNvGrpSpPr>
          <p:nvPr/>
        </p:nvGrpSpPr>
        <p:grpSpPr bwMode="auto">
          <a:xfrm>
            <a:off x="1905000" y="1371600"/>
            <a:ext cx="2133600" cy="1828800"/>
            <a:chOff x="1200" y="864"/>
            <a:chExt cx="1344" cy="1152"/>
          </a:xfrm>
        </p:grpSpPr>
        <p:pic>
          <p:nvPicPr>
            <p:cNvPr id="1561606" name="Picture 6"/>
            <p:cNvPicPr>
              <a:picLocks noChangeAspect="1" noChangeArrowheads="1"/>
            </p:cNvPicPr>
            <p:nvPr/>
          </p:nvPicPr>
          <p:blipFill>
            <a:blip r:embed="rId3" cstate="print"/>
            <a:srcRect/>
            <a:stretch>
              <a:fillRect/>
            </a:stretch>
          </p:blipFill>
          <p:spPr bwMode="auto">
            <a:xfrm>
              <a:off x="1200" y="864"/>
              <a:ext cx="1344" cy="893"/>
            </a:xfrm>
            <a:prstGeom prst="rect">
              <a:avLst/>
            </a:prstGeom>
            <a:noFill/>
            <a:ln w="9525">
              <a:noFill/>
              <a:miter lim="800000"/>
              <a:headEnd/>
              <a:tailEnd/>
            </a:ln>
            <a:effectLst/>
          </p:spPr>
        </p:pic>
        <p:sp>
          <p:nvSpPr>
            <p:cNvPr id="1561607" name="Text Box 7"/>
            <p:cNvSpPr txBox="1">
              <a:spLocks noChangeArrowheads="1"/>
            </p:cNvSpPr>
            <p:nvPr/>
          </p:nvSpPr>
          <p:spPr bwMode="auto">
            <a:xfrm>
              <a:off x="1584" y="1804"/>
              <a:ext cx="450" cy="212"/>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zh-CN" sz="1600" kern="1200">
                  <a:solidFill>
                    <a:srgbClr val="000000"/>
                  </a:solidFill>
                  <a:latin typeface="Arial" charset="0"/>
                  <a:ea typeface="宋体" pitchFamily="2" charset="-122"/>
                  <a:cs typeface="+mn-cs"/>
                </a:rPr>
                <a:t>Music</a:t>
              </a:r>
              <a:endParaRPr lang="en-US" sz="1600" kern="1200">
                <a:solidFill>
                  <a:srgbClr val="000000"/>
                </a:solidFill>
                <a:latin typeface="Arial" charset="0"/>
                <a:ea typeface="+mn-ea"/>
                <a:cs typeface="+mn-cs"/>
              </a:endParaRPr>
            </a:p>
          </p:txBody>
        </p:sp>
      </p:grpSp>
      <p:grpSp>
        <p:nvGrpSpPr>
          <p:cNvPr id="3" name="Group 8"/>
          <p:cNvGrpSpPr>
            <a:grpSpLocks/>
          </p:cNvGrpSpPr>
          <p:nvPr/>
        </p:nvGrpSpPr>
        <p:grpSpPr bwMode="auto">
          <a:xfrm>
            <a:off x="4267200" y="1241425"/>
            <a:ext cx="2209800" cy="1914525"/>
            <a:chOff x="2688" y="782"/>
            <a:chExt cx="1392" cy="1206"/>
          </a:xfrm>
        </p:grpSpPr>
        <p:pic>
          <p:nvPicPr>
            <p:cNvPr id="1561609" name="Picture 9"/>
            <p:cNvPicPr>
              <a:picLocks noChangeAspect="1" noChangeArrowheads="1"/>
            </p:cNvPicPr>
            <p:nvPr/>
          </p:nvPicPr>
          <p:blipFill>
            <a:blip r:embed="rId4" cstate="print"/>
            <a:srcRect/>
            <a:stretch>
              <a:fillRect/>
            </a:stretch>
          </p:blipFill>
          <p:spPr bwMode="auto">
            <a:xfrm>
              <a:off x="2688" y="782"/>
              <a:ext cx="1392" cy="990"/>
            </a:xfrm>
            <a:prstGeom prst="rect">
              <a:avLst/>
            </a:prstGeom>
            <a:noFill/>
            <a:ln w="9525">
              <a:noFill/>
              <a:miter lim="800000"/>
              <a:headEnd/>
              <a:tailEnd/>
            </a:ln>
            <a:effectLst/>
          </p:spPr>
        </p:pic>
        <p:sp>
          <p:nvSpPr>
            <p:cNvPr id="1561610" name="Text Box 10"/>
            <p:cNvSpPr txBox="1">
              <a:spLocks noChangeArrowheads="1"/>
            </p:cNvSpPr>
            <p:nvPr/>
          </p:nvSpPr>
          <p:spPr bwMode="auto">
            <a:xfrm>
              <a:off x="2793" y="1776"/>
              <a:ext cx="1191" cy="212"/>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zh-CN" sz="1600" kern="1200">
                  <a:solidFill>
                    <a:srgbClr val="000000"/>
                  </a:solidFill>
                  <a:latin typeface="Arial" charset="0"/>
                  <a:ea typeface="宋体" pitchFamily="2" charset="-122"/>
                  <a:cs typeface="+mn-cs"/>
                </a:rPr>
                <a:t>TV &amp; home theatre</a:t>
              </a:r>
              <a:endParaRPr lang="en-US" sz="1600" kern="1200">
                <a:solidFill>
                  <a:srgbClr val="000000"/>
                </a:solidFill>
                <a:latin typeface="Arial" charset="0"/>
                <a:ea typeface="+mn-ea"/>
                <a:cs typeface="+mn-cs"/>
              </a:endParaRPr>
            </a:p>
          </p:txBody>
        </p:sp>
      </p:grpSp>
      <p:grpSp>
        <p:nvGrpSpPr>
          <p:cNvPr id="4" name="Group 11"/>
          <p:cNvGrpSpPr>
            <a:grpSpLocks/>
          </p:cNvGrpSpPr>
          <p:nvPr/>
        </p:nvGrpSpPr>
        <p:grpSpPr bwMode="auto">
          <a:xfrm>
            <a:off x="5410200" y="3711576"/>
            <a:ext cx="3505200" cy="3122613"/>
            <a:chOff x="3408" y="2338"/>
            <a:chExt cx="2208" cy="1967"/>
          </a:xfrm>
        </p:grpSpPr>
        <p:pic>
          <p:nvPicPr>
            <p:cNvPr id="1561612" name="Picture 12"/>
            <p:cNvPicPr>
              <a:picLocks noChangeAspect="1" noChangeArrowheads="1"/>
            </p:cNvPicPr>
            <p:nvPr/>
          </p:nvPicPr>
          <p:blipFill>
            <a:blip r:embed="rId5" cstate="print"/>
            <a:srcRect/>
            <a:stretch>
              <a:fillRect/>
            </a:stretch>
          </p:blipFill>
          <p:spPr bwMode="auto">
            <a:xfrm>
              <a:off x="3408" y="2338"/>
              <a:ext cx="2208" cy="1742"/>
            </a:xfrm>
            <a:prstGeom prst="rect">
              <a:avLst/>
            </a:prstGeom>
            <a:noFill/>
            <a:ln w="9525">
              <a:noFill/>
              <a:miter lim="800000"/>
              <a:headEnd/>
              <a:tailEnd/>
            </a:ln>
            <a:effectLst/>
          </p:spPr>
        </p:pic>
        <p:sp>
          <p:nvSpPr>
            <p:cNvPr id="1561613" name="Text Box 13"/>
            <p:cNvSpPr txBox="1">
              <a:spLocks noChangeArrowheads="1"/>
            </p:cNvSpPr>
            <p:nvPr/>
          </p:nvSpPr>
          <p:spPr bwMode="auto">
            <a:xfrm>
              <a:off x="3955" y="4092"/>
              <a:ext cx="1085" cy="213"/>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zh-CN" sz="1600" kern="1200" dirty="0" smtClean="0">
                  <a:solidFill>
                    <a:srgbClr val="000000"/>
                  </a:solidFill>
                  <a:latin typeface="Arial" charset="0"/>
                  <a:ea typeface="宋体" pitchFamily="2" charset="-122"/>
                  <a:cs typeface="+mn-cs"/>
                </a:rPr>
                <a:t>Cloud computing</a:t>
              </a:r>
              <a:endParaRPr lang="en-US" sz="1600" kern="1200" dirty="0">
                <a:solidFill>
                  <a:srgbClr val="000000"/>
                </a:solidFill>
                <a:latin typeface="Arial" charset="0"/>
                <a:ea typeface="+mn-ea"/>
                <a:cs typeface="+mn-cs"/>
              </a:endParaRPr>
            </a:p>
          </p:txBody>
        </p:sp>
      </p:grpSp>
      <p:grpSp>
        <p:nvGrpSpPr>
          <p:cNvPr id="5" name="Group 14"/>
          <p:cNvGrpSpPr>
            <a:grpSpLocks/>
          </p:cNvGrpSpPr>
          <p:nvPr/>
        </p:nvGrpSpPr>
        <p:grpSpPr bwMode="auto">
          <a:xfrm>
            <a:off x="6858000" y="1295400"/>
            <a:ext cx="2057400" cy="1860550"/>
            <a:chOff x="4320" y="816"/>
            <a:chExt cx="1296" cy="1172"/>
          </a:xfrm>
        </p:grpSpPr>
        <p:pic>
          <p:nvPicPr>
            <p:cNvPr id="1561615" name="Picture 15"/>
            <p:cNvPicPr>
              <a:picLocks noChangeAspect="1" noChangeArrowheads="1"/>
            </p:cNvPicPr>
            <p:nvPr/>
          </p:nvPicPr>
          <p:blipFill>
            <a:blip r:embed="rId6" cstate="print"/>
            <a:srcRect/>
            <a:stretch>
              <a:fillRect/>
            </a:stretch>
          </p:blipFill>
          <p:spPr bwMode="auto">
            <a:xfrm>
              <a:off x="4320" y="816"/>
              <a:ext cx="1296" cy="924"/>
            </a:xfrm>
            <a:prstGeom prst="rect">
              <a:avLst/>
            </a:prstGeom>
            <a:noFill/>
            <a:ln w="9525">
              <a:noFill/>
              <a:miter lim="800000"/>
              <a:headEnd/>
              <a:tailEnd/>
            </a:ln>
            <a:effectLst/>
          </p:spPr>
        </p:pic>
        <p:sp>
          <p:nvSpPr>
            <p:cNvPr id="1561616" name="Text Box 16"/>
            <p:cNvSpPr txBox="1">
              <a:spLocks noChangeArrowheads="1"/>
            </p:cNvSpPr>
            <p:nvPr/>
          </p:nvSpPr>
          <p:spPr bwMode="auto">
            <a:xfrm>
              <a:off x="4377" y="1776"/>
              <a:ext cx="1082" cy="212"/>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zh-CN" sz="1600" kern="1200">
                  <a:solidFill>
                    <a:srgbClr val="000000"/>
                  </a:solidFill>
                  <a:latin typeface="Arial" charset="0"/>
                  <a:ea typeface="宋体" pitchFamily="2" charset="-122"/>
                  <a:cs typeface="+mn-cs"/>
                </a:rPr>
                <a:t>Finding your way</a:t>
              </a:r>
              <a:endParaRPr lang="en-US" sz="1600" kern="1200">
                <a:solidFill>
                  <a:srgbClr val="000000"/>
                </a:solidFill>
                <a:latin typeface="Arial" charset="0"/>
                <a:ea typeface="+mn-ea"/>
                <a:cs typeface="+mn-cs"/>
              </a:endParaRPr>
            </a:p>
          </p:txBody>
        </p:sp>
      </p:grpSp>
      <p:grpSp>
        <p:nvGrpSpPr>
          <p:cNvPr id="6" name="Group 29"/>
          <p:cNvGrpSpPr/>
          <p:nvPr/>
        </p:nvGrpSpPr>
        <p:grpSpPr>
          <a:xfrm>
            <a:off x="304800" y="3429000"/>
            <a:ext cx="2362200" cy="1524000"/>
            <a:chOff x="304800" y="3429000"/>
            <a:chExt cx="2362200" cy="1524000"/>
          </a:xfrm>
        </p:grpSpPr>
        <p:pic>
          <p:nvPicPr>
            <p:cNvPr id="1561618" name="Picture 18"/>
            <p:cNvPicPr>
              <a:picLocks noChangeAspect="1" noChangeArrowheads="1"/>
            </p:cNvPicPr>
            <p:nvPr/>
          </p:nvPicPr>
          <p:blipFill>
            <a:blip r:embed="rId7" cstate="print"/>
            <a:srcRect/>
            <a:stretch>
              <a:fillRect/>
            </a:stretch>
          </p:blipFill>
          <p:spPr bwMode="auto">
            <a:xfrm>
              <a:off x="304800" y="3429000"/>
              <a:ext cx="2362200" cy="1162403"/>
            </a:xfrm>
            <a:prstGeom prst="rect">
              <a:avLst/>
            </a:prstGeom>
            <a:noFill/>
            <a:ln w="9525">
              <a:noFill/>
              <a:miter lim="800000"/>
              <a:headEnd/>
              <a:tailEnd/>
            </a:ln>
            <a:effectLst/>
          </p:spPr>
        </p:pic>
        <p:sp>
          <p:nvSpPr>
            <p:cNvPr id="1561619" name="Text Box 19"/>
            <p:cNvSpPr txBox="1">
              <a:spLocks noChangeArrowheads="1"/>
            </p:cNvSpPr>
            <p:nvPr/>
          </p:nvSpPr>
          <p:spPr bwMode="auto">
            <a:xfrm>
              <a:off x="1082456" y="4579056"/>
              <a:ext cx="593944" cy="373944"/>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zh-CN" sz="1600" kern="1200" dirty="0">
                  <a:solidFill>
                    <a:srgbClr val="000000"/>
                  </a:solidFill>
                  <a:latin typeface="Arial" charset="0"/>
                  <a:ea typeface="宋体" pitchFamily="2" charset="-122"/>
                  <a:cs typeface="+mn-cs"/>
                </a:rPr>
                <a:t>Mail</a:t>
              </a:r>
              <a:endParaRPr lang="en-US" sz="1600" kern="1200" dirty="0">
                <a:solidFill>
                  <a:srgbClr val="000000"/>
                </a:solidFill>
                <a:latin typeface="Arial" charset="0"/>
                <a:ea typeface="+mn-ea"/>
                <a:cs typeface="+mn-cs"/>
              </a:endParaRPr>
            </a:p>
          </p:txBody>
        </p:sp>
      </p:grpSp>
      <p:grpSp>
        <p:nvGrpSpPr>
          <p:cNvPr id="7" name="Group 30"/>
          <p:cNvGrpSpPr/>
          <p:nvPr/>
        </p:nvGrpSpPr>
        <p:grpSpPr>
          <a:xfrm>
            <a:off x="3276600" y="3429000"/>
            <a:ext cx="1828800" cy="1526004"/>
            <a:chOff x="3276600" y="3352800"/>
            <a:chExt cx="1828800" cy="1602204"/>
          </a:xfrm>
        </p:grpSpPr>
        <p:pic>
          <p:nvPicPr>
            <p:cNvPr id="29" name="Picture 29"/>
            <p:cNvPicPr>
              <a:picLocks noChangeAspect="1" noChangeArrowheads="1"/>
            </p:cNvPicPr>
            <p:nvPr/>
          </p:nvPicPr>
          <p:blipFill>
            <a:blip r:embed="rId8" cstate="print"/>
            <a:srcRect/>
            <a:stretch>
              <a:fillRect/>
            </a:stretch>
          </p:blipFill>
          <p:spPr bwMode="auto">
            <a:xfrm>
              <a:off x="3276600" y="3352800"/>
              <a:ext cx="1828800" cy="1298448"/>
            </a:xfrm>
            <a:prstGeom prst="rect">
              <a:avLst/>
            </a:prstGeom>
            <a:noFill/>
            <a:ln w="9525">
              <a:noFill/>
              <a:miter lim="800000"/>
              <a:headEnd/>
              <a:tailEnd/>
            </a:ln>
            <a:effectLst/>
          </p:spPr>
        </p:pic>
        <p:sp>
          <p:nvSpPr>
            <p:cNvPr id="1561622" name="Text Box 22"/>
            <p:cNvSpPr txBox="1">
              <a:spLocks noChangeArrowheads="1"/>
            </p:cNvSpPr>
            <p:nvPr/>
          </p:nvSpPr>
          <p:spPr bwMode="auto">
            <a:xfrm>
              <a:off x="3733800" y="4616450"/>
              <a:ext cx="867545" cy="338554"/>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zh-CN" sz="1600" kern="1200" dirty="0" smtClean="0">
                  <a:solidFill>
                    <a:srgbClr val="000000"/>
                  </a:solidFill>
                  <a:latin typeface="Arial" charset="0"/>
                  <a:ea typeface="宋体" pitchFamily="2" charset="-122"/>
                  <a:cs typeface="+mn-cs"/>
                </a:rPr>
                <a:t>Friends</a:t>
              </a:r>
              <a:endParaRPr lang="en-US" sz="1600" kern="1200" dirty="0">
                <a:solidFill>
                  <a:srgbClr val="000000"/>
                </a:solidFill>
                <a:latin typeface="Arial" charset="0"/>
                <a:ea typeface="+mn-ea"/>
                <a:cs typeface="+mn-cs"/>
              </a:endParaRPr>
            </a:p>
          </p:txBody>
        </p:sp>
      </p:grpSp>
      <p:grpSp>
        <p:nvGrpSpPr>
          <p:cNvPr id="8" name="Group 23"/>
          <p:cNvGrpSpPr>
            <a:grpSpLocks/>
          </p:cNvGrpSpPr>
          <p:nvPr/>
        </p:nvGrpSpPr>
        <p:grpSpPr bwMode="auto">
          <a:xfrm>
            <a:off x="228600" y="4953000"/>
            <a:ext cx="2895600" cy="1828800"/>
            <a:chOff x="144" y="3117"/>
            <a:chExt cx="1872" cy="1155"/>
          </a:xfrm>
        </p:grpSpPr>
        <p:sp>
          <p:nvSpPr>
            <p:cNvPr id="1561624" name="Text Box 24"/>
            <p:cNvSpPr txBox="1">
              <a:spLocks noChangeArrowheads="1"/>
            </p:cNvSpPr>
            <p:nvPr/>
          </p:nvSpPr>
          <p:spPr bwMode="auto">
            <a:xfrm>
              <a:off x="336" y="4060"/>
              <a:ext cx="1462" cy="212"/>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zh-CN" sz="1600" kern="1200">
                  <a:solidFill>
                    <a:srgbClr val="000000"/>
                  </a:solidFill>
                  <a:latin typeface="Arial" charset="0"/>
                  <a:ea typeface="宋体" pitchFamily="2" charset="-122"/>
                  <a:cs typeface="+mn-cs"/>
                </a:rPr>
                <a:t>Library at your finger tip</a:t>
              </a:r>
              <a:endParaRPr lang="en-US" sz="1600" kern="1200">
                <a:solidFill>
                  <a:srgbClr val="000000"/>
                </a:solidFill>
                <a:latin typeface="Arial" charset="0"/>
                <a:ea typeface="+mn-ea"/>
                <a:cs typeface="+mn-cs"/>
              </a:endParaRPr>
            </a:p>
          </p:txBody>
        </p:sp>
        <p:pic>
          <p:nvPicPr>
            <p:cNvPr id="1561625" name="Picture 25"/>
            <p:cNvPicPr>
              <a:picLocks noChangeAspect="1" noChangeArrowheads="1"/>
            </p:cNvPicPr>
            <p:nvPr/>
          </p:nvPicPr>
          <p:blipFill>
            <a:blip r:embed="rId9" cstate="print"/>
            <a:srcRect/>
            <a:stretch>
              <a:fillRect/>
            </a:stretch>
          </p:blipFill>
          <p:spPr bwMode="auto">
            <a:xfrm>
              <a:off x="144" y="3117"/>
              <a:ext cx="1872" cy="963"/>
            </a:xfrm>
            <a:prstGeom prst="rect">
              <a:avLst/>
            </a:prstGeom>
            <a:noFill/>
          </p:spPr>
        </p:pic>
      </p:grpSp>
      <p:grpSp>
        <p:nvGrpSpPr>
          <p:cNvPr id="9" name="Group 31"/>
          <p:cNvGrpSpPr/>
          <p:nvPr/>
        </p:nvGrpSpPr>
        <p:grpSpPr>
          <a:xfrm>
            <a:off x="3505200" y="5147846"/>
            <a:ext cx="1356280" cy="1710154"/>
            <a:chOff x="3596720" y="5105400"/>
            <a:chExt cx="1356280" cy="1710154"/>
          </a:xfrm>
        </p:grpSpPr>
        <p:pic>
          <p:nvPicPr>
            <p:cNvPr id="1561621" name="Picture 21"/>
            <p:cNvPicPr>
              <a:picLocks noChangeAspect="1" noChangeArrowheads="1"/>
            </p:cNvPicPr>
            <p:nvPr/>
          </p:nvPicPr>
          <p:blipFill>
            <a:blip r:embed="rId10" cstate="print"/>
            <a:srcRect/>
            <a:stretch>
              <a:fillRect/>
            </a:stretch>
          </p:blipFill>
          <p:spPr bwMode="auto">
            <a:xfrm>
              <a:off x="3596720" y="5105400"/>
              <a:ext cx="1356280" cy="1292987"/>
            </a:xfrm>
            <a:prstGeom prst="rect">
              <a:avLst/>
            </a:prstGeom>
            <a:noFill/>
            <a:ln w="9525">
              <a:noFill/>
              <a:miter lim="800000"/>
              <a:headEnd/>
              <a:tailEnd/>
            </a:ln>
            <a:effectLst/>
          </p:spPr>
        </p:pic>
        <p:sp>
          <p:nvSpPr>
            <p:cNvPr id="1561628" name="Text Box 28"/>
            <p:cNvSpPr txBox="1">
              <a:spLocks noChangeArrowheads="1"/>
            </p:cNvSpPr>
            <p:nvPr/>
          </p:nvSpPr>
          <p:spPr bwMode="auto">
            <a:xfrm>
              <a:off x="3801493" y="6477000"/>
              <a:ext cx="846707" cy="338554"/>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altLang="zh-CN" sz="1600" kern="1200" dirty="0" smtClean="0">
                  <a:solidFill>
                    <a:srgbClr val="000000"/>
                  </a:solidFill>
                  <a:latin typeface="Arial" charset="0"/>
                  <a:ea typeface="宋体" pitchFamily="2" charset="-122"/>
                  <a:cs typeface="+mn-cs"/>
                </a:rPr>
                <a:t>Games</a:t>
              </a:r>
              <a:endParaRPr lang="en-US" sz="1600" kern="1200" dirty="0">
                <a:solidFill>
                  <a:srgbClr val="000000"/>
                </a:solidFill>
                <a:latin typeface="Arial" charset="0"/>
                <a:ea typeface="+mn-ea"/>
                <a:cs typeface="+mn-cs"/>
              </a:endParaRPr>
            </a:p>
          </p:txBody>
        </p:sp>
      </p:grpSp>
    </p:spTree>
    <p:extLst>
      <p:ext uri="{BB962C8B-B14F-4D97-AF65-F5344CB8AC3E}">
        <p14:creationId xmlns:p14="http://schemas.microsoft.com/office/powerpoint/2010/main" val="443170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dissolv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2"/>
          <p:cNvSpPr>
            <a:spLocks noGrp="1" noChangeArrowheads="1"/>
          </p:cNvSpPr>
          <p:nvPr>
            <p:ph type="title"/>
          </p:nvPr>
        </p:nvSpPr>
        <p:spPr/>
        <p:txBody>
          <a:bodyPr/>
          <a:lstStyle/>
          <a:p>
            <a:r>
              <a:rPr lang="en-US"/>
              <a:t>Global uniqueness</a:t>
            </a:r>
          </a:p>
        </p:txBody>
      </p:sp>
      <p:sp>
        <p:nvSpPr>
          <p:cNvPr id="1529859" name="Rectangle 3"/>
          <p:cNvSpPr>
            <a:spLocks noChangeArrowheads="1"/>
          </p:cNvSpPr>
          <p:nvPr/>
        </p:nvSpPr>
        <p:spPr bwMode="auto">
          <a:xfrm>
            <a:off x="304800" y="4191000"/>
            <a:ext cx="8686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20000"/>
              </a:spcBef>
              <a:buClr>
                <a:schemeClr val="accent2"/>
              </a:buClr>
            </a:pPr>
            <a:endParaRPr kumimoji="1" lang="en-US" sz="1200" dirty="0">
              <a:latin typeface="Verdana" charset="0"/>
            </a:endParaRPr>
          </a:p>
          <a:p>
            <a:pPr marL="533400" indent="-533400" eaLnBrk="1" hangingPunct="1">
              <a:spcBef>
                <a:spcPct val="20000"/>
              </a:spcBef>
              <a:buClr>
                <a:schemeClr val="accent2"/>
              </a:buClr>
              <a:buFont typeface="Wingdings" charset="0"/>
              <a:buNone/>
            </a:pPr>
            <a:r>
              <a:rPr kumimoji="1" lang="en-US" sz="2400" u="sng" dirty="0" smtClean="0">
                <a:latin typeface="Verdana" charset="0"/>
              </a:rPr>
              <a:t>Implication</a:t>
            </a:r>
          </a:p>
          <a:p>
            <a:pPr marL="533400" indent="-533400" eaLnBrk="1" hangingPunct="1">
              <a:spcBef>
                <a:spcPct val="20000"/>
              </a:spcBef>
              <a:buClr>
                <a:schemeClr val="accent2"/>
              </a:buClr>
              <a:buFont typeface="Wingdings" charset="0"/>
              <a:buNone/>
            </a:pPr>
            <a:r>
              <a:rPr kumimoji="1" lang="en-US" sz="2400" dirty="0">
                <a:latin typeface="Verdana" charset="0"/>
              </a:rPr>
              <a:t>	</a:t>
            </a:r>
            <a:r>
              <a:rPr kumimoji="1" lang="en-US" sz="2400" dirty="0" smtClean="0">
                <a:latin typeface="Verdana" charset="0"/>
              </a:rPr>
              <a:t>a </a:t>
            </a:r>
            <a:r>
              <a:rPr kumimoji="1" lang="en-US" sz="2400" dirty="0">
                <a:latin typeface="Verdana" charset="0"/>
              </a:rPr>
              <a:t>network of RED routers with slope inversely proportional to link capacity almost always has globally unique equilibrium</a:t>
            </a:r>
          </a:p>
        </p:txBody>
      </p:sp>
      <p:sp>
        <p:nvSpPr>
          <p:cNvPr id="1529860" name="Rectangle 4"/>
          <p:cNvSpPr>
            <a:spLocks noGrp="1" noChangeArrowheads="1"/>
          </p:cNvSpPr>
          <p:nvPr>
            <p:ph type="body" idx="1"/>
          </p:nvPr>
        </p:nvSpPr>
        <p:spPr>
          <a:xfrm>
            <a:off x="304800" y="2590800"/>
            <a:ext cx="8686800" cy="1524000"/>
          </a:xfrm>
          <a:noFill/>
          <a:ln/>
        </p:spPr>
        <p:txBody>
          <a:bodyPr/>
          <a:lstStyle/>
          <a:p>
            <a:pPr marL="533400" indent="-533400">
              <a:buFont typeface="Wingdings" charset="0"/>
              <a:buNone/>
            </a:pPr>
            <a:r>
              <a:rPr lang="en-US" sz="2400" b="1" u="sng"/>
              <a:t>Theorem</a:t>
            </a:r>
            <a:endParaRPr lang="en-US" sz="2400"/>
          </a:p>
          <a:p>
            <a:pPr marL="533400" indent="-533400"/>
            <a:r>
              <a:rPr kumimoji="1" lang="en-US" sz="2400"/>
              <a:t>If </a:t>
            </a:r>
            <a:r>
              <a:rPr kumimoji="1" lang="en-US" sz="2400" i="1"/>
              <a:t>price heterogeneity</a:t>
            </a:r>
            <a:r>
              <a:rPr kumimoji="1" lang="en-US" sz="2400"/>
              <a:t> is </a:t>
            </a:r>
            <a:r>
              <a:rPr kumimoji="1" lang="en-US" sz="2400">
                <a:solidFill>
                  <a:srgbClr val="0000FF"/>
                </a:solidFill>
              </a:rPr>
              <a:t>small</a:t>
            </a:r>
            <a:r>
              <a:rPr kumimoji="1" lang="en-US" sz="2400"/>
              <a:t>, then equilibrium is globally unique </a:t>
            </a:r>
          </a:p>
        </p:txBody>
      </p:sp>
      <p:grpSp>
        <p:nvGrpSpPr>
          <p:cNvPr id="1529861" name="Group 5"/>
          <p:cNvGrpSpPr>
            <a:grpSpLocks/>
          </p:cNvGrpSpPr>
          <p:nvPr/>
        </p:nvGrpSpPr>
        <p:grpSpPr bwMode="auto">
          <a:xfrm>
            <a:off x="4191000" y="990600"/>
            <a:ext cx="4724400" cy="2057400"/>
            <a:chOff x="2640" y="672"/>
            <a:chExt cx="2976" cy="1296"/>
          </a:xfrm>
        </p:grpSpPr>
        <p:graphicFrame>
          <p:nvGraphicFramePr>
            <p:cNvPr id="1529862" name="Object 6"/>
            <p:cNvGraphicFramePr>
              <a:graphicFrameLocks/>
            </p:cNvGraphicFramePr>
            <p:nvPr/>
          </p:nvGraphicFramePr>
          <p:xfrm>
            <a:off x="2734" y="720"/>
            <a:ext cx="2786" cy="700"/>
          </p:xfrm>
          <a:graphic>
            <a:graphicData uri="http://schemas.openxmlformats.org/presentationml/2006/ole">
              <mc:AlternateContent xmlns:mc="http://schemas.openxmlformats.org/markup-compatibility/2006">
                <mc:Choice xmlns:v="urn:schemas-microsoft-com:vml" Requires="v">
                  <p:oleObj spid="_x0000_s1747015" name="Equation" r:id="rId3" imgW="2006280" imgH="482400" progId="Equation.3">
                    <p:embed/>
                  </p:oleObj>
                </mc:Choice>
                <mc:Fallback>
                  <p:oleObj name="Equation" r:id="rId3" imgW="2006280" imgH="4824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 y="720"/>
                          <a:ext cx="2786" cy="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29863" name="Rectangle 7"/>
            <p:cNvSpPr>
              <a:spLocks noChangeArrowheads="1"/>
            </p:cNvSpPr>
            <p:nvPr/>
          </p:nvSpPr>
          <p:spPr bwMode="auto">
            <a:xfrm>
              <a:off x="2640" y="672"/>
              <a:ext cx="2976" cy="788"/>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srgbClr val="0000FF"/>
                </a:solidFill>
              </a:endParaRPr>
            </a:p>
          </p:txBody>
        </p:sp>
        <p:sp>
          <p:nvSpPr>
            <p:cNvPr id="1529864" name="Line 8"/>
            <p:cNvSpPr>
              <a:spLocks noChangeShapeType="1"/>
            </p:cNvSpPr>
            <p:nvPr/>
          </p:nvSpPr>
          <p:spPr bwMode="auto">
            <a:xfrm flipH="1">
              <a:off x="3312" y="1488"/>
              <a:ext cx="816" cy="48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814309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29859"/>
                                        </p:tgtEl>
                                        <p:attrNameLst>
                                          <p:attrName>style.visibility</p:attrName>
                                        </p:attrNameLst>
                                      </p:cBhvr>
                                      <p:to>
                                        <p:strVal val="visible"/>
                                      </p:to>
                                    </p:set>
                                    <p:animEffect transition="in" filter="wipe(left)">
                                      <p:cBhvr>
                                        <p:cTn id="7" dur="500"/>
                                        <p:tgtEl>
                                          <p:spTgt spid="152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85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title"/>
          </p:nvPr>
        </p:nvSpPr>
        <p:spPr/>
        <p:txBody>
          <a:bodyPr/>
          <a:lstStyle/>
          <a:p>
            <a:r>
              <a:rPr lang="en-US"/>
              <a:t>Local </a:t>
            </a:r>
            <a:r>
              <a:rPr lang="en-US" smtClean="0"/>
              <a:t>stability</a:t>
            </a:r>
            <a:endParaRPr lang="en-US" sz="2600" dirty="0"/>
          </a:p>
        </p:txBody>
      </p:sp>
      <p:sp>
        <p:nvSpPr>
          <p:cNvPr id="1531907" name="Rectangle 3"/>
          <p:cNvSpPr>
            <a:spLocks noGrp="1" noChangeArrowheads="1"/>
          </p:cNvSpPr>
          <p:nvPr>
            <p:ph type="body" idx="1"/>
          </p:nvPr>
        </p:nvSpPr>
        <p:spPr>
          <a:xfrm>
            <a:off x="304800" y="2590800"/>
            <a:ext cx="8686800" cy="2362200"/>
          </a:xfrm>
        </p:spPr>
        <p:txBody>
          <a:bodyPr/>
          <a:lstStyle/>
          <a:p>
            <a:pPr marL="533400" indent="-533400">
              <a:buFont typeface="Wingdings" charset="0"/>
              <a:buNone/>
            </a:pPr>
            <a:r>
              <a:rPr lang="en-US" sz="2400" b="1" u="sng" dirty="0"/>
              <a:t>Theorem</a:t>
            </a:r>
            <a:endParaRPr lang="en-US" sz="2400" dirty="0"/>
          </a:p>
          <a:p>
            <a:pPr marL="533400" indent="-533400"/>
            <a:r>
              <a:rPr kumimoji="1" lang="en-US" sz="2400" dirty="0"/>
              <a:t>If </a:t>
            </a:r>
            <a:r>
              <a:rPr kumimoji="1" lang="en-US" sz="2400" i="1" dirty="0"/>
              <a:t>price heterogeneity</a:t>
            </a:r>
            <a:r>
              <a:rPr kumimoji="1" lang="en-US" sz="2400" dirty="0"/>
              <a:t> is </a:t>
            </a:r>
            <a:r>
              <a:rPr kumimoji="1" lang="en-US" sz="2400" dirty="0">
                <a:solidFill>
                  <a:srgbClr val="0000FF"/>
                </a:solidFill>
              </a:rPr>
              <a:t>small</a:t>
            </a:r>
            <a:r>
              <a:rPr kumimoji="1" lang="en-US" sz="2400" dirty="0"/>
              <a:t>, then the unique equilibrium </a:t>
            </a:r>
            <a:r>
              <a:rPr kumimoji="1" lang="en-US" i="1" dirty="0">
                <a:latin typeface="Times New Roman" charset="0"/>
              </a:rPr>
              <a:t>p</a:t>
            </a:r>
            <a:r>
              <a:rPr kumimoji="1" lang="en-US" sz="2400" dirty="0"/>
              <a:t> is locally stable </a:t>
            </a:r>
            <a:endParaRPr kumimoji="1" lang="en-US" sz="2400" dirty="0" smtClean="0"/>
          </a:p>
          <a:p>
            <a:pPr marL="533400" indent="-533400"/>
            <a:r>
              <a:rPr kumimoji="1" lang="en-US" sz="2400" dirty="0"/>
              <a:t>If all </a:t>
            </a:r>
            <a:r>
              <a:rPr kumimoji="1" lang="en-US" sz="2400" dirty="0" err="1"/>
              <a:t>equilibria</a:t>
            </a:r>
            <a:r>
              <a:rPr kumimoji="1" lang="en-US" sz="2400" dirty="0"/>
              <a:t> </a:t>
            </a:r>
            <a:r>
              <a:rPr kumimoji="1" lang="en-US" i="1" dirty="0">
                <a:latin typeface="Times New Roman" charset="0"/>
              </a:rPr>
              <a:t>p</a:t>
            </a:r>
            <a:r>
              <a:rPr kumimoji="1" lang="en-US" sz="2400" dirty="0"/>
              <a:t> are locally stable, then it is globally </a:t>
            </a:r>
            <a:r>
              <a:rPr kumimoji="1" lang="en-US" sz="2400" dirty="0" smtClean="0"/>
              <a:t>unique</a:t>
            </a:r>
            <a:endParaRPr kumimoji="1" lang="en-US" sz="2400" dirty="0"/>
          </a:p>
        </p:txBody>
      </p:sp>
      <p:graphicFrame>
        <p:nvGraphicFramePr>
          <p:cNvPr id="1531908" name="Object 4"/>
          <p:cNvGraphicFramePr>
            <a:graphicFrameLocks/>
          </p:cNvGraphicFramePr>
          <p:nvPr/>
        </p:nvGraphicFramePr>
        <p:xfrm>
          <a:off x="4191000" y="1403350"/>
          <a:ext cx="4422775" cy="1111250"/>
        </p:xfrm>
        <a:graphic>
          <a:graphicData uri="http://schemas.openxmlformats.org/presentationml/2006/ole">
            <mc:AlternateContent xmlns:mc="http://schemas.openxmlformats.org/markup-compatibility/2006">
              <mc:Choice xmlns:v="urn:schemas-microsoft-com:vml" Requires="v">
                <p:oleObj spid="_x0000_s1748159" name="Equation" r:id="rId3" imgW="2006280" imgH="482400" progId="Equation.3">
                  <p:embed/>
                </p:oleObj>
              </mc:Choice>
              <mc:Fallback>
                <p:oleObj name="Equation" r:id="rId3" imgW="2006280" imgH="4824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403350"/>
                        <a:ext cx="4422775"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31909" name="Rectangle 5"/>
          <p:cNvSpPr>
            <a:spLocks noChangeArrowheads="1"/>
          </p:cNvSpPr>
          <p:nvPr/>
        </p:nvSpPr>
        <p:spPr bwMode="auto">
          <a:xfrm>
            <a:off x="4038600" y="1339850"/>
            <a:ext cx="4724400" cy="1250950"/>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srgbClr val="0000FF"/>
              </a:solidFill>
            </a:endParaRPr>
          </a:p>
        </p:txBody>
      </p:sp>
      <p:sp>
        <p:nvSpPr>
          <p:cNvPr id="1531910" name="Line 6"/>
          <p:cNvSpPr>
            <a:spLocks noChangeShapeType="1"/>
          </p:cNvSpPr>
          <p:nvPr/>
        </p:nvSpPr>
        <p:spPr bwMode="auto">
          <a:xfrm flipH="1">
            <a:off x="5257800" y="2590800"/>
            <a:ext cx="1143000" cy="4572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531911" name="Object 7"/>
          <p:cNvGraphicFramePr>
            <a:graphicFrameLocks/>
          </p:cNvGraphicFramePr>
          <p:nvPr>
            <p:extLst>
              <p:ext uri="{D42A27DB-BD31-4B8C-83A1-F6EECF244321}">
                <p14:modId xmlns:p14="http://schemas.microsoft.com/office/powerpoint/2010/main" val="2549602941"/>
              </p:ext>
            </p:extLst>
          </p:nvPr>
        </p:nvGraphicFramePr>
        <p:xfrm>
          <a:off x="5170488" y="5257800"/>
          <a:ext cx="2814637" cy="566738"/>
        </p:xfrm>
        <a:graphic>
          <a:graphicData uri="http://schemas.openxmlformats.org/presentationml/2006/ole">
            <mc:AlternateContent xmlns:mc="http://schemas.openxmlformats.org/markup-compatibility/2006">
              <mc:Choice xmlns:v="urn:schemas-microsoft-com:vml" Requires="v">
                <p:oleObj spid="_x0000_s1748160" name="Equation" r:id="rId5" imgW="1155600" imgH="228600" progId="Equation.3">
                  <p:embed/>
                </p:oleObj>
              </mc:Choice>
              <mc:Fallback>
                <p:oleObj name="Equation" r:id="rId5" imgW="1155600" imgH="22860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488" y="5257800"/>
                        <a:ext cx="2814637"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31912" name="Rectangle 8"/>
          <p:cNvSpPr>
            <a:spLocks noChangeArrowheads="1"/>
          </p:cNvSpPr>
          <p:nvPr/>
        </p:nvSpPr>
        <p:spPr bwMode="auto">
          <a:xfrm>
            <a:off x="887413" y="5291138"/>
            <a:ext cx="7086600" cy="1524000"/>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indent="-533400" eaLnBrk="1" hangingPunct="1">
              <a:spcBef>
                <a:spcPct val="20000"/>
              </a:spcBef>
              <a:buClr>
                <a:schemeClr val="accent2"/>
              </a:buClr>
              <a:buFont typeface="Wingdings" charset="0"/>
              <a:buNone/>
            </a:pPr>
            <a:r>
              <a:rPr kumimoji="1" lang="en-US" sz="2400" dirty="0">
                <a:latin typeface="Verdana" charset="0"/>
              </a:rPr>
              <a:t>Linearized dual algorithm:</a:t>
            </a:r>
          </a:p>
          <a:p>
            <a:pPr marL="533400" indent="-533400" eaLnBrk="1" hangingPunct="1">
              <a:spcBef>
                <a:spcPct val="20000"/>
              </a:spcBef>
              <a:buClr>
                <a:schemeClr val="accent2"/>
              </a:buClr>
              <a:buFont typeface="Wingdings" charset="0"/>
              <a:buNone/>
            </a:pPr>
            <a:r>
              <a:rPr kumimoji="1" lang="en-US" sz="2400" dirty="0">
                <a:latin typeface="Verdana" charset="0"/>
              </a:rPr>
              <a:t>Equilibrium </a:t>
            </a:r>
            <a:r>
              <a:rPr kumimoji="1" lang="en-US" sz="2800" i="1" dirty="0">
                <a:latin typeface="Times New Roman" charset="0"/>
              </a:rPr>
              <a:t>p</a:t>
            </a:r>
            <a:r>
              <a:rPr kumimoji="1" lang="en-US" sz="2400" i="1" dirty="0">
                <a:latin typeface="Times New Roman" charset="0"/>
              </a:rPr>
              <a:t> </a:t>
            </a:r>
            <a:r>
              <a:rPr kumimoji="1" lang="en-US" sz="2400" dirty="0">
                <a:latin typeface="Verdana" charset="0"/>
              </a:rPr>
              <a:t>is </a:t>
            </a:r>
            <a:r>
              <a:rPr kumimoji="1" lang="en-US" sz="2400" i="1" dirty="0">
                <a:solidFill>
                  <a:srgbClr val="0000FF"/>
                </a:solidFill>
                <a:latin typeface="Verdana" charset="0"/>
              </a:rPr>
              <a:t>locally stable</a:t>
            </a:r>
            <a:r>
              <a:rPr kumimoji="1" lang="en-US" sz="2400" dirty="0">
                <a:latin typeface="Verdana" charset="0"/>
              </a:rPr>
              <a:t> if  </a:t>
            </a:r>
          </a:p>
        </p:txBody>
      </p:sp>
      <p:graphicFrame>
        <p:nvGraphicFramePr>
          <p:cNvPr id="1531913" name="Object 9"/>
          <p:cNvGraphicFramePr>
            <a:graphicFrameLocks/>
          </p:cNvGraphicFramePr>
          <p:nvPr>
            <p:extLst>
              <p:ext uri="{D42A27DB-BD31-4B8C-83A1-F6EECF244321}">
                <p14:modId xmlns:p14="http://schemas.microsoft.com/office/powerpoint/2010/main" val="3211973748"/>
              </p:ext>
            </p:extLst>
          </p:nvPr>
        </p:nvGraphicFramePr>
        <p:xfrm>
          <a:off x="2936875" y="6248400"/>
          <a:ext cx="2476500" cy="534987"/>
        </p:xfrm>
        <a:graphic>
          <a:graphicData uri="http://schemas.openxmlformats.org/presentationml/2006/ole">
            <mc:AlternateContent xmlns:mc="http://schemas.openxmlformats.org/markup-compatibility/2006">
              <mc:Choice xmlns:v="urn:schemas-microsoft-com:vml" Requires="v">
                <p:oleObj spid="_x0000_s1748161" name="Equation" r:id="rId7" imgW="1015920" imgH="215640" progId="Equation.3">
                  <p:embed/>
                </p:oleObj>
              </mc:Choice>
              <mc:Fallback>
                <p:oleObj name="Equation" r:id="rId7" imgW="1015920" imgH="215640"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6875" y="6248400"/>
                        <a:ext cx="2476500"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51851430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6" name="Rectangle 2"/>
          <p:cNvSpPr>
            <a:spLocks noGrp="1" noChangeArrowheads="1"/>
          </p:cNvSpPr>
          <p:nvPr>
            <p:ph type="title"/>
          </p:nvPr>
        </p:nvSpPr>
        <p:spPr/>
        <p:txBody>
          <a:bodyPr/>
          <a:lstStyle/>
          <a:p>
            <a:r>
              <a:rPr lang="en-US" altLang="zh-CN"/>
              <a:t>Summary</a:t>
            </a:r>
            <a:endParaRPr lang="en-US"/>
          </a:p>
        </p:txBody>
      </p:sp>
      <p:graphicFrame>
        <p:nvGraphicFramePr>
          <p:cNvPr id="1449987" name="Group 3"/>
          <p:cNvGraphicFramePr>
            <a:graphicFrameLocks noGrp="1"/>
          </p:cNvGraphicFramePr>
          <p:nvPr/>
        </p:nvGraphicFramePr>
        <p:xfrm>
          <a:off x="609600" y="1146175"/>
          <a:ext cx="7924800" cy="4038537"/>
        </p:xfrm>
        <a:graphic>
          <a:graphicData uri="http://schemas.openxmlformats.org/drawingml/2006/table">
            <a:tbl>
              <a:tblPr/>
              <a:tblGrid>
                <a:gridCol w="2160588"/>
                <a:gridCol w="2868612"/>
                <a:gridCol w="2895600"/>
              </a:tblGrid>
              <a:tr h="6127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homogeneous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heterogeneous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18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equilibrium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0" i="0" u="none" strike="noStrike" cap="none" normalizeH="0" baseline="0">
                          <a:ln>
                            <a:noFill/>
                          </a:ln>
                          <a:solidFill>
                            <a:schemeClr val="tx1"/>
                          </a:solidFill>
                          <a:effectLst/>
                          <a:latin typeface="Verdana" charset="0"/>
                          <a:ea typeface="ＭＳ Ｐゴシック" charset="0"/>
                        </a:rPr>
                        <a:t>unique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0" i="0" u="none" strike="noStrike" cap="none" normalizeH="0" baseline="0">
                          <a:ln>
                            <a:noFill/>
                          </a:ln>
                          <a:solidFill>
                            <a:schemeClr val="tx1"/>
                          </a:solidFill>
                          <a:effectLst/>
                          <a:latin typeface="Verdana" charset="0"/>
                          <a:ea typeface="ＭＳ Ｐゴシック" charset="0"/>
                        </a:rPr>
                        <a:t>non-unique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8913">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bandwidth</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allocation </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on AQM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0" i="0" u="none" strike="noStrike" cap="none" normalizeH="0" baseline="0">
                          <a:ln>
                            <a:noFill/>
                          </a:ln>
                          <a:solidFill>
                            <a:schemeClr val="tx1"/>
                          </a:solidFill>
                          <a:effectLst/>
                          <a:latin typeface="Verdana" charset="0"/>
                          <a:ea typeface="ＭＳ Ｐゴシック" charset="0"/>
                        </a:rPr>
                        <a:t>independent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0" i="0" u="none" strike="noStrike" cap="none" normalizeH="0" baseline="0">
                          <a:ln>
                            <a:noFill/>
                          </a:ln>
                          <a:solidFill>
                            <a:schemeClr val="tx1"/>
                          </a:solidFill>
                          <a:effectLst/>
                          <a:latin typeface="Verdana" charset="0"/>
                          <a:ea typeface="ＭＳ Ｐゴシック" charset="0"/>
                        </a:rPr>
                        <a:t>dependent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442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bandwidth</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allocation</a:t>
                      </a:r>
                    </a:p>
                    <a:p>
                      <a:pPr marL="0" marR="0" lvl="0" indent="0" algn="l"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1" i="0" u="none" strike="noStrike" cap="none" normalizeH="0" baseline="0">
                          <a:ln>
                            <a:noFill/>
                          </a:ln>
                          <a:solidFill>
                            <a:schemeClr val="tx1"/>
                          </a:solidFill>
                          <a:effectLst/>
                          <a:latin typeface="Verdana" charset="0"/>
                          <a:ea typeface="ＭＳ Ｐゴシック" charset="0"/>
                        </a:rPr>
                        <a:t>on arrival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0" i="0" u="none" strike="noStrike" cap="none" normalizeH="0" baseline="0">
                          <a:ln>
                            <a:noFill/>
                          </a:ln>
                          <a:solidFill>
                            <a:schemeClr val="tx1"/>
                          </a:solidFill>
                          <a:effectLst/>
                          <a:latin typeface="Verdana" charset="0"/>
                          <a:ea typeface="ＭＳ Ｐゴシック" charset="0"/>
                        </a:rPr>
                        <a:t>independent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2400" b="0" i="0" u="none" strike="noStrike" cap="none" normalizeH="0" baseline="0">
                        <a:ln>
                          <a:noFill/>
                        </a:ln>
                        <a:solidFill>
                          <a:schemeClr val="tx1"/>
                        </a:solidFill>
                        <a:effectLst/>
                        <a:latin typeface="Verdana"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2400" b="0" i="0" u="none" strike="noStrike" cap="none" normalizeH="0" baseline="0">
                          <a:ln>
                            <a:noFill/>
                          </a:ln>
                          <a:solidFill>
                            <a:schemeClr val="tx1"/>
                          </a:solidFill>
                          <a:effectLst/>
                          <a:latin typeface="Verdana" charset="0"/>
                          <a:ea typeface="ＭＳ Ｐゴシック" charset="0"/>
                        </a:rPr>
                        <a:t>dependent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50009" name="Text Box 25"/>
          <p:cNvSpPr txBox="1">
            <a:spLocks noChangeArrowheads="1"/>
          </p:cNvSpPr>
          <p:nvPr/>
        </p:nvSpPr>
        <p:spPr bwMode="auto">
          <a:xfrm>
            <a:off x="592138" y="5702300"/>
            <a:ext cx="582985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200" dirty="0" smtClean="0">
                <a:solidFill>
                  <a:srgbClr val="0000FF"/>
                </a:solidFill>
                <a:ea typeface="宋体" charset="0"/>
                <a:cs typeface="宋体" charset="0"/>
              </a:rPr>
              <a:t>Interesting </a:t>
            </a:r>
            <a:r>
              <a:rPr lang="en-US" altLang="zh-CN" sz="2200" dirty="0">
                <a:solidFill>
                  <a:srgbClr val="0000FF"/>
                </a:solidFill>
                <a:ea typeface="宋体" charset="0"/>
                <a:cs typeface="宋体" charset="0"/>
              </a:rPr>
              <a:t>characterizations of equilibrium …</a:t>
            </a:r>
          </a:p>
          <a:p>
            <a:r>
              <a:rPr lang="en-US" altLang="zh-CN" sz="2200" dirty="0">
                <a:solidFill>
                  <a:srgbClr val="0000FF"/>
                </a:solidFill>
                <a:ea typeface="宋体" charset="0"/>
                <a:cs typeface="宋体" charset="0"/>
              </a:rPr>
              <a:t>But not much understanding on dynamics</a:t>
            </a:r>
            <a:endParaRPr lang="en-US" sz="2200" dirty="0">
              <a:solidFill>
                <a:srgbClr val="0000FF"/>
              </a:solidFill>
            </a:endParaRPr>
          </a:p>
        </p:txBody>
      </p:sp>
    </p:spTree>
    <p:extLst>
      <p:ext uri="{BB962C8B-B14F-4D97-AF65-F5344CB8AC3E}">
        <p14:creationId xmlns:p14="http://schemas.microsoft.com/office/powerpoint/2010/main" val="18373235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r>
              <a:rPr lang="en-US"/>
              <a:t>Efficiency</a:t>
            </a:r>
            <a:endParaRPr lang="en-US" sz="2600">
              <a:sym typeface="Wingdings" charset="0"/>
            </a:endParaRPr>
          </a:p>
        </p:txBody>
      </p:sp>
      <p:sp>
        <p:nvSpPr>
          <p:cNvPr id="1160195" name="Rectangle 3"/>
          <p:cNvSpPr>
            <a:spLocks noGrp="1" noChangeArrowheads="1"/>
          </p:cNvSpPr>
          <p:nvPr>
            <p:ph type="body" idx="1"/>
          </p:nvPr>
        </p:nvSpPr>
        <p:spPr>
          <a:xfrm>
            <a:off x="304800" y="1371600"/>
            <a:ext cx="8686800" cy="1524000"/>
          </a:xfrm>
        </p:spPr>
        <p:txBody>
          <a:bodyPr/>
          <a:lstStyle/>
          <a:p>
            <a:pPr marL="533400" indent="-533400">
              <a:buFont typeface="Wingdings" charset="0"/>
              <a:buNone/>
            </a:pPr>
            <a:r>
              <a:rPr lang="en-US" sz="2400" b="1" u="sng"/>
              <a:t>Result</a:t>
            </a:r>
            <a:endParaRPr lang="en-US" sz="2400"/>
          </a:p>
          <a:p>
            <a:pPr marL="533400" indent="-533400"/>
            <a:r>
              <a:rPr kumimoji="1" lang="en-US" sz="2400"/>
              <a:t>Every equilibrium </a:t>
            </a:r>
            <a:r>
              <a:rPr kumimoji="1" lang="en-US" i="1">
                <a:latin typeface="Times New Roman" charset="0"/>
              </a:rPr>
              <a:t>p*</a:t>
            </a:r>
            <a:r>
              <a:rPr kumimoji="1" lang="en-US" sz="2400"/>
              <a:t> is Pareto efficient</a:t>
            </a:r>
          </a:p>
        </p:txBody>
      </p:sp>
      <p:sp>
        <p:nvSpPr>
          <p:cNvPr id="1160197" name="Rectangle 5"/>
          <p:cNvSpPr>
            <a:spLocks noChangeArrowheads="1"/>
          </p:cNvSpPr>
          <p:nvPr/>
        </p:nvSpPr>
        <p:spPr bwMode="auto">
          <a:xfrm>
            <a:off x="304800" y="3765550"/>
            <a:ext cx="8686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indent="-533400" eaLnBrk="1" hangingPunct="1">
              <a:spcBef>
                <a:spcPct val="20000"/>
              </a:spcBef>
              <a:buClr>
                <a:schemeClr val="accent2"/>
              </a:buClr>
              <a:buFont typeface="Wingdings" charset="0"/>
              <a:buNone/>
            </a:pPr>
            <a:r>
              <a:rPr lang="en-US" sz="2400" u="sng">
                <a:latin typeface="Verdana" charset="0"/>
              </a:rPr>
              <a:t>Proof:</a:t>
            </a:r>
            <a:endParaRPr lang="en-US" sz="2400">
              <a:latin typeface="Verdana" charset="0"/>
            </a:endParaRPr>
          </a:p>
          <a:p>
            <a:pPr marL="533400" indent="-533400" eaLnBrk="1" hangingPunct="1">
              <a:spcBef>
                <a:spcPct val="20000"/>
              </a:spcBef>
              <a:buClr>
                <a:schemeClr val="accent2"/>
              </a:buClr>
              <a:buFont typeface="Wingdings" charset="0"/>
              <a:buChar char="o"/>
            </a:pPr>
            <a:r>
              <a:rPr kumimoji="1" lang="en-US" sz="2400">
                <a:latin typeface="Verdana" charset="0"/>
              </a:rPr>
              <a:t>Every equilibrium </a:t>
            </a:r>
            <a:r>
              <a:rPr kumimoji="1" lang="en-US" sz="2800" i="1">
                <a:latin typeface="Times New Roman" charset="0"/>
              </a:rPr>
              <a:t>p*</a:t>
            </a:r>
            <a:r>
              <a:rPr kumimoji="1" lang="en-US" sz="2400">
                <a:latin typeface="Verdana" charset="0"/>
              </a:rPr>
              <a:t> yields a (unique) rate </a:t>
            </a:r>
            <a:r>
              <a:rPr kumimoji="1" lang="en-US" sz="2800" i="1">
                <a:latin typeface="Times New Roman" charset="0"/>
              </a:rPr>
              <a:t>x(p*)</a:t>
            </a:r>
            <a:r>
              <a:rPr kumimoji="1" lang="en-US" sz="2400">
                <a:latin typeface="Verdana" charset="0"/>
              </a:rPr>
              <a:t> that solves </a:t>
            </a:r>
          </a:p>
          <a:p>
            <a:pPr marL="533400" indent="-533400" eaLnBrk="1" hangingPunct="1">
              <a:spcBef>
                <a:spcPct val="20000"/>
              </a:spcBef>
              <a:buClr>
                <a:schemeClr val="accent2"/>
              </a:buClr>
              <a:buFont typeface="Wingdings" charset="0"/>
              <a:buChar char="o"/>
            </a:pPr>
            <a:endParaRPr kumimoji="1" lang="en-US" sz="2400">
              <a:latin typeface="Verdana" charset="0"/>
            </a:endParaRPr>
          </a:p>
        </p:txBody>
      </p:sp>
      <p:graphicFrame>
        <p:nvGraphicFramePr>
          <p:cNvPr id="1160198" name="Object 6"/>
          <p:cNvGraphicFramePr>
            <a:graphicFrameLocks/>
          </p:cNvGraphicFramePr>
          <p:nvPr/>
        </p:nvGraphicFramePr>
        <p:xfrm>
          <a:off x="1600200" y="5213350"/>
          <a:ext cx="6019800" cy="882650"/>
        </p:xfrm>
        <a:graphic>
          <a:graphicData uri="http://schemas.openxmlformats.org/presentationml/2006/ole">
            <mc:AlternateContent xmlns:mc="http://schemas.openxmlformats.org/markup-compatibility/2006">
              <mc:Choice xmlns:v="urn:schemas-microsoft-com:vml" Requires="v">
                <p:oleObj spid="_x0000_s1770553" name="Equation" r:id="rId3" imgW="2412720" imgH="355320" progId="Equation.3">
                  <p:embed/>
                </p:oleObj>
              </mc:Choice>
              <mc:Fallback>
                <p:oleObj name="Equation" r:id="rId3" imgW="2412720" imgH="35532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13350"/>
                        <a:ext cx="6019800"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56086217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2"/>
          <p:cNvSpPr>
            <a:spLocks noGrp="1" noChangeArrowheads="1"/>
          </p:cNvSpPr>
          <p:nvPr>
            <p:ph type="title"/>
          </p:nvPr>
        </p:nvSpPr>
        <p:spPr/>
        <p:txBody>
          <a:bodyPr/>
          <a:lstStyle/>
          <a:p>
            <a:r>
              <a:rPr lang="en-US"/>
              <a:t>Efficiency</a:t>
            </a:r>
            <a:endParaRPr lang="en-US" sz="2600">
              <a:sym typeface="Wingdings" charset="0"/>
            </a:endParaRPr>
          </a:p>
        </p:txBody>
      </p:sp>
      <p:sp>
        <p:nvSpPr>
          <p:cNvPr id="1164291" name="Rectangle 3"/>
          <p:cNvSpPr>
            <a:spLocks noGrp="1" noChangeArrowheads="1"/>
          </p:cNvSpPr>
          <p:nvPr>
            <p:ph type="body" idx="1"/>
          </p:nvPr>
        </p:nvSpPr>
        <p:spPr>
          <a:xfrm>
            <a:off x="304800" y="1371600"/>
            <a:ext cx="8686800" cy="1524000"/>
          </a:xfrm>
        </p:spPr>
        <p:txBody>
          <a:bodyPr/>
          <a:lstStyle/>
          <a:p>
            <a:pPr marL="533400" indent="-533400">
              <a:buFont typeface="Wingdings" charset="0"/>
              <a:buNone/>
            </a:pPr>
            <a:r>
              <a:rPr lang="en-US" sz="2400" b="1" u="sng"/>
              <a:t>Result</a:t>
            </a:r>
            <a:endParaRPr lang="en-US" sz="2400"/>
          </a:p>
          <a:p>
            <a:pPr marL="533400" indent="-533400"/>
            <a:r>
              <a:rPr kumimoji="1" lang="en-US" sz="2400">
                <a:solidFill>
                  <a:srgbClr val="808080"/>
                </a:solidFill>
              </a:rPr>
              <a:t>Every equilibrium </a:t>
            </a:r>
            <a:r>
              <a:rPr kumimoji="1" lang="en-US" i="1">
                <a:solidFill>
                  <a:srgbClr val="808080"/>
                </a:solidFill>
                <a:latin typeface="Times New Roman" charset="0"/>
              </a:rPr>
              <a:t>p*</a:t>
            </a:r>
            <a:r>
              <a:rPr kumimoji="1" lang="en-US" sz="2400">
                <a:solidFill>
                  <a:srgbClr val="808080"/>
                </a:solidFill>
              </a:rPr>
              <a:t> is Pareto efficient</a:t>
            </a:r>
          </a:p>
          <a:p>
            <a:pPr marL="533400" indent="-533400"/>
            <a:endParaRPr kumimoji="1" lang="en-US" sz="2400"/>
          </a:p>
        </p:txBody>
      </p:sp>
      <p:sp>
        <p:nvSpPr>
          <p:cNvPr id="1164292" name="Rectangle 4"/>
          <p:cNvSpPr>
            <a:spLocks noChangeArrowheads="1"/>
          </p:cNvSpPr>
          <p:nvPr/>
        </p:nvSpPr>
        <p:spPr bwMode="auto">
          <a:xfrm>
            <a:off x="304800" y="4298950"/>
            <a:ext cx="8686800"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indent="-533400" eaLnBrk="1" hangingPunct="1">
              <a:spcBef>
                <a:spcPct val="20000"/>
              </a:spcBef>
              <a:buClr>
                <a:schemeClr val="accent2"/>
              </a:buClr>
              <a:buFont typeface="Wingdings" charset="0"/>
              <a:buChar char="o"/>
            </a:pPr>
            <a:r>
              <a:rPr kumimoji="1" lang="en-US" sz="2400">
                <a:latin typeface="Verdana" charset="0"/>
              </a:rPr>
              <a:t>Measure of optimality</a:t>
            </a:r>
          </a:p>
          <a:p>
            <a:pPr marL="533400" indent="-533400" eaLnBrk="1" hangingPunct="1">
              <a:spcBef>
                <a:spcPct val="20000"/>
              </a:spcBef>
              <a:buClr>
                <a:schemeClr val="accent2"/>
              </a:buClr>
              <a:buFont typeface="Wingdings" charset="0"/>
              <a:buChar char="o"/>
            </a:pPr>
            <a:endParaRPr kumimoji="1" lang="en-US" sz="2400">
              <a:latin typeface="Verdana" charset="0"/>
            </a:endParaRPr>
          </a:p>
          <a:p>
            <a:pPr marL="533400" indent="-533400" eaLnBrk="1" hangingPunct="1">
              <a:spcBef>
                <a:spcPct val="20000"/>
              </a:spcBef>
              <a:buClr>
                <a:schemeClr val="accent2"/>
              </a:buClr>
              <a:buFont typeface="Wingdings" charset="0"/>
              <a:buChar char="o"/>
            </a:pPr>
            <a:endParaRPr kumimoji="1" lang="en-US" sz="2400">
              <a:latin typeface="Verdana" charset="0"/>
            </a:endParaRPr>
          </a:p>
          <a:p>
            <a:pPr marL="533400" indent="-533400" eaLnBrk="1" hangingPunct="1">
              <a:spcBef>
                <a:spcPct val="20000"/>
              </a:spcBef>
              <a:buClr>
                <a:schemeClr val="accent2"/>
              </a:buClr>
              <a:buFont typeface="Wingdings" charset="0"/>
              <a:buChar char="o"/>
            </a:pPr>
            <a:endParaRPr kumimoji="1" lang="en-US" sz="1200">
              <a:latin typeface="Verdana" charset="0"/>
            </a:endParaRPr>
          </a:p>
          <a:p>
            <a:pPr marL="533400" indent="-533400" eaLnBrk="1" hangingPunct="1">
              <a:spcBef>
                <a:spcPct val="20000"/>
              </a:spcBef>
              <a:buClr>
                <a:schemeClr val="accent2"/>
              </a:buClr>
              <a:buFont typeface="Wingdings" charset="0"/>
              <a:buChar char="o"/>
            </a:pPr>
            <a:r>
              <a:rPr kumimoji="1" lang="en-US" sz="2400">
                <a:latin typeface="Verdana" charset="0"/>
              </a:rPr>
              <a:t>Achieved:</a:t>
            </a:r>
          </a:p>
        </p:txBody>
      </p:sp>
      <p:graphicFrame>
        <p:nvGraphicFramePr>
          <p:cNvPr id="1164293" name="Object 5"/>
          <p:cNvGraphicFramePr>
            <a:graphicFrameLocks/>
          </p:cNvGraphicFramePr>
          <p:nvPr/>
        </p:nvGraphicFramePr>
        <p:xfrm>
          <a:off x="1595438" y="4876800"/>
          <a:ext cx="6176962" cy="882650"/>
        </p:xfrm>
        <a:graphic>
          <a:graphicData uri="http://schemas.openxmlformats.org/presentationml/2006/ole">
            <mc:AlternateContent xmlns:mc="http://schemas.openxmlformats.org/markup-compatibility/2006">
              <mc:Choice xmlns:v="urn:schemas-microsoft-com:vml" Requires="v">
                <p:oleObj spid="_x0000_s1771623" name="Equation" r:id="rId3" imgW="2476440" imgH="355320" progId="Equation.3">
                  <p:embed/>
                </p:oleObj>
              </mc:Choice>
              <mc:Fallback>
                <p:oleObj name="Equation" r:id="rId3" imgW="2476440" imgH="35532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38" y="4876800"/>
                        <a:ext cx="61769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64294" name="Object 6"/>
          <p:cNvGraphicFramePr>
            <a:graphicFrameLocks/>
          </p:cNvGraphicFramePr>
          <p:nvPr/>
        </p:nvGraphicFramePr>
        <p:xfrm>
          <a:off x="2819400" y="5791200"/>
          <a:ext cx="4687888" cy="882650"/>
        </p:xfrm>
        <a:graphic>
          <a:graphicData uri="http://schemas.openxmlformats.org/presentationml/2006/ole">
            <mc:AlternateContent xmlns:mc="http://schemas.openxmlformats.org/markup-compatibility/2006">
              <mc:Choice xmlns:v="urn:schemas-microsoft-com:vml" Requires="v">
                <p:oleObj spid="_x0000_s1771624" name="Equation" r:id="rId5" imgW="1879560" imgH="355320" progId="Equation.3">
                  <p:embed/>
                </p:oleObj>
              </mc:Choice>
              <mc:Fallback>
                <p:oleObj name="Equation" r:id="rId5" imgW="1879560" imgH="35532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5791200"/>
                        <a:ext cx="4687888"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86477173"/>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2"/>
          <p:cNvSpPr>
            <a:spLocks noGrp="1" noChangeArrowheads="1"/>
          </p:cNvSpPr>
          <p:nvPr>
            <p:ph type="title"/>
          </p:nvPr>
        </p:nvSpPr>
        <p:spPr/>
        <p:txBody>
          <a:bodyPr/>
          <a:lstStyle/>
          <a:p>
            <a:r>
              <a:rPr lang="en-US"/>
              <a:t>Efficiency</a:t>
            </a:r>
            <a:endParaRPr lang="en-US" sz="2600">
              <a:sym typeface="Wingdings" charset="0"/>
            </a:endParaRPr>
          </a:p>
        </p:txBody>
      </p:sp>
      <p:sp>
        <p:nvSpPr>
          <p:cNvPr id="1163267" name="Rectangle 3"/>
          <p:cNvSpPr>
            <a:spLocks noGrp="1" noChangeArrowheads="1"/>
          </p:cNvSpPr>
          <p:nvPr>
            <p:ph type="body" idx="1"/>
          </p:nvPr>
        </p:nvSpPr>
        <p:spPr>
          <a:xfrm>
            <a:off x="304800" y="1371600"/>
            <a:ext cx="8686800" cy="1524000"/>
          </a:xfrm>
        </p:spPr>
        <p:txBody>
          <a:bodyPr/>
          <a:lstStyle/>
          <a:p>
            <a:pPr marL="533400" indent="-533400">
              <a:buFont typeface="Wingdings" charset="0"/>
              <a:buNone/>
            </a:pPr>
            <a:r>
              <a:rPr lang="en-US" sz="2400" b="1" u="sng"/>
              <a:t>Result</a:t>
            </a:r>
            <a:endParaRPr lang="en-US" sz="2400"/>
          </a:p>
          <a:p>
            <a:pPr marL="533400" indent="-533400"/>
            <a:r>
              <a:rPr kumimoji="1" lang="en-US" sz="2400">
                <a:solidFill>
                  <a:srgbClr val="808080"/>
                </a:solidFill>
              </a:rPr>
              <a:t>Every equilibrium </a:t>
            </a:r>
            <a:r>
              <a:rPr kumimoji="1" lang="en-US" i="1">
                <a:solidFill>
                  <a:srgbClr val="808080"/>
                </a:solidFill>
                <a:latin typeface="Times New Roman" charset="0"/>
              </a:rPr>
              <a:t>p*</a:t>
            </a:r>
            <a:r>
              <a:rPr kumimoji="1" lang="en-US" sz="2400">
                <a:solidFill>
                  <a:srgbClr val="808080"/>
                </a:solidFill>
              </a:rPr>
              <a:t> is Pareto efficient</a:t>
            </a:r>
          </a:p>
          <a:p>
            <a:pPr marL="533400" indent="-533400"/>
            <a:r>
              <a:rPr kumimoji="1" lang="en-US" sz="2400"/>
              <a:t>Loss of optimality:</a:t>
            </a:r>
          </a:p>
          <a:p>
            <a:pPr marL="533400" indent="-533400"/>
            <a:endParaRPr kumimoji="1" lang="en-US" sz="2400"/>
          </a:p>
        </p:txBody>
      </p:sp>
      <p:sp>
        <p:nvSpPr>
          <p:cNvPr id="1163268" name="Rectangle 4"/>
          <p:cNvSpPr>
            <a:spLocks noChangeArrowheads="1"/>
          </p:cNvSpPr>
          <p:nvPr/>
        </p:nvSpPr>
        <p:spPr bwMode="auto">
          <a:xfrm>
            <a:off x="304800" y="4298950"/>
            <a:ext cx="8686800"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indent="-533400" eaLnBrk="1" hangingPunct="1">
              <a:spcBef>
                <a:spcPct val="20000"/>
              </a:spcBef>
              <a:buClr>
                <a:schemeClr val="accent2"/>
              </a:buClr>
              <a:buFont typeface="Wingdings" charset="0"/>
              <a:buChar char="o"/>
            </a:pPr>
            <a:r>
              <a:rPr kumimoji="1" lang="en-US" sz="2400">
                <a:latin typeface="Verdana" charset="0"/>
              </a:rPr>
              <a:t>Measure of optimality</a:t>
            </a:r>
          </a:p>
          <a:p>
            <a:pPr marL="533400" indent="-533400" eaLnBrk="1" hangingPunct="1">
              <a:spcBef>
                <a:spcPct val="20000"/>
              </a:spcBef>
              <a:buClr>
                <a:schemeClr val="accent2"/>
              </a:buClr>
              <a:buFont typeface="Wingdings" charset="0"/>
              <a:buChar char="o"/>
            </a:pPr>
            <a:endParaRPr kumimoji="1" lang="en-US" sz="2400">
              <a:latin typeface="Verdana" charset="0"/>
            </a:endParaRPr>
          </a:p>
          <a:p>
            <a:pPr marL="533400" indent="-533400" eaLnBrk="1" hangingPunct="1">
              <a:spcBef>
                <a:spcPct val="20000"/>
              </a:spcBef>
              <a:buClr>
                <a:schemeClr val="accent2"/>
              </a:buClr>
              <a:buFont typeface="Wingdings" charset="0"/>
              <a:buChar char="o"/>
            </a:pPr>
            <a:endParaRPr kumimoji="1" lang="en-US" sz="2400">
              <a:latin typeface="Verdana" charset="0"/>
            </a:endParaRPr>
          </a:p>
          <a:p>
            <a:pPr marL="533400" indent="-533400" eaLnBrk="1" hangingPunct="1">
              <a:spcBef>
                <a:spcPct val="20000"/>
              </a:spcBef>
              <a:buClr>
                <a:schemeClr val="accent2"/>
              </a:buClr>
              <a:buFont typeface="Wingdings" charset="0"/>
              <a:buChar char="o"/>
            </a:pPr>
            <a:endParaRPr kumimoji="1" lang="en-US" sz="1200">
              <a:latin typeface="Verdana" charset="0"/>
            </a:endParaRPr>
          </a:p>
          <a:p>
            <a:pPr marL="533400" indent="-533400" eaLnBrk="1" hangingPunct="1">
              <a:spcBef>
                <a:spcPct val="20000"/>
              </a:spcBef>
              <a:buClr>
                <a:schemeClr val="accent2"/>
              </a:buClr>
              <a:buFont typeface="Wingdings" charset="0"/>
              <a:buChar char="o"/>
            </a:pPr>
            <a:r>
              <a:rPr kumimoji="1" lang="en-US" sz="2400">
                <a:latin typeface="Verdana" charset="0"/>
              </a:rPr>
              <a:t>Achieved:</a:t>
            </a:r>
          </a:p>
        </p:txBody>
      </p:sp>
      <p:graphicFrame>
        <p:nvGraphicFramePr>
          <p:cNvPr id="1163269" name="Object 5"/>
          <p:cNvGraphicFramePr>
            <a:graphicFrameLocks/>
          </p:cNvGraphicFramePr>
          <p:nvPr/>
        </p:nvGraphicFramePr>
        <p:xfrm>
          <a:off x="1595438" y="4876800"/>
          <a:ext cx="6176962" cy="882650"/>
        </p:xfrm>
        <a:graphic>
          <a:graphicData uri="http://schemas.openxmlformats.org/presentationml/2006/ole">
            <mc:AlternateContent xmlns:mc="http://schemas.openxmlformats.org/markup-compatibility/2006">
              <mc:Choice xmlns:v="urn:schemas-microsoft-com:vml" Requires="v">
                <p:oleObj spid="_x0000_s1772693" name="Equation" r:id="rId3" imgW="2476440" imgH="355320" progId="Equation.3">
                  <p:embed/>
                </p:oleObj>
              </mc:Choice>
              <mc:Fallback>
                <p:oleObj name="Equation" r:id="rId3" imgW="2476440" imgH="35532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38" y="4876800"/>
                        <a:ext cx="6176962"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63270" name="Object 6"/>
          <p:cNvGraphicFramePr>
            <a:graphicFrameLocks/>
          </p:cNvGraphicFramePr>
          <p:nvPr/>
        </p:nvGraphicFramePr>
        <p:xfrm>
          <a:off x="2819400" y="5791200"/>
          <a:ext cx="4687888" cy="882650"/>
        </p:xfrm>
        <a:graphic>
          <a:graphicData uri="http://schemas.openxmlformats.org/presentationml/2006/ole">
            <mc:AlternateContent xmlns:mc="http://schemas.openxmlformats.org/markup-compatibility/2006">
              <mc:Choice xmlns:v="urn:schemas-microsoft-com:vml" Requires="v">
                <p:oleObj spid="_x0000_s1772694" name="Equation" r:id="rId5" imgW="1879560" imgH="355320" progId="Equation.3">
                  <p:embed/>
                </p:oleObj>
              </mc:Choice>
              <mc:Fallback>
                <p:oleObj name="Equation" r:id="rId5" imgW="1879560" imgH="35532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5791200"/>
                        <a:ext cx="4687888"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63271" name="Object 7"/>
          <p:cNvGraphicFramePr>
            <a:graphicFrameLocks/>
          </p:cNvGraphicFramePr>
          <p:nvPr/>
        </p:nvGraphicFramePr>
        <p:xfrm>
          <a:off x="2743200" y="2743200"/>
          <a:ext cx="3167063" cy="1135063"/>
        </p:xfrm>
        <a:graphic>
          <a:graphicData uri="http://schemas.openxmlformats.org/presentationml/2006/ole">
            <mc:AlternateContent xmlns:mc="http://schemas.openxmlformats.org/markup-compatibility/2006">
              <mc:Choice xmlns:v="urn:schemas-microsoft-com:vml" Requires="v">
                <p:oleObj spid="_x0000_s1772695" name="Equation" r:id="rId7" imgW="1269720" imgH="457200" progId="Equation.3">
                  <p:embed/>
                </p:oleObj>
              </mc:Choice>
              <mc:Fallback>
                <p:oleObj name="Equation" r:id="rId7" imgW="1269720" imgH="457200" progId="Equation.3">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743200"/>
                        <a:ext cx="3167063"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4029841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p:txBody>
          <a:bodyPr/>
          <a:lstStyle/>
          <a:p>
            <a:r>
              <a:rPr lang="en-US"/>
              <a:t>Efficiency</a:t>
            </a:r>
            <a:endParaRPr lang="en-US" sz="2600">
              <a:sym typeface="Wingdings" charset="0"/>
            </a:endParaRPr>
          </a:p>
        </p:txBody>
      </p:sp>
      <p:sp>
        <p:nvSpPr>
          <p:cNvPr id="1165315" name="Rectangle 3"/>
          <p:cNvSpPr>
            <a:spLocks noGrp="1" noChangeArrowheads="1"/>
          </p:cNvSpPr>
          <p:nvPr>
            <p:ph type="body" idx="1"/>
          </p:nvPr>
        </p:nvSpPr>
        <p:spPr>
          <a:xfrm>
            <a:off x="304800" y="1371600"/>
            <a:ext cx="8686800" cy="1524000"/>
          </a:xfrm>
        </p:spPr>
        <p:txBody>
          <a:bodyPr/>
          <a:lstStyle/>
          <a:p>
            <a:pPr marL="533400" indent="-533400">
              <a:buFont typeface="Wingdings" charset="0"/>
              <a:buNone/>
            </a:pPr>
            <a:r>
              <a:rPr lang="en-US" sz="2400" b="1" u="sng"/>
              <a:t>Result</a:t>
            </a:r>
            <a:endParaRPr lang="en-US" sz="2400"/>
          </a:p>
          <a:p>
            <a:pPr marL="533400" indent="-533400"/>
            <a:r>
              <a:rPr kumimoji="1" lang="en-US" sz="2400">
                <a:solidFill>
                  <a:srgbClr val="808080"/>
                </a:solidFill>
              </a:rPr>
              <a:t>Every equilibrium </a:t>
            </a:r>
            <a:r>
              <a:rPr kumimoji="1" lang="en-US" i="1">
                <a:solidFill>
                  <a:srgbClr val="808080"/>
                </a:solidFill>
                <a:latin typeface="Times New Roman" charset="0"/>
              </a:rPr>
              <a:t>p*</a:t>
            </a:r>
            <a:r>
              <a:rPr kumimoji="1" lang="en-US" sz="2400">
                <a:solidFill>
                  <a:srgbClr val="808080"/>
                </a:solidFill>
              </a:rPr>
              <a:t> is Pareto efficient</a:t>
            </a:r>
          </a:p>
          <a:p>
            <a:pPr marL="533400" indent="-533400"/>
            <a:r>
              <a:rPr kumimoji="1" lang="en-US" sz="2400"/>
              <a:t>Loss of optimality:</a:t>
            </a:r>
          </a:p>
          <a:p>
            <a:pPr marL="533400" indent="-533400"/>
            <a:endParaRPr kumimoji="1" lang="en-US" sz="2400"/>
          </a:p>
        </p:txBody>
      </p:sp>
      <p:sp>
        <p:nvSpPr>
          <p:cNvPr id="1165316" name="Rectangle 4"/>
          <p:cNvSpPr>
            <a:spLocks noChangeArrowheads="1"/>
          </p:cNvSpPr>
          <p:nvPr/>
        </p:nvSpPr>
        <p:spPr bwMode="auto">
          <a:xfrm>
            <a:off x="609600" y="4800600"/>
            <a:ext cx="784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indent="-533400" eaLnBrk="1" hangingPunct="1">
              <a:spcBef>
                <a:spcPct val="20000"/>
              </a:spcBef>
              <a:buClr>
                <a:schemeClr val="accent2"/>
              </a:buClr>
              <a:buFont typeface="Wingdings" charset="0"/>
              <a:buNone/>
            </a:pPr>
            <a:r>
              <a:rPr kumimoji="1" lang="en-US" sz="2400">
                <a:latin typeface="Verdana" charset="0"/>
              </a:rPr>
              <a:t>e.g. A network of RED routers with default parameters suffers no loss of optimality</a:t>
            </a:r>
          </a:p>
          <a:p>
            <a:pPr marL="533400" indent="-533400" eaLnBrk="1" hangingPunct="1">
              <a:spcBef>
                <a:spcPct val="20000"/>
              </a:spcBef>
              <a:buClr>
                <a:schemeClr val="accent2"/>
              </a:buClr>
              <a:buFont typeface="Wingdings" charset="0"/>
              <a:buNone/>
            </a:pPr>
            <a:endParaRPr kumimoji="1" lang="en-US" sz="2400">
              <a:latin typeface="Verdana" charset="0"/>
            </a:endParaRPr>
          </a:p>
        </p:txBody>
      </p:sp>
      <p:graphicFrame>
        <p:nvGraphicFramePr>
          <p:cNvPr id="1165319" name="Object 7"/>
          <p:cNvGraphicFramePr>
            <a:graphicFrameLocks/>
          </p:cNvGraphicFramePr>
          <p:nvPr/>
        </p:nvGraphicFramePr>
        <p:xfrm>
          <a:off x="2743200" y="2743200"/>
          <a:ext cx="3167063" cy="1135063"/>
        </p:xfrm>
        <a:graphic>
          <a:graphicData uri="http://schemas.openxmlformats.org/presentationml/2006/ole">
            <mc:AlternateContent xmlns:mc="http://schemas.openxmlformats.org/markup-compatibility/2006">
              <mc:Choice xmlns:v="urn:schemas-microsoft-com:vml" Requires="v">
                <p:oleObj spid="_x0000_s1773625" name="Equation" r:id="rId3" imgW="1269720" imgH="457200" progId="Equation.3">
                  <p:embed/>
                </p:oleObj>
              </mc:Choice>
              <mc:Fallback>
                <p:oleObj name="Equation" r:id="rId3" imgW="1269720" imgH="4572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743200"/>
                        <a:ext cx="3167063"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0000452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Grp="1" noChangeArrowheads="1"/>
          </p:cNvSpPr>
          <p:nvPr>
            <p:ph type="title"/>
          </p:nvPr>
        </p:nvSpPr>
        <p:spPr/>
        <p:txBody>
          <a:bodyPr/>
          <a:lstStyle/>
          <a:p>
            <a:r>
              <a:rPr lang="en-US"/>
              <a:t>Intra-protocol fairness</a:t>
            </a:r>
            <a:endParaRPr lang="en-US" sz="2600">
              <a:sym typeface="Wingdings" charset="0"/>
            </a:endParaRPr>
          </a:p>
        </p:txBody>
      </p:sp>
      <p:sp>
        <p:nvSpPr>
          <p:cNvPr id="1161219" name="Rectangle 3"/>
          <p:cNvSpPr>
            <a:spLocks noGrp="1" noChangeArrowheads="1"/>
          </p:cNvSpPr>
          <p:nvPr>
            <p:ph type="body" idx="1"/>
          </p:nvPr>
        </p:nvSpPr>
        <p:spPr>
          <a:xfrm>
            <a:off x="304800" y="1371600"/>
            <a:ext cx="8686800" cy="2362200"/>
          </a:xfrm>
        </p:spPr>
        <p:txBody>
          <a:bodyPr/>
          <a:lstStyle/>
          <a:p>
            <a:pPr marL="533400" indent="-533400">
              <a:buFont typeface="Wingdings" charset="0"/>
              <a:buNone/>
            </a:pPr>
            <a:r>
              <a:rPr lang="en-US" sz="2400" b="1" u="sng"/>
              <a:t>Result</a:t>
            </a:r>
            <a:endParaRPr lang="en-US" sz="2400"/>
          </a:p>
          <a:p>
            <a:pPr marL="533400" indent="-533400"/>
            <a:r>
              <a:rPr kumimoji="1" lang="en-US" sz="2400"/>
              <a:t>Fairness among flows within each type is unaffected, i.e., still determined by their utility functions and Kelly</a:t>
            </a:r>
            <a:r>
              <a:rPr kumimoji="1" lang="ja-JP" altLang="en-US" sz="2400">
                <a:latin typeface="Arial"/>
              </a:rPr>
              <a:t>’</a:t>
            </a:r>
            <a:r>
              <a:rPr kumimoji="1" lang="en-US" sz="2400"/>
              <a:t>s problem with reduced link capacities</a:t>
            </a:r>
          </a:p>
        </p:txBody>
      </p:sp>
      <p:sp>
        <p:nvSpPr>
          <p:cNvPr id="1161221" name="Rectangle 5"/>
          <p:cNvSpPr>
            <a:spLocks noChangeArrowheads="1"/>
          </p:cNvSpPr>
          <p:nvPr/>
        </p:nvSpPr>
        <p:spPr bwMode="auto">
          <a:xfrm>
            <a:off x="304800" y="3810000"/>
            <a:ext cx="8686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indent="-533400" eaLnBrk="1" hangingPunct="1">
              <a:spcBef>
                <a:spcPct val="20000"/>
              </a:spcBef>
              <a:buClr>
                <a:schemeClr val="accent2"/>
              </a:buClr>
              <a:buFont typeface="Wingdings" charset="0"/>
              <a:buNone/>
            </a:pPr>
            <a:r>
              <a:rPr lang="en-US" sz="2400" u="sng">
                <a:latin typeface="Verdana" charset="0"/>
              </a:rPr>
              <a:t>Proof idea:</a:t>
            </a:r>
            <a:endParaRPr lang="en-US" sz="2400">
              <a:latin typeface="Verdana" charset="0"/>
            </a:endParaRPr>
          </a:p>
          <a:p>
            <a:pPr marL="533400" indent="-533400" eaLnBrk="1" hangingPunct="1">
              <a:spcBef>
                <a:spcPct val="20000"/>
              </a:spcBef>
              <a:buClr>
                <a:schemeClr val="accent2"/>
              </a:buClr>
              <a:buFont typeface="Wingdings" charset="0"/>
              <a:buChar char="o"/>
            </a:pPr>
            <a:r>
              <a:rPr kumimoji="1" lang="en-US" sz="2400">
                <a:latin typeface="Verdana" charset="0"/>
              </a:rPr>
              <a:t>Each equilibrium </a:t>
            </a:r>
            <a:r>
              <a:rPr kumimoji="1" lang="en-US" sz="2800" i="1">
                <a:latin typeface="Times New Roman" charset="0"/>
              </a:rPr>
              <a:t>p</a:t>
            </a:r>
            <a:r>
              <a:rPr kumimoji="1" lang="en-US" sz="2400">
                <a:latin typeface="Verdana" charset="0"/>
              </a:rPr>
              <a:t> chooses a partition of link capacities among types, </a:t>
            </a:r>
            <a:r>
              <a:rPr kumimoji="1" lang="en-US" sz="2600" i="1">
                <a:latin typeface="Times New Roman" charset="0"/>
              </a:rPr>
              <a:t>c</a:t>
            </a:r>
            <a:r>
              <a:rPr kumimoji="1" lang="en-US" sz="2600" i="1" baseline="30000">
                <a:latin typeface="Times New Roman" charset="0"/>
              </a:rPr>
              <a:t>j</a:t>
            </a:r>
            <a:r>
              <a:rPr kumimoji="1" lang="en-US" sz="2400">
                <a:latin typeface="Verdana" charset="0"/>
              </a:rPr>
              <a:t>:= </a:t>
            </a:r>
            <a:r>
              <a:rPr kumimoji="1" lang="en-US" sz="2600" i="1">
                <a:latin typeface="Times New Roman" charset="0"/>
              </a:rPr>
              <a:t>c</a:t>
            </a:r>
            <a:r>
              <a:rPr kumimoji="1" lang="en-US" sz="2600" i="1" baseline="30000">
                <a:latin typeface="Times New Roman" charset="0"/>
              </a:rPr>
              <a:t>j</a:t>
            </a:r>
            <a:r>
              <a:rPr kumimoji="1" lang="en-US" sz="2400" i="1">
                <a:latin typeface="Times New Roman" charset="0"/>
              </a:rPr>
              <a:t>(p)</a:t>
            </a:r>
          </a:p>
          <a:p>
            <a:pPr marL="533400" indent="-533400" eaLnBrk="1" hangingPunct="1">
              <a:spcBef>
                <a:spcPct val="20000"/>
              </a:spcBef>
              <a:buClr>
                <a:schemeClr val="accent2"/>
              </a:buClr>
              <a:buFont typeface="Wingdings" charset="0"/>
              <a:buChar char="o"/>
            </a:pPr>
            <a:r>
              <a:rPr kumimoji="1" lang="en-US" sz="2400">
                <a:latin typeface="Verdana" charset="0"/>
              </a:rPr>
              <a:t>Rates </a:t>
            </a:r>
            <a:r>
              <a:rPr kumimoji="1" lang="en-US" sz="2600" i="1">
                <a:latin typeface="Times New Roman" charset="0"/>
              </a:rPr>
              <a:t>x</a:t>
            </a:r>
            <a:r>
              <a:rPr kumimoji="1" lang="en-US" sz="2600" i="1" baseline="30000">
                <a:latin typeface="Times New Roman" charset="0"/>
              </a:rPr>
              <a:t>j</a:t>
            </a:r>
            <a:r>
              <a:rPr kumimoji="1" lang="en-US" sz="2600" i="1">
                <a:latin typeface="Times New Roman" charset="0"/>
              </a:rPr>
              <a:t>(p)</a:t>
            </a:r>
            <a:r>
              <a:rPr kumimoji="1" lang="en-US" sz="2400">
                <a:latin typeface="Verdana" charset="0"/>
              </a:rPr>
              <a:t> then solve   </a:t>
            </a:r>
          </a:p>
        </p:txBody>
      </p:sp>
      <p:graphicFrame>
        <p:nvGraphicFramePr>
          <p:cNvPr id="1161223" name="Object 7"/>
          <p:cNvGraphicFramePr>
            <a:graphicFrameLocks/>
          </p:cNvGraphicFramePr>
          <p:nvPr/>
        </p:nvGraphicFramePr>
        <p:xfrm>
          <a:off x="1981200" y="5715000"/>
          <a:ext cx="5037138" cy="850900"/>
        </p:xfrm>
        <a:graphic>
          <a:graphicData uri="http://schemas.openxmlformats.org/presentationml/2006/ole">
            <mc:AlternateContent xmlns:mc="http://schemas.openxmlformats.org/markup-compatibility/2006">
              <mc:Choice xmlns:v="urn:schemas-microsoft-com:vml" Requires="v">
                <p:oleObj spid="_x0000_s1774649" name="Equation" r:id="rId3" imgW="2019240" imgH="342720" progId="Equation.3">
                  <p:embed/>
                </p:oleObj>
              </mc:Choice>
              <mc:Fallback>
                <p:oleObj name="Equation" r:id="rId3" imgW="2019240" imgH="34272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715000"/>
                        <a:ext cx="5037138"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11285660"/>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Grp="1" noChangeArrowheads="1"/>
          </p:cNvSpPr>
          <p:nvPr>
            <p:ph type="title"/>
          </p:nvPr>
        </p:nvSpPr>
        <p:spPr/>
        <p:txBody>
          <a:bodyPr/>
          <a:lstStyle/>
          <a:p>
            <a:r>
              <a:rPr lang="en-US"/>
              <a:t>Inter-protocol fairness</a:t>
            </a:r>
            <a:endParaRPr lang="en-US" sz="2600">
              <a:sym typeface="Wingdings" charset="0"/>
            </a:endParaRPr>
          </a:p>
        </p:txBody>
      </p:sp>
      <p:sp>
        <p:nvSpPr>
          <p:cNvPr id="1166339" name="Rectangle 3"/>
          <p:cNvSpPr>
            <a:spLocks noGrp="1" noChangeArrowheads="1"/>
          </p:cNvSpPr>
          <p:nvPr>
            <p:ph type="body" idx="1"/>
          </p:nvPr>
        </p:nvSpPr>
        <p:spPr>
          <a:xfrm>
            <a:off x="304800" y="1371600"/>
            <a:ext cx="8686800" cy="3505200"/>
          </a:xfrm>
        </p:spPr>
        <p:txBody>
          <a:bodyPr/>
          <a:lstStyle/>
          <a:p>
            <a:pPr marL="533400" indent="-533400">
              <a:buFont typeface="Wingdings" charset="0"/>
              <a:buNone/>
            </a:pPr>
            <a:r>
              <a:rPr lang="en-US" sz="2400" b="1" u="sng"/>
              <a:t>Theorem</a:t>
            </a:r>
            <a:endParaRPr lang="en-US" sz="2400"/>
          </a:p>
          <a:p>
            <a:pPr marL="533400" indent="-533400"/>
            <a:r>
              <a:rPr kumimoji="1" lang="en-US" sz="2400"/>
              <a:t>Any fairness is achievable with a linear scaling of utility functions</a:t>
            </a:r>
          </a:p>
          <a:p>
            <a:pPr marL="533400" indent="-533400"/>
            <a:endParaRPr kumimoji="1" lang="en-US" sz="2400"/>
          </a:p>
        </p:txBody>
      </p:sp>
      <p:graphicFrame>
        <p:nvGraphicFramePr>
          <p:cNvPr id="1166342" name="Object 6"/>
          <p:cNvGraphicFramePr>
            <a:graphicFrameLocks/>
          </p:cNvGraphicFramePr>
          <p:nvPr/>
        </p:nvGraphicFramePr>
        <p:xfrm>
          <a:off x="1219200" y="4572000"/>
          <a:ext cx="6492875" cy="2143125"/>
        </p:xfrm>
        <a:graphic>
          <a:graphicData uri="http://schemas.openxmlformats.org/presentationml/2006/ole">
            <mc:AlternateContent xmlns:mc="http://schemas.openxmlformats.org/markup-compatibility/2006">
              <mc:Choice xmlns:v="urn:schemas-microsoft-com:vml" Requires="v">
                <p:oleObj spid="_x0000_s1775673" name="Equation" r:id="rId3" imgW="2603160" imgH="863280" progId="Equation.3">
                  <p:embed/>
                </p:oleObj>
              </mc:Choice>
              <mc:Fallback>
                <p:oleObj name="Equation" r:id="rId3" imgW="2603160" imgH="86328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572000"/>
                        <a:ext cx="649287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522051124"/>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62" name="Rectangle 2"/>
          <p:cNvSpPr>
            <a:spLocks noGrp="1" noChangeArrowheads="1"/>
          </p:cNvSpPr>
          <p:nvPr>
            <p:ph type="title"/>
          </p:nvPr>
        </p:nvSpPr>
        <p:spPr/>
        <p:txBody>
          <a:bodyPr/>
          <a:lstStyle/>
          <a:p>
            <a:r>
              <a:rPr lang="en-US"/>
              <a:t>Inter-protocol fairness</a:t>
            </a:r>
            <a:endParaRPr lang="en-US" sz="2600">
              <a:sym typeface="Wingdings" charset="0"/>
            </a:endParaRPr>
          </a:p>
        </p:txBody>
      </p:sp>
      <p:sp>
        <p:nvSpPr>
          <p:cNvPr id="1167363" name="Rectangle 3"/>
          <p:cNvSpPr>
            <a:spLocks noGrp="1" noChangeArrowheads="1"/>
          </p:cNvSpPr>
          <p:nvPr>
            <p:ph type="body" idx="1"/>
          </p:nvPr>
        </p:nvSpPr>
        <p:spPr>
          <a:xfrm>
            <a:off x="304800" y="1371600"/>
            <a:ext cx="8686800" cy="4572000"/>
          </a:xfrm>
        </p:spPr>
        <p:txBody>
          <a:bodyPr/>
          <a:lstStyle/>
          <a:p>
            <a:pPr marL="533400" indent="-533400">
              <a:buFont typeface="Wingdings" charset="0"/>
              <a:buNone/>
            </a:pPr>
            <a:r>
              <a:rPr lang="en-US" sz="2400" b="1" u="sng"/>
              <a:t>Theorem</a:t>
            </a:r>
            <a:endParaRPr lang="en-US" sz="2400"/>
          </a:p>
          <a:p>
            <a:pPr marL="533400" indent="-533400"/>
            <a:r>
              <a:rPr kumimoji="1" lang="en-US" sz="2400"/>
              <a:t>Any fairness is achievable with a linear scaling of utility functions</a:t>
            </a:r>
          </a:p>
          <a:p>
            <a:pPr marL="533400" indent="-533400"/>
            <a:r>
              <a:rPr kumimoji="1" lang="en-US" sz="2400"/>
              <a:t>i.e. given any </a:t>
            </a:r>
            <a:r>
              <a:rPr kumimoji="1" lang="en-US" sz="2400" i="1">
                <a:latin typeface="Times New Roman" charset="0"/>
              </a:rPr>
              <a:t>x</a:t>
            </a:r>
            <a:r>
              <a:rPr kumimoji="1" lang="en-US" sz="2400"/>
              <a:t> in </a:t>
            </a:r>
            <a:r>
              <a:rPr kumimoji="1" lang="en-US" sz="2400" i="1">
                <a:latin typeface="Times New Roman" charset="0"/>
              </a:rPr>
              <a:t>X</a:t>
            </a:r>
            <a:r>
              <a:rPr kumimoji="1" lang="en-US" sz="2400"/>
              <a:t>, there exists </a:t>
            </a:r>
            <a:r>
              <a:rPr kumimoji="1" lang="en-US" sz="2400" i="1">
                <a:latin typeface="Symbol" charset="0"/>
              </a:rPr>
              <a:t>m</a:t>
            </a:r>
            <a:r>
              <a:rPr kumimoji="1" lang="en-US" sz="2400"/>
              <a:t> s.t. an equilibrium </a:t>
            </a:r>
            <a:r>
              <a:rPr kumimoji="1" lang="en-US" sz="2400" i="1">
                <a:latin typeface="Times New Roman" charset="0"/>
              </a:rPr>
              <a:t>p</a:t>
            </a:r>
            <a:r>
              <a:rPr kumimoji="1" lang="en-US" sz="2400"/>
              <a:t> has </a:t>
            </a:r>
            <a:r>
              <a:rPr kumimoji="1" lang="en-US" sz="2400" i="1">
                <a:latin typeface="Times New Roman" charset="0"/>
              </a:rPr>
              <a:t>x(p) = x</a:t>
            </a:r>
          </a:p>
          <a:p>
            <a:pPr marL="533400" indent="-533400"/>
            <a:endParaRPr kumimoji="1" lang="en-US" sz="2400"/>
          </a:p>
          <a:p>
            <a:pPr marL="533400" indent="-533400">
              <a:buFont typeface="Wingdings" charset="0"/>
              <a:buNone/>
            </a:pPr>
            <a:endParaRPr kumimoji="1" lang="en-US" sz="2400"/>
          </a:p>
        </p:txBody>
      </p:sp>
      <p:graphicFrame>
        <p:nvGraphicFramePr>
          <p:cNvPr id="1167365" name="Object 5"/>
          <p:cNvGraphicFramePr>
            <a:graphicFrameLocks/>
          </p:cNvGraphicFramePr>
          <p:nvPr/>
        </p:nvGraphicFramePr>
        <p:xfrm>
          <a:off x="1828800" y="4102100"/>
          <a:ext cx="5684838" cy="1536700"/>
        </p:xfrm>
        <a:graphic>
          <a:graphicData uri="http://schemas.openxmlformats.org/presentationml/2006/ole">
            <mc:AlternateContent xmlns:mc="http://schemas.openxmlformats.org/markup-compatibility/2006">
              <mc:Choice xmlns:v="urn:schemas-microsoft-com:vml" Requires="v">
                <p:oleObj spid="_x0000_s1776697" name="Equation" r:id="rId3" imgW="2336760" imgH="711000" progId="Equation.3">
                  <p:embed/>
                </p:oleObj>
              </mc:Choice>
              <mc:Fallback>
                <p:oleObj name="Equation" r:id="rId3" imgW="2336760" imgH="7110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102100"/>
                        <a:ext cx="5684838"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254592842"/>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5826"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485828" name="Line 4"/>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485829" name="Line 5"/>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31" name="KMA1D1FEAF"/>
          <p:cNvSpPr>
            <a:spLocks noChangeArrowheads="1"/>
          </p:cNvSpPr>
          <p:nvPr>
            <p:custDataLst>
              <p:tags r:id="rId2"/>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sp>
        <p:nvSpPr>
          <p:cNvPr id="2" name="Content Placeholder 1"/>
          <p:cNvSpPr>
            <a:spLocks noGrp="1"/>
          </p:cNvSpPr>
          <p:nvPr>
            <p:ph idx="1"/>
          </p:nvPr>
        </p:nvSpPr>
        <p:spPr/>
        <p:txBody>
          <a:bodyPr/>
          <a:lstStyle/>
          <a:p>
            <a:endParaRPr lang="en-US"/>
          </a:p>
        </p:txBody>
      </p:sp>
      <p:sp>
        <p:nvSpPr>
          <p:cNvPr id="1485835" name="Text Box 11"/>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1485836" name="Line 12"/>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37" name="KMA1D1FEAF"/>
          <p:cNvSpPr>
            <a:spLocks noChangeArrowheads="1"/>
          </p:cNvSpPr>
          <p:nvPr>
            <p:custDataLst>
              <p:tags r:id="rId3"/>
            </p:custDataLst>
          </p:nvPr>
        </p:nvSpPr>
        <p:spPr bwMode="gray">
          <a:xfrm>
            <a:off x="990600" y="3167063"/>
            <a:ext cx="685800" cy="195262"/>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a:t>
            </a:r>
            <a:endParaRPr lang="en-US" sz="1600" noProof="1">
              <a:solidFill>
                <a:srgbClr val="000000"/>
              </a:solidFill>
              <a:latin typeface="Verdana" pitchFamily="34" charset="0"/>
              <a:ea typeface="+mn-ea"/>
            </a:endParaRPr>
          </a:p>
        </p:txBody>
      </p:sp>
      <p:sp>
        <p:nvSpPr>
          <p:cNvPr id="1485838" name="Rectangle 14"/>
          <p:cNvSpPr>
            <a:spLocks noChangeArrowheads="1"/>
          </p:cNvSpPr>
          <p:nvPr/>
        </p:nvSpPr>
        <p:spPr bwMode="auto">
          <a:xfrm>
            <a:off x="8001000" y="2895600"/>
            <a:ext cx="128588" cy="422275"/>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1485841" name="Text Box 17"/>
          <p:cNvSpPr txBox="1">
            <a:spLocks noChangeArrowheads="1"/>
          </p:cNvSpPr>
          <p:nvPr/>
        </p:nvSpPr>
        <p:spPr bwMode="auto">
          <a:xfrm>
            <a:off x="24384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81</a:t>
            </a:r>
            <a:endParaRPr lang="en-US" b="1">
              <a:solidFill>
                <a:srgbClr val="000000"/>
              </a:solidFill>
              <a:ea typeface="宋体" pitchFamily="2" charset="-122"/>
              <a:cs typeface="Times New Roman" pitchFamily="18" charset="0"/>
            </a:endParaRPr>
          </a:p>
        </p:txBody>
      </p:sp>
      <p:sp>
        <p:nvSpPr>
          <p:cNvPr id="1485842" name="Line 18"/>
          <p:cNvSpPr>
            <a:spLocks noChangeShapeType="1"/>
          </p:cNvSpPr>
          <p:nvPr/>
        </p:nvSpPr>
        <p:spPr bwMode="auto">
          <a:xfrm flipV="1">
            <a:off x="3048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43" name="KMA1D1FEAF"/>
          <p:cNvSpPr>
            <a:spLocks noChangeArrowheads="1"/>
          </p:cNvSpPr>
          <p:nvPr>
            <p:custDataLst>
              <p:tags r:id="rId4"/>
            </p:custDataLst>
          </p:nvPr>
        </p:nvSpPr>
        <p:spPr bwMode="gray">
          <a:xfrm>
            <a:off x="2590800" y="2286000"/>
            <a:ext cx="7620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TCP/IP</a:t>
            </a:r>
            <a:endParaRPr lang="en-US" sz="1600" noProof="1">
              <a:solidFill>
                <a:srgbClr val="000000"/>
              </a:solidFill>
              <a:latin typeface="Verdana" pitchFamily="34" charset="0"/>
              <a:ea typeface="+mn-ea"/>
            </a:endParaRPr>
          </a:p>
        </p:txBody>
      </p:sp>
      <p:sp>
        <p:nvSpPr>
          <p:cNvPr id="1485845" name="Line 21"/>
          <p:cNvSpPr>
            <a:spLocks noChangeShapeType="1"/>
          </p:cNvSpPr>
          <p:nvPr/>
        </p:nvSpPr>
        <p:spPr bwMode="auto">
          <a:xfrm>
            <a:off x="4343400" y="2057400"/>
            <a:ext cx="0" cy="9906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485847" name="Rectangle 23"/>
          <p:cNvSpPr>
            <a:spLocks noChangeArrowheads="1"/>
          </p:cNvSpPr>
          <p:nvPr/>
        </p:nvSpPr>
        <p:spPr bwMode="auto">
          <a:xfrm>
            <a:off x="228600" y="3871910"/>
            <a:ext cx="4114800" cy="381000"/>
          </a:xfrm>
          <a:prstGeom prst="rect">
            <a:avLst/>
          </a:prstGeom>
          <a:solidFill>
            <a:schemeClr val="accent1">
              <a:alpha val="60001"/>
            </a:schemeClr>
          </a:solidFill>
          <a:ln w="9525">
            <a:noFill/>
            <a:miter lim="800000"/>
            <a:headEnd/>
            <a:tailEnd/>
          </a:ln>
          <a:effectLst/>
        </p:spPr>
        <p:txBody>
          <a:bodyPr wrap="none" anchor="ctr"/>
          <a:lstStyle/>
          <a:p>
            <a:r>
              <a:rPr lang="en-US" altLang="zh-CN">
                <a:solidFill>
                  <a:srgbClr val="000000"/>
                </a:solidFill>
                <a:ea typeface="宋体" pitchFamily="2" charset="-122"/>
              </a:rPr>
              <a:t>50-56kbps, ARPANet</a:t>
            </a:r>
          </a:p>
        </p:txBody>
      </p:sp>
      <p:sp>
        <p:nvSpPr>
          <p:cNvPr id="1485849" name="Rectangle 25"/>
          <p:cNvSpPr>
            <a:spLocks noChangeArrowheads="1"/>
          </p:cNvSpPr>
          <p:nvPr/>
        </p:nvSpPr>
        <p:spPr bwMode="auto">
          <a:xfrm>
            <a:off x="4343400" y="4252913"/>
            <a:ext cx="838200" cy="6096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T1 </a:t>
            </a:r>
          </a:p>
          <a:p>
            <a:pPr algn="ctr"/>
            <a:r>
              <a:rPr lang="en-US" altLang="zh-CN">
                <a:solidFill>
                  <a:srgbClr val="000000"/>
                </a:solidFill>
                <a:ea typeface="宋体" pitchFamily="2" charset="-122"/>
              </a:rPr>
              <a:t>NSFNet</a:t>
            </a:r>
          </a:p>
        </p:txBody>
      </p:sp>
      <p:sp>
        <p:nvSpPr>
          <p:cNvPr id="1485854" name="Rectangle 30"/>
          <p:cNvSpPr>
            <a:spLocks noChangeArrowheads="1"/>
          </p:cNvSpPr>
          <p:nvPr/>
        </p:nvSpPr>
        <p:spPr bwMode="auto">
          <a:xfrm>
            <a:off x="6400800" y="5167313"/>
            <a:ext cx="7620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OC12</a:t>
            </a:r>
          </a:p>
          <a:p>
            <a:pPr algn="ctr"/>
            <a:r>
              <a:rPr lang="en-US" altLang="zh-CN">
                <a:solidFill>
                  <a:srgbClr val="000000"/>
                </a:solidFill>
                <a:ea typeface="宋体" pitchFamily="2" charset="-122"/>
              </a:rPr>
              <a:t>MCI</a:t>
            </a:r>
          </a:p>
        </p:txBody>
      </p:sp>
      <p:sp>
        <p:nvSpPr>
          <p:cNvPr id="1485856" name="Rectangle 32"/>
          <p:cNvSpPr>
            <a:spLocks noChangeArrowheads="1"/>
          </p:cNvSpPr>
          <p:nvPr/>
        </p:nvSpPr>
        <p:spPr bwMode="auto">
          <a:xfrm>
            <a:off x="5181600" y="4862512"/>
            <a:ext cx="1219200" cy="3048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T3, NSFNet</a:t>
            </a:r>
          </a:p>
        </p:txBody>
      </p:sp>
      <p:sp>
        <p:nvSpPr>
          <p:cNvPr id="1485865" name="Rectangle 41"/>
          <p:cNvSpPr>
            <a:spLocks noChangeArrowheads="1"/>
          </p:cNvSpPr>
          <p:nvPr/>
        </p:nvSpPr>
        <p:spPr bwMode="auto">
          <a:xfrm>
            <a:off x="7162800" y="5700712"/>
            <a:ext cx="9144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OC48</a:t>
            </a:r>
          </a:p>
          <a:p>
            <a:pPr algn="ctr"/>
            <a:r>
              <a:rPr lang="en-US" altLang="zh-CN">
                <a:solidFill>
                  <a:srgbClr val="000000"/>
                </a:solidFill>
                <a:ea typeface="宋体" pitchFamily="2" charset="-122"/>
              </a:rPr>
              <a:t>vBNS</a:t>
            </a:r>
          </a:p>
        </p:txBody>
      </p:sp>
      <p:sp>
        <p:nvSpPr>
          <p:cNvPr id="1485868" name="Rectangle 44"/>
          <p:cNvSpPr>
            <a:spLocks noChangeArrowheads="1"/>
          </p:cNvSpPr>
          <p:nvPr/>
        </p:nvSpPr>
        <p:spPr bwMode="auto">
          <a:xfrm>
            <a:off x="8077200" y="6248400"/>
            <a:ext cx="10668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OC192</a:t>
            </a:r>
          </a:p>
          <a:p>
            <a:pPr algn="ctr"/>
            <a:r>
              <a:rPr lang="en-US" altLang="zh-CN">
                <a:solidFill>
                  <a:srgbClr val="000000"/>
                </a:solidFill>
                <a:ea typeface="宋体" pitchFamily="2" charset="-122"/>
              </a:rPr>
              <a:t>Abilene</a:t>
            </a:r>
          </a:p>
        </p:txBody>
      </p:sp>
      <p:sp>
        <p:nvSpPr>
          <p:cNvPr id="1485870" name="KMA1D1FEAF"/>
          <p:cNvSpPr>
            <a:spLocks noChangeArrowheads="1"/>
          </p:cNvSpPr>
          <p:nvPr>
            <p:custDataLst>
              <p:tags r:id="rId5"/>
            </p:custDataLst>
          </p:nvPr>
        </p:nvSpPr>
        <p:spPr bwMode="gray">
          <a:xfrm>
            <a:off x="4800600" y="3157537"/>
            <a:ext cx="685800" cy="195263"/>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HTTP</a:t>
            </a:r>
            <a:endParaRPr lang="en-US" sz="1600" noProof="1">
              <a:solidFill>
                <a:srgbClr val="000000"/>
              </a:solidFill>
              <a:latin typeface="Verdana" pitchFamily="34" charset="0"/>
              <a:ea typeface="+mn-ea"/>
            </a:endParaRPr>
          </a:p>
        </p:txBody>
      </p:sp>
      <p:sp>
        <p:nvSpPr>
          <p:cNvPr id="1485871" name="KMA1D1FEAF"/>
          <p:cNvSpPr>
            <a:spLocks noChangeArrowheads="1"/>
          </p:cNvSpPr>
          <p:nvPr>
            <p:custDataLst>
              <p:tags r:id="rId6"/>
            </p:custDataLst>
          </p:nvPr>
        </p:nvSpPr>
        <p:spPr bwMode="gray">
          <a:xfrm>
            <a:off x="3962400" y="3167063"/>
            <a:ext cx="6858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Tahoe</a:t>
            </a:r>
            <a:endParaRPr lang="en-US" sz="1600" noProof="1">
              <a:solidFill>
                <a:srgbClr val="000000"/>
              </a:solidFill>
              <a:latin typeface="Verdana" pitchFamily="34" charset="0"/>
              <a:ea typeface="+mn-ea"/>
            </a:endParaRPr>
          </a:p>
        </p:txBody>
      </p:sp>
      <p:sp>
        <p:nvSpPr>
          <p:cNvPr id="1485874" name="Arc 50"/>
          <p:cNvSpPr>
            <a:spLocks/>
          </p:cNvSpPr>
          <p:nvPr/>
        </p:nvSpPr>
        <p:spPr bwMode="auto">
          <a:xfrm>
            <a:off x="3886200" y="5105400"/>
            <a:ext cx="2895600" cy="1600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chemeClr val="accent2"/>
            </a:solidFill>
            <a:round/>
            <a:headEnd/>
            <a:tailEnd type="triangle" w="med" len="med"/>
          </a:ln>
          <a:effectLst/>
        </p:spPr>
        <p:txBody>
          <a:bodyPr wrap="none" anchor="ctr"/>
          <a:lstStyle/>
          <a:p>
            <a:endParaRPr lang="en-US">
              <a:solidFill>
                <a:srgbClr val="000000"/>
              </a:solidFill>
              <a:ea typeface="+mn-ea"/>
            </a:endParaRPr>
          </a:p>
        </p:txBody>
      </p:sp>
      <p:sp>
        <p:nvSpPr>
          <p:cNvPr id="1485876" name="Text Box 52"/>
          <p:cNvSpPr txBox="1">
            <a:spLocks noChangeArrowheads="1"/>
          </p:cNvSpPr>
          <p:nvPr/>
        </p:nvSpPr>
        <p:spPr bwMode="auto">
          <a:xfrm>
            <a:off x="28956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83</a:t>
            </a:r>
            <a:endParaRPr lang="en-US" b="1">
              <a:solidFill>
                <a:srgbClr val="000000"/>
              </a:solidFill>
              <a:ea typeface="宋体" pitchFamily="2" charset="-122"/>
              <a:cs typeface="Times New Roman" pitchFamily="18" charset="0"/>
            </a:endParaRPr>
          </a:p>
        </p:txBody>
      </p:sp>
      <p:sp>
        <p:nvSpPr>
          <p:cNvPr id="1485877" name="Line 53"/>
          <p:cNvSpPr>
            <a:spLocks noChangeShapeType="1"/>
          </p:cNvSpPr>
          <p:nvPr/>
        </p:nvSpPr>
        <p:spPr bwMode="auto">
          <a:xfrm flipV="1">
            <a:off x="3429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78" name="KMA1D1FEAF"/>
          <p:cNvSpPr>
            <a:spLocks noChangeArrowheads="1"/>
          </p:cNvSpPr>
          <p:nvPr>
            <p:custDataLst>
              <p:tags r:id="rId7"/>
            </p:custDataLst>
          </p:nvPr>
        </p:nvSpPr>
        <p:spPr bwMode="gray">
          <a:xfrm>
            <a:off x="2743200" y="3157538"/>
            <a:ext cx="1066800" cy="43973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Cutover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to TCP/IP</a:t>
            </a:r>
            <a:endParaRPr lang="en-US" sz="1600" noProof="1">
              <a:solidFill>
                <a:srgbClr val="000000"/>
              </a:solidFill>
              <a:latin typeface="Verdana" pitchFamily="34" charset="0"/>
              <a:ea typeface="+mn-ea"/>
            </a:endParaRPr>
          </a:p>
        </p:txBody>
      </p:sp>
      <p:sp>
        <p:nvSpPr>
          <p:cNvPr id="1485879" name="Line 55"/>
          <p:cNvSpPr>
            <a:spLocks noChangeShapeType="1"/>
          </p:cNvSpPr>
          <p:nvPr/>
        </p:nvSpPr>
        <p:spPr bwMode="auto">
          <a:xfrm>
            <a:off x="3429000" y="2057400"/>
            <a:ext cx="0" cy="914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92" name="Rectangle 191"/>
          <p:cNvSpPr/>
          <p:nvPr/>
        </p:nvSpPr>
        <p:spPr bwMode="auto">
          <a:xfrm>
            <a:off x="0" y="1143000"/>
            <a:ext cx="9144000" cy="5715000"/>
          </a:xfrm>
          <a:prstGeom prst="rect">
            <a:avLst/>
          </a:prstGeom>
          <a:solidFill>
            <a:schemeClr val="bg1">
              <a:alpha val="7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193" name="Group 192"/>
          <p:cNvGrpSpPr/>
          <p:nvPr/>
        </p:nvGrpSpPr>
        <p:grpSpPr>
          <a:xfrm>
            <a:off x="-76200" y="1295400"/>
            <a:ext cx="9220200" cy="4511675"/>
            <a:chOff x="-76200" y="1295400"/>
            <a:chExt cx="9220200" cy="4511675"/>
          </a:xfrm>
        </p:grpSpPr>
        <p:sp>
          <p:nvSpPr>
            <p:cNvPr id="194"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96" name="Line 4"/>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97" name="Line 5"/>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99" name="Text Box 8"/>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200" name="Line 9"/>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02" name="KMA1D1FEAF"/>
            <p:cNvSpPr>
              <a:spLocks noChangeArrowheads="1"/>
            </p:cNvSpPr>
            <p:nvPr>
              <p:custDataLst>
                <p:tags r:id="rId11"/>
              </p:custDataLst>
            </p:nvPr>
          </p:nvSpPr>
          <p:spPr bwMode="gray">
            <a:xfrm>
              <a:off x="3962400" y="3276600"/>
              <a:ext cx="6858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Tahoe</a:t>
              </a:r>
              <a:endParaRPr lang="en-US" sz="1600" noProof="1">
                <a:solidFill>
                  <a:srgbClr val="000000"/>
                </a:solidFill>
                <a:latin typeface="Verdana" pitchFamily="34" charset="0"/>
                <a:ea typeface="+mn-ea"/>
              </a:endParaRPr>
            </a:p>
          </p:txBody>
        </p:sp>
        <p:sp>
          <p:nvSpPr>
            <p:cNvPr id="203" name="Line 12"/>
            <p:cNvSpPr>
              <a:spLocks noChangeShapeType="1"/>
            </p:cNvSpPr>
            <p:nvPr/>
          </p:nvSpPr>
          <p:spPr bwMode="auto">
            <a:xfrm>
              <a:off x="4343400" y="2057400"/>
              <a:ext cx="0" cy="10668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07" name="KMA1D1FEAF"/>
            <p:cNvSpPr>
              <a:spLocks noChangeArrowheads="1"/>
            </p:cNvSpPr>
            <p:nvPr>
              <p:custDataLst>
                <p:tags r:id="rId12"/>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sp>
          <p:nvSpPr>
            <p:cNvPr id="208" name="KMA1D1FEAF"/>
            <p:cNvSpPr>
              <a:spLocks noChangeArrowheads="1"/>
            </p:cNvSpPr>
            <p:nvPr>
              <p:custDataLst>
                <p:tags r:id="rId13"/>
              </p:custDataLst>
            </p:nvPr>
          </p:nvSpPr>
          <p:spPr bwMode="gray">
            <a:xfrm>
              <a:off x="152400" y="3200400"/>
              <a:ext cx="914400" cy="439738"/>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Network</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Mail</a:t>
              </a:r>
              <a:endParaRPr lang="en-US" sz="1600" noProof="1">
                <a:solidFill>
                  <a:srgbClr val="000000"/>
                </a:solidFill>
                <a:latin typeface="Verdana" pitchFamily="34" charset="0"/>
                <a:ea typeface="+mn-ea"/>
              </a:endParaRPr>
            </a:p>
          </p:txBody>
        </p:sp>
        <p:sp>
          <p:nvSpPr>
            <p:cNvPr id="212" name="KMA1D1FEAF"/>
            <p:cNvSpPr>
              <a:spLocks noChangeArrowheads="1"/>
            </p:cNvSpPr>
            <p:nvPr>
              <p:custDataLst>
                <p:tags r:id="rId14"/>
              </p:custDataLst>
            </p:nvPr>
          </p:nvSpPr>
          <p:spPr bwMode="gray">
            <a:xfrm>
              <a:off x="762000" y="5367338"/>
              <a:ext cx="990600" cy="43973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File</a:t>
              </a:r>
            </a:p>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Transfer</a:t>
              </a:r>
              <a:endParaRPr lang="en-US" sz="1600" noProof="1">
                <a:solidFill>
                  <a:srgbClr val="000000"/>
                </a:solidFill>
                <a:latin typeface="Verdana" pitchFamily="34" charset="0"/>
                <a:ea typeface="+mn-ea"/>
              </a:endParaRPr>
            </a:p>
          </p:txBody>
        </p:sp>
        <p:sp>
          <p:nvSpPr>
            <p:cNvPr id="213" name="KMA1D1FEAF"/>
            <p:cNvSpPr>
              <a:spLocks noChangeArrowheads="1"/>
            </p:cNvSpPr>
            <p:nvPr>
              <p:custDataLst>
                <p:tags r:id="rId15"/>
              </p:custDataLst>
            </p:nvPr>
          </p:nvSpPr>
          <p:spPr bwMode="gray">
            <a:xfrm>
              <a:off x="533400" y="4419600"/>
              <a:ext cx="838200" cy="195263"/>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Telnet</a:t>
              </a:r>
              <a:endParaRPr lang="en-US" sz="1600" noProof="1">
                <a:solidFill>
                  <a:srgbClr val="000000"/>
                </a:solidFill>
                <a:latin typeface="Verdana" pitchFamily="34" charset="0"/>
                <a:ea typeface="+mn-ea"/>
              </a:endParaRPr>
            </a:p>
          </p:txBody>
        </p:sp>
        <p:grpSp>
          <p:nvGrpSpPr>
            <p:cNvPr id="215" name="Group 24"/>
            <p:cNvGrpSpPr>
              <a:grpSpLocks/>
            </p:cNvGrpSpPr>
            <p:nvPr/>
          </p:nvGrpSpPr>
          <p:grpSpPr bwMode="auto">
            <a:xfrm>
              <a:off x="4800600" y="1295400"/>
              <a:ext cx="4343400" cy="3216275"/>
              <a:chOff x="3024" y="816"/>
              <a:chExt cx="2736" cy="2026"/>
            </a:xfrm>
          </p:grpSpPr>
          <p:sp>
            <p:nvSpPr>
              <p:cNvPr id="218" name="Text Box 25"/>
              <p:cNvSpPr txBox="1">
                <a:spLocks noChangeArrowheads="1"/>
              </p:cNvSpPr>
              <p:nvPr/>
            </p:nvSpPr>
            <p:spPr bwMode="auto">
              <a:xfrm>
                <a:off x="3120"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1993</a:t>
                </a:r>
                <a:endParaRPr lang="en-US" b="1">
                  <a:solidFill>
                    <a:srgbClr val="000000"/>
                  </a:solidFill>
                  <a:ea typeface="宋体" pitchFamily="2" charset="-122"/>
                  <a:cs typeface="Times New Roman" pitchFamily="18" charset="0"/>
                </a:endParaRPr>
              </a:p>
            </p:txBody>
          </p:sp>
          <p:sp>
            <p:nvSpPr>
              <p:cNvPr id="219" name="Line 26"/>
              <p:cNvSpPr>
                <a:spLocks noChangeShapeType="1"/>
              </p:cNvSpPr>
              <p:nvPr/>
            </p:nvSpPr>
            <p:spPr bwMode="auto">
              <a:xfrm flipV="1">
                <a:off x="3456"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20" name="Rectangle 27"/>
              <p:cNvSpPr>
                <a:spLocks noChangeArrowheads="1"/>
              </p:cNvSpPr>
              <p:nvPr/>
            </p:nvSpPr>
            <p:spPr bwMode="auto">
              <a:xfrm>
                <a:off x="5040" y="1824"/>
                <a:ext cx="81" cy="266"/>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223" name="Text Box 30"/>
              <p:cNvSpPr txBox="1">
                <a:spLocks noChangeArrowheads="1"/>
              </p:cNvSpPr>
              <p:nvPr/>
            </p:nvSpPr>
            <p:spPr bwMode="auto">
              <a:xfrm>
                <a:off x="3552"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1995</a:t>
                </a:r>
                <a:endParaRPr lang="en-US" b="1">
                  <a:solidFill>
                    <a:srgbClr val="000000"/>
                  </a:solidFill>
                  <a:ea typeface="宋体" pitchFamily="2" charset="-122"/>
                  <a:cs typeface="Times New Roman" pitchFamily="18" charset="0"/>
                </a:endParaRPr>
              </a:p>
            </p:txBody>
          </p:sp>
          <p:sp>
            <p:nvSpPr>
              <p:cNvPr id="224" name="Line 31"/>
              <p:cNvSpPr>
                <a:spLocks noChangeShapeType="1"/>
              </p:cNvSpPr>
              <p:nvPr/>
            </p:nvSpPr>
            <p:spPr bwMode="auto">
              <a:xfrm flipV="1">
                <a:off x="3888"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25" name="KMA1D1FEAF"/>
              <p:cNvSpPr>
                <a:spLocks noChangeArrowheads="1"/>
              </p:cNvSpPr>
              <p:nvPr>
                <p:custDataLst>
                  <p:tags r:id="rId16"/>
                </p:custDataLst>
              </p:nvPr>
            </p:nvSpPr>
            <p:spPr bwMode="gray">
              <a:xfrm>
                <a:off x="3600" y="2085"/>
                <a:ext cx="576"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Internet</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Phone</a:t>
                </a:r>
                <a:endParaRPr lang="en-US" sz="1600" noProof="1">
                  <a:solidFill>
                    <a:srgbClr val="000000"/>
                  </a:solidFill>
                  <a:latin typeface="Verdana" pitchFamily="34" charset="0"/>
                  <a:ea typeface="+mn-ea"/>
                </a:endParaRPr>
              </a:p>
            </p:txBody>
          </p:sp>
          <p:sp>
            <p:nvSpPr>
              <p:cNvPr id="226" name="KMA1D1FEAF"/>
              <p:cNvSpPr>
                <a:spLocks noChangeArrowheads="1"/>
              </p:cNvSpPr>
              <p:nvPr>
                <p:custDataLst>
                  <p:tags r:id="rId17"/>
                </p:custDataLst>
              </p:nvPr>
            </p:nvSpPr>
            <p:spPr bwMode="gray">
              <a:xfrm>
                <a:off x="3024" y="2565"/>
                <a:ext cx="864"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Whitehouse</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online</a:t>
                </a:r>
                <a:endParaRPr lang="en-US" sz="1600" noProof="1">
                  <a:solidFill>
                    <a:srgbClr val="000000"/>
                  </a:solidFill>
                  <a:latin typeface="Verdana" pitchFamily="34" charset="0"/>
                  <a:ea typeface="+mn-ea"/>
                </a:endParaRPr>
              </a:p>
            </p:txBody>
          </p:sp>
          <p:sp>
            <p:nvSpPr>
              <p:cNvPr id="227" name="Line 34"/>
              <p:cNvSpPr>
                <a:spLocks noChangeShapeType="1"/>
              </p:cNvSpPr>
              <p:nvPr/>
            </p:nvSpPr>
            <p:spPr bwMode="auto">
              <a:xfrm>
                <a:off x="3456" y="1296"/>
                <a:ext cx="0" cy="12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28" name="KMA1D1FEAF"/>
              <p:cNvSpPr>
                <a:spLocks noChangeArrowheads="1"/>
              </p:cNvSpPr>
              <p:nvPr>
                <p:custDataLst>
                  <p:tags r:id="rId18"/>
                </p:custDataLst>
              </p:nvPr>
            </p:nvSpPr>
            <p:spPr bwMode="gray">
              <a:xfrm>
                <a:off x="3120" y="1440"/>
                <a:ext cx="672" cy="431"/>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Internet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Talk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Radio</a:t>
                </a:r>
                <a:endParaRPr lang="en-US" sz="1600" noProof="1">
                  <a:solidFill>
                    <a:srgbClr val="000000"/>
                  </a:solidFill>
                  <a:latin typeface="Verdana" pitchFamily="34" charset="0"/>
                  <a:ea typeface="+mn-ea"/>
                </a:endParaRPr>
              </a:p>
            </p:txBody>
          </p:sp>
          <p:sp>
            <p:nvSpPr>
              <p:cNvPr id="230" name="Line 37"/>
              <p:cNvSpPr>
                <a:spLocks noChangeShapeType="1"/>
              </p:cNvSpPr>
              <p:nvPr/>
            </p:nvSpPr>
            <p:spPr bwMode="auto">
              <a:xfrm>
                <a:off x="3888" y="1296"/>
                <a:ext cx="0" cy="672"/>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31" name="Text Box 38"/>
              <p:cNvSpPr txBox="1">
                <a:spLocks noChangeArrowheads="1"/>
              </p:cNvSpPr>
              <p:nvPr/>
            </p:nvSpPr>
            <p:spPr bwMode="auto">
              <a:xfrm>
                <a:off x="4080"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1990</a:t>
                </a:r>
                <a:endParaRPr lang="en-US" b="1">
                  <a:solidFill>
                    <a:srgbClr val="000000"/>
                  </a:solidFill>
                  <a:ea typeface="宋体" pitchFamily="2" charset="-122"/>
                  <a:cs typeface="Times New Roman" pitchFamily="18" charset="0"/>
                </a:endParaRPr>
              </a:p>
            </p:txBody>
          </p:sp>
          <p:sp>
            <p:nvSpPr>
              <p:cNvPr id="232" name="Line 39"/>
              <p:cNvSpPr>
                <a:spLocks noChangeShapeType="1"/>
              </p:cNvSpPr>
              <p:nvPr/>
            </p:nvSpPr>
            <p:spPr bwMode="auto">
              <a:xfrm flipV="1">
                <a:off x="4416"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33" name="KMA1D1FEAF"/>
              <p:cNvSpPr>
                <a:spLocks noChangeArrowheads="1"/>
              </p:cNvSpPr>
              <p:nvPr>
                <p:custDataLst>
                  <p:tags r:id="rId19"/>
                </p:custDataLst>
              </p:nvPr>
            </p:nvSpPr>
            <p:spPr bwMode="gray">
              <a:xfrm>
                <a:off x="4128" y="1451"/>
                <a:ext cx="576"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Napster</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music</a:t>
                </a:r>
                <a:endParaRPr lang="en-US" sz="1600" noProof="1">
                  <a:solidFill>
                    <a:srgbClr val="000000"/>
                  </a:solidFill>
                  <a:latin typeface="Verdana" pitchFamily="34" charset="0"/>
                  <a:ea typeface="+mn-ea"/>
                </a:endParaRPr>
              </a:p>
            </p:txBody>
          </p:sp>
          <p:sp>
            <p:nvSpPr>
              <p:cNvPr id="234" name="Text Box 41"/>
              <p:cNvSpPr txBox="1">
                <a:spLocks noChangeArrowheads="1"/>
              </p:cNvSpPr>
              <p:nvPr/>
            </p:nvSpPr>
            <p:spPr bwMode="auto">
              <a:xfrm>
                <a:off x="4704"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2004</a:t>
                </a:r>
                <a:endParaRPr lang="en-US" b="1">
                  <a:solidFill>
                    <a:srgbClr val="000000"/>
                  </a:solidFill>
                  <a:ea typeface="宋体" pitchFamily="2" charset="-122"/>
                  <a:cs typeface="Times New Roman" pitchFamily="18" charset="0"/>
                </a:endParaRPr>
              </a:p>
            </p:txBody>
          </p:sp>
          <p:sp>
            <p:nvSpPr>
              <p:cNvPr id="235" name="Line 42"/>
              <p:cNvSpPr>
                <a:spLocks noChangeShapeType="1"/>
              </p:cNvSpPr>
              <p:nvPr/>
            </p:nvSpPr>
            <p:spPr bwMode="auto">
              <a:xfrm flipV="1">
                <a:off x="5040"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36" name="Line 43"/>
              <p:cNvSpPr>
                <a:spLocks noChangeShapeType="1"/>
              </p:cNvSpPr>
              <p:nvPr/>
            </p:nvSpPr>
            <p:spPr bwMode="auto">
              <a:xfrm>
                <a:off x="5040" y="1296"/>
                <a:ext cx="0" cy="672"/>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37" name="KMA1D1FEAF"/>
              <p:cNvSpPr>
                <a:spLocks noChangeArrowheads="1"/>
              </p:cNvSpPr>
              <p:nvPr>
                <p:custDataLst>
                  <p:tags r:id="rId20"/>
                </p:custDataLst>
              </p:nvPr>
            </p:nvSpPr>
            <p:spPr bwMode="gray">
              <a:xfrm>
                <a:off x="4752" y="2075"/>
                <a:ext cx="576"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AT&amp;T</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VoIP</a:t>
                </a:r>
                <a:endParaRPr lang="en-US" sz="1600" noProof="1">
                  <a:solidFill>
                    <a:srgbClr val="000000"/>
                  </a:solidFill>
                  <a:latin typeface="Verdana" pitchFamily="34" charset="0"/>
                  <a:ea typeface="+mn-ea"/>
                </a:endParaRPr>
              </a:p>
            </p:txBody>
          </p:sp>
          <p:sp>
            <p:nvSpPr>
              <p:cNvPr id="239" name="KMA1D1FEAF"/>
              <p:cNvSpPr>
                <a:spLocks noChangeArrowheads="1"/>
              </p:cNvSpPr>
              <p:nvPr>
                <p:custDataLst>
                  <p:tags r:id="rId21"/>
                </p:custDataLst>
              </p:nvPr>
            </p:nvSpPr>
            <p:spPr bwMode="gray">
              <a:xfrm>
                <a:off x="5184" y="1451"/>
                <a:ext cx="576" cy="277"/>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iTunes</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video</a:t>
                </a:r>
                <a:endParaRPr lang="en-US" sz="1600" noProof="1">
                  <a:solidFill>
                    <a:srgbClr val="000000"/>
                  </a:solidFill>
                  <a:latin typeface="Verdana" pitchFamily="34" charset="0"/>
                  <a:ea typeface="+mn-ea"/>
                </a:endParaRPr>
              </a:p>
            </p:txBody>
          </p:sp>
          <p:sp>
            <p:nvSpPr>
              <p:cNvPr id="240" name="KMA1D1FEAF"/>
              <p:cNvSpPr>
                <a:spLocks noChangeArrowheads="1"/>
              </p:cNvSpPr>
              <p:nvPr>
                <p:custDataLst>
                  <p:tags r:id="rId22"/>
                </p:custDataLst>
              </p:nvPr>
            </p:nvSpPr>
            <p:spPr bwMode="gray">
              <a:xfrm>
                <a:off x="5088" y="2592"/>
                <a:ext cx="672" cy="12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YouTube</a:t>
                </a:r>
                <a:endParaRPr lang="en-US" sz="1600" noProof="1">
                  <a:solidFill>
                    <a:srgbClr val="000000"/>
                  </a:solidFill>
                  <a:latin typeface="Verdana" pitchFamily="34" charset="0"/>
                  <a:ea typeface="+mn-ea"/>
                </a:endParaRPr>
              </a:p>
            </p:txBody>
          </p:sp>
        </p:grpSp>
        <p:sp>
          <p:nvSpPr>
            <p:cNvPr id="216" name="Rectangle 48"/>
            <p:cNvSpPr>
              <a:spLocks noChangeArrowheads="1"/>
            </p:cNvSpPr>
            <p:nvPr/>
          </p:nvSpPr>
          <p:spPr bwMode="auto">
            <a:xfrm>
              <a:off x="3962400" y="1981200"/>
              <a:ext cx="762000" cy="1524000"/>
            </a:xfrm>
            <a:prstGeom prst="rect">
              <a:avLst/>
            </a:prstGeom>
            <a:solidFill>
              <a:srgbClr val="FFFFFF">
                <a:alpha val="75000"/>
              </a:srgbClr>
            </a:solidFill>
            <a:ln w="9525">
              <a:noFill/>
              <a:miter lim="800000"/>
              <a:headEnd/>
              <a:tailEnd/>
            </a:ln>
            <a:effectLst/>
          </p:spPr>
          <p:txBody>
            <a:bodyPr wrap="none" anchor="ctr"/>
            <a:lstStyle/>
            <a:p>
              <a:endParaRPr lang="en-US">
                <a:solidFill>
                  <a:srgbClr val="000000"/>
                </a:solidFill>
                <a:ea typeface="+mn-ea"/>
              </a:endParaRPr>
            </a:p>
          </p:txBody>
        </p:sp>
        <p:sp>
          <p:nvSpPr>
            <p:cNvPr id="217" name="Rectangle 49"/>
            <p:cNvSpPr>
              <a:spLocks noChangeArrowheads="1"/>
            </p:cNvSpPr>
            <p:nvPr/>
          </p:nvSpPr>
          <p:spPr bwMode="auto">
            <a:xfrm>
              <a:off x="3962400" y="1295400"/>
              <a:ext cx="762000" cy="533400"/>
            </a:xfrm>
            <a:prstGeom prst="rect">
              <a:avLst/>
            </a:prstGeom>
            <a:solidFill>
              <a:srgbClr val="FFFFFF">
                <a:alpha val="75000"/>
              </a:srgbClr>
            </a:solidFill>
            <a:ln w="9525">
              <a:noFill/>
              <a:miter lim="800000"/>
              <a:headEnd/>
              <a:tailEnd/>
            </a:ln>
            <a:effectLst/>
          </p:spPr>
          <p:txBody>
            <a:bodyPr wrap="none" anchor="ctr"/>
            <a:lstStyle/>
            <a:p>
              <a:endParaRPr lang="en-US">
                <a:solidFill>
                  <a:srgbClr val="000000"/>
                </a:solidFill>
                <a:ea typeface="+mn-ea"/>
              </a:endParaRPr>
            </a:p>
          </p:txBody>
        </p:sp>
      </p:grpSp>
      <p:sp>
        <p:nvSpPr>
          <p:cNvPr id="126" name="Rectangle 125"/>
          <p:cNvSpPr/>
          <p:nvPr/>
        </p:nvSpPr>
        <p:spPr bwMode="auto">
          <a:xfrm>
            <a:off x="0" y="1143000"/>
            <a:ext cx="9144000" cy="5715000"/>
          </a:xfrm>
          <a:prstGeom prst="rect">
            <a:avLst/>
          </a:prstGeom>
          <a:solidFill>
            <a:schemeClr val="bg1">
              <a:alpha val="7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127" name="Group 126"/>
          <p:cNvGrpSpPr/>
          <p:nvPr/>
        </p:nvGrpSpPr>
        <p:grpSpPr>
          <a:xfrm>
            <a:off x="-76200" y="1295400"/>
            <a:ext cx="9296400" cy="2066925"/>
            <a:chOff x="-76200" y="1295400"/>
            <a:chExt cx="9296400" cy="2066925"/>
          </a:xfrm>
        </p:grpSpPr>
        <p:sp>
          <p:nvSpPr>
            <p:cNvPr id="128" name="Text Box 3"/>
            <p:cNvSpPr txBox="1">
              <a:spLocks noChangeArrowheads="1"/>
            </p:cNvSpPr>
            <p:nvPr/>
          </p:nvSpPr>
          <p:spPr bwMode="auto">
            <a:xfrm>
              <a:off x="8382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dirty="0">
                  <a:solidFill>
                    <a:srgbClr val="000000"/>
                  </a:solidFill>
                  <a:ea typeface="宋体" pitchFamily="2" charset="-122"/>
                  <a:cs typeface="Times New Roman" pitchFamily="18" charset="0"/>
                </a:rPr>
                <a:t>1974</a:t>
              </a:r>
              <a:endParaRPr lang="en-US" b="1" dirty="0">
                <a:solidFill>
                  <a:srgbClr val="000000"/>
                </a:solidFill>
                <a:ea typeface="宋体" pitchFamily="2" charset="-122"/>
                <a:cs typeface="Times New Roman" pitchFamily="18" charset="0"/>
              </a:endParaRPr>
            </a:p>
          </p:txBody>
        </p:sp>
        <p:grpSp>
          <p:nvGrpSpPr>
            <p:cNvPr id="129" name="Group 128"/>
            <p:cNvGrpSpPr/>
            <p:nvPr/>
          </p:nvGrpSpPr>
          <p:grpSpPr>
            <a:xfrm>
              <a:off x="-76200" y="1295400"/>
              <a:ext cx="9296400" cy="2022475"/>
              <a:chOff x="-76200" y="1295400"/>
              <a:chExt cx="9296400" cy="2022475"/>
            </a:xfrm>
          </p:grpSpPr>
          <p:sp>
            <p:nvSpPr>
              <p:cNvPr id="133"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34" name="Line 3"/>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35" name="Line 4"/>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36" name="Text Box 6"/>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137" name="Line 7"/>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38" name="Rectangle 8"/>
              <p:cNvSpPr>
                <a:spLocks noChangeArrowheads="1"/>
              </p:cNvSpPr>
              <p:nvPr/>
            </p:nvSpPr>
            <p:spPr bwMode="auto">
              <a:xfrm>
                <a:off x="8001000" y="2895600"/>
                <a:ext cx="128588" cy="422275"/>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139" name="Text Box 9"/>
              <p:cNvSpPr txBox="1">
                <a:spLocks noChangeArrowheads="1"/>
              </p:cNvSpPr>
              <p:nvPr/>
            </p:nvSpPr>
            <p:spPr bwMode="auto">
              <a:xfrm>
                <a:off x="8382000" y="1295400"/>
                <a:ext cx="8382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2006</a:t>
                </a:r>
                <a:endParaRPr lang="en-US" b="1">
                  <a:solidFill>
                    <a:srgbClr val="000000"/>
                  </a:solidFill>
                  <a:ea typeface="宋体" pitchFamily="2" charset="-122"/>
                  <a:cs typeface="Times New Roman" pitchFamily="18" charset="0"/>
                </a:endParaRPr>
              </a:p>
            </p:txBody>
          </p:sp>
          <p:sp>
            <p:nvSpPr>
              <p:cNvPr id="140" name="Line 10"/>
              <p:cNvSpPr>
                <a:spLocks noChangeShapeType="1"/>
              </p:cNvSpPr>
              <p:nvPr/>
            </p:nvSpPr>
            <p:spPr bwMode="auto">
              <a:xfrm flipV="1">
                <a:off x="8763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1" name="Text Box 11"/>
              <p:cNvSpPr txBox="1">
                <a:spLocks noChangeArrowheads="1"/>
              </p:cNvSpPr>
              <p:nvPr/>
            </p:nvSpPr>
            <p:spPr bwMode="auto">
              <a:xfrm>
                <a:off x="2667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1983</a:t>
                </a:r>
                <a:endParaRPr lang="en-US" b="1">
                  <a:solidFill>
                    <a:srgbClr val="000000"/>
                  </a:solidFill>
                  <a:ea typeface="宋体" pitchFamily="2" charset="-122"/>
                  <a:cs typeface="Times New Roman" pitchFamily="18" charset="0"/>
                </a:endParaRPr>
              </a:p>
            </p:txBody>
          </p:sp>
          <p:sp>
            <p:nvSpPr>
              <p:cNvPr id="142" name="Line 12"/>
              <p:cNvSpPr>
                <a:spLocks noChangeShapeType="1"/>
              </p:cNvSpPr>
              <p:nvPr/>
            </p:nvSpPr>
            <p:spPr bwMode="auto">
              <a:xfrm flipV="1">
                <a:off x="3200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3" name="KMA1D1FEAF"/>
              <p:cNvSpPr>
                <a:spLocks noChangeArrowheads="1"/>
              </p:cNvSpPr>
              <p:nvPr>
                <p:custDataLst>
                  <p:tags r:id="rId9"/>
                </p:custDataLst>
              </p:nvPr>
            </p:nvSpPr>
            <p:spPr bwMode="gray">
              <a:xfrm>
                <a:off x="2743200" y="2286000"/>
                <a:ext cx="7620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TCP/IP</a:t>
                </a:r>
                <a:endParaRPr lang="en-US" sz="1600" noProof="1">
                  <a:solidFill>
                    <a:srgbClr val="000000"/>
                  </a:solidFill>
                  <a:latin typeface="Verdana" pitchFamily="34" charset="0"/>
                  <a:ea typeface="+mn-ea"/>
                </a:endParaRPr>
              </a:p>
            </p:txBody>
          </p:sp>
          <p:sp>
            <p:nvSpPr>
              <p:cNvPr id="146" name="KMA1D1FEAF"/>
              <p:cNvSpPr>
                <a:spLocks noChangeArrowheads="1"/>
              </p:cNvSpPr>
              <p:nvPr>
                <p:custDataLst>
                  <p:tags r:id="rId10"/>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grpSp>
        <p:sp>
          <p:nvSpPr>
            <p:cNvPr id="130" name="Line 6"/>
            <p:cNvSpPr>
              <a:spLocks noChangeShapeType="1"/>
            </p:cNvSpPr>
            <p:nvPr/>
          </p:nvSpPr>
          <p:spPr bwMode="auto">
            <a:xfrm flipV="1">
              <a:off x="13716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31" name="Line 20"/>
            <p:cNvSpPr>
              <a:spLocks noChangeShapeType="1"/>
            </p:cNvSpPr>
            <p:nvPr/>
          </p:nvSpPr>
          <p:spPr bwMode="auto">
            <a:xfrm>
              <a:off x="1371600" y="2057400"/>
              <a:ext cx="0" cy="914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32" name="KMA1D1FEAF"/>
            <p:cNvSpPr>
              <a:spLocks noChangeArrowheads="1"/>
            </p:cNvSpPr>
            <p:nvPr>
              <p:custDataLst>
                <p:tags r:id="rId8"/>
              </p:custDataLst>
            </p:nvPr>
          </p:nvSpPr>
          <p:spPr bwMode="gray">
            <a:xfrm>
              <a:off x="990600" y="3167063"/>
              <a:ext cx="685800" cy="195262"/>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TCP</a:t>
              </a:r>
              <a:endParaRPr lang="en-US" sz="1600" noProof="1">
                <a:solidFill>
                  <a:srgbClr val="000000"/>
                </a:solidFill>
                <a:latin typeface="Verdana" pitchFamily="34" charset="0"/>
                <a:ea typeface="+mn-ea"/>
              </a:endParaRPr>
            </a:p>
          </p:txBody>
        </p:sp>
      </p:grpSp>
      <p:sp>
        <p:nvSpPr>
          <p:cNvPr id="150" name="TextBox 149"/>
          <p:cNvSpPr txBox="1"/>
          <p:nvPr/>
        </p:nvSpPr>
        <p:spPr>
          <a:xfrm>
            <a:off x="2133600" y="4495800"/>
            <a:ext cx="2437511" cy="707886"/>
          </a:xfrm>
          <a:prstGeom prst="rect">
            <a:avLst/>
          </a:prstGeom>
          <a:noFill/>
        </p:spPr>
        <p:txBody>
          <a:bodyPr wrap="none" rtlCol="0">
            <a:spAutoFit/>
          </a:bodyPr>
          <a:lstStyle/>
          <a:p>
            <a:pPr algn="ctr"/>
            <a:r>
              <a:rPr lang="en-US" sz="2000" dirty="0">
                <a:solidFill>
                  <a:schemeClr val="accent2"/>
                </a:solidFill>
              </a:rPr>
              <a:t>c</a:t>
            </a:r>
            <a:r>
              <a:rPr lang="en-US" sz="2000" dirty="0" smtClean="0">
                <a:solidFill>
                  <a:schemeClr val="accent2"/>
                </a:solidFill>
              </a:rPr>
              <a:t>ongestion collapse</a:t>
            </a:r>
          </a:p>
          <a:p>
            <a:pPr algn="ctr"/>
            <a:r>
              <a:rPr lang="en-US" sz="2000" dirty="0">
                <a:solidFill>
                  <a:schemeClr val="accent2"/>
                </a:solidFill>
              </a:rPr>
              <a:t>d</a:t>
            </a:r>
            <a:r>
              <a:rPr lang="en-US" sz="2000" dirty="0" smtClean="0">
                <a:solidFill>
                  <a:schemeClr val="accent2"/>
                </a:solidFill>
              </a:rPr>
              <a:t>etected at LBL</a:t>
            </a:r>
            <a:endParaRPr lang="en-US" sz="2000" dirty="0">
              <a:solidFill>
                <a:schemeClr val="accent2"/>
              </a:solidFill>
            </a:endParaRPr>
          </a:p>
        </p:txBody>
      </p:sp>
      <p:cxnSp>
        <p:nvCxnSpPr>
          <p:cNvPr id="151" name="Straight Arrow Connector 150"/>
          <p:cNvCxnSpPr/>
          <p:nvPr/>
        </p:nvCxnSpPr>
        <p:spPr bwMode="auto">
          <a:xfrm flipV="1">
            <a:off x="4191000" y="1905000"/>
            <a:ext cx="0" cy="2590800"/>
          </a:xfrm>
          <a:prstGeom prst="straightConnector1">
            <a:avLst/>
          </a:prstGeom>
          <a:solidFill>
            <a:schemeClr val="accent1"/>
          </a:solidFill>
          <a:ln w="12700" cap="flat" cmpd="sng" algn="ctr">
            <a:solidFill>
              <a:srgbClr val="CC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itle 2"/>
          <p:cNvSpPr>
            <a:spLocks noGrp="1"/>
          </p:cNvSpPr>
          <p:nvPr>
            <p:ph type="title"/>
          </p:nvPr>
        </p:nvSpPr>
        <p:spPr/>
        <p:txBody>
          <a:bodyPr/>
          <a:lstStyle/>
          <a:p>
            <a:r>
              <a:rPr lang="en-US" dirty="0" smtClean="0"/>
              <a:t>Congestion collapse</a:t>
            </a:r>
            <a:endParaRPr lang="en-US" dirty="0"/>
          </a:p>
        </p:txBody>
      </p:sp>
    </p:spTree>
    <p:custDataLst>
      <p:tags r:id="rId1"/>
    </p:custDataLst>
    <p:extLst>
      <p:ext uri="{BB962C8B-B14F-4D97-AF65-F5344CB8AC3E}">
        <p14:creationId xmlns:p14="http://schemas.microsoft.com/office/powerpoint/2010/main" val="15177139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r>
              <a:rPr lang="en-US"/>
              <a:t>Slow timescale control</a:t>
            </a:r>
            <a:endParaRPr lang="en-US" sz="2600">
              <a:sym typeface="Wingdings" charset="0"/>
            </a:endParaRPr>
          </a:p>
        </p:txBody>
      </p:sp>
      <p:sp>
        <p:nvSpPr>
          <p:cNvPr id="1169411" name="Rectangle 3"/>
          <p:cNvSpPr>
            <a:spLocks noGrp="1" noChangeArrowheads="1"/>
          </p:cNvSpPr>
          <p:nvPr>
            <p:ph type="body" idx="1"/>
          </p:nvPr>
        </p:nvSpPr>
        <p:spPr>
          <a:xfrm>
            <a:off x="304800" y="1371600"/>
            <a:ext cx="8686800" cy="4572000"/>
          </a:xfrm>
        </p:spPr>
        <p:txBody>
          <a:bodyPr/>
          <a:lstStyle/>
          <a:p>
            <a:pPr marL="533400" indent="-533400">
              <a:buFont typeface="Wingdings" charset="0"/>
              <a:buNone/>
            </a:pPr>
            <a:r>
              <a:rPr kumimoji="1" lang="en-US"/>
              <a:t>Slow timescale scaling of utility function</a:t>
            </a:r>
          </a:p>
          <a:p>
            <a:pPr marL="533400" indent="-533400">
              <a:buFont typeface="Wingdings" charset="0"/>
              <a:buNone/>
            </a:pPr>
            <a:endParaRPr kumimoji="1" lang="en-US"/>
          </a:p>
          <a:p>
            <a:pPr marL="533400" indent="-533400">
              <a:buFont typeface="Wingdings" charset="0"/>
              <a:buNone/>
            </a:pPr>
            <a:endParaRPr kumimoji="1" lang="en-US"/>
          </a:p>
          <a:p>
            <a:pPr marL="533400" indent="-533400">
              <a:buFont typeface="Wingdings" charset="0"/>
              <a:buNone/>
            </a:pPr>
            <a:endParaRPr kumimoji="1" lang="en-US"/>
          </a:p>
        </p:txBody>
      </p:sp>
      <p:graphicFrame>
        <p:nvGraphicFramePr>
          <p:cNvPr id="1169412" name="Object 4"/>
          <p:cNvGraphicFramePr>
            <a:graphicFrameLocks/>
          </p:cNvGraphicFramePr>
          <p:nvPr/>
        </p:nvGraphicFramePr>
        <p:xfrm>
          <a:off x="609600" y="2514600"/>
          <a:ext cx="6459538" cy="2522538"/>
        </p:xfrm>
        <a:graphic>
          <a:graphicData uri="http://schemas.openxmlformats.org/presentationml/2006/ole">
            <mc:AlternateContent xmlns:mc="http://schemas.openxmlformats.org/markup-compatibility/2006">
              <mc:Choice xmlns:v="urn:schemas-microsoft-com:vml" Requires="v">
                <p:oleObj spid="_x0000_s1778745" name="Equation" r:id="rId3" imgW="2654280" imgH="1168200" progId="Equation.3">
                  <p:embed/>
                </p:oleObj>
              </mc:Choice>
              <mc:Fallback>
                <p:oleObj name="Equation" r:id="rId3" imgW="2654280" imgH="11682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14600"/>
                        <a:ext cx="6459538" cy="252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69413" name="Text Box 5"/>
          <p:cNvSpPr txBox="1">
            <a:spLocks noChangeArrowheads="1"/>
          </p:cNvSpPr>
          <p:nvPr/>
        </p:nvSpPr>
        <p:spPr bwMode="auto">
          <a:xfrm>
            <a:off x="5791200" y="2900363"/>
            <a:ext cx="3025775" cy="37623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rPr>
              <a:t>scaling of end--to-end price </a:t>
            </a:r>
          </a:p>
        </p:txBody>
      </p:sp>
      <p:sp>
        <p:nvSpPr>
          <p:cNvPr id="1169414" name="Text Box 6"/>
          <p:cNvSpPr txBox="1">
            <a:spLocks noChangeArrowheads="1"/>
          </p:cNvSpPr>
          <p:nvPr/>
        </p:nvSpPr>
        <p:spPr bwMode="auto">
          <a:xfrm>
            <a:off x="4800600" y="5410200"/>
            <a:ext cx="4105275" cy="3762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rPr>
              <a:t>slow timescale update of scaling factor</a:t>
            </a:r>
          </a:p>
        </p:txBody>
      </p:sp>
      <p:sp>
        <p:nvSpPr>
          <p:cNvPr id="1169415" name="Line 7"/>
          <p:cNvSpPr>
            <a:spLocks noChangeShapeType="1"/>
          </p:cNvSpPr>
          <p:nvPr/>
        </p:nvSpPr>
        <p:spPr bwMode="auto">
          <a:xfrm flipH="1">
            <a:off x="3581400" y="3276600"/>
            <a:ext cx="22098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69416" name="Line 8"/>
          <p:cNvSpPr>
            <a:spLocks noChangeShapeType="1"/>
          </p:cNvSpPr>
          <p:nvPr/>
        </p:nvSpPr>
        <p:spPr bwMode="auto">
          <a:xfrm flipH="1" flipV="1">
            <a:off x="1828800" y="4572000"/>
            <a:ext cx="2971800" cy="8382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646041268"/>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p:txBody>
          <a:bodyPr/>
          <a:lstStyle/>
          <a:p>
            <a:r>
              <a:rPr lang="en-US" altLang="zh-CN">
                <a:ea typeface="宋体" charset="0"/>
                <a:cs typeface="宋体" charset="0"/>
              </a:rPr>
              <a:t>ns2 simulation: </a:t>
            </a:r>
            <a:r>
              <a:rPr lang="en-US" altLang="zh-CN" sz="2400">
                <a:ea typeface="宋体" charset="0"/>
                <a:cs typeface="宋体" charset="0"/>
              </a:rPr>
              <a:t>buffer=80pks</a:t>
            </a:r>
            <a:endParaRPr lang="en-US" sz="2400"/>
          </a:p>
        </p:txBody>
      </p:sp>
      <p:pic>
        <p:nvPicPr>
          <p:cNvPr id="1180676" name="Picture 4" descr="s80tune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524000"/>
            <a:ext cx="4343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180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200"/>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80679" name="Text Box 7"/>
          <p:cNvSpPr txBox="1">
            <a:spLocks noChangeArrowheads="1"/>
          </p:cNvSpPr>
          <p:nvPr/>
        </p:nvSpPr>
        <p:spPr bwMode="auto">
          <a:xfrm>
            <a:off x="1524000" y="2209800"/>
            <a:ext cx="192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2"/>
                </a:solidFill>
              </a:rPr>
              <a:t>FAST throughput</a:t>
            </a:r>
          </a:p>
        </p:txBody>
      </p:sp>
      <p:sp>
        <p:nvSpPr>
          <p:cNvPr id="1180682" name="Text Box 10"/>
          <p:cNvSpPr txBox="1">
            <a:spLocks noChangeArrowheads="1"/>
          </p:cNvSpPr>
          <p:nvPr/>
        </p:nvSpPr>
        <p:spPr bwMode="auto">
          <a:xfrm>
            <a:off x="762000" y="5980113"/>
            <a:ext cx="320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without slow timescale control</a:t>
            </a:r>
          </a:p>
        </p:txBody>
      </p:sp>
      <p:sp>
        <p:nvSpPr>
          <p:cNvPr id="1180683" name="Text Box 11"/>
          <p:cNvSpPr txBox="1">
            <a:spLocks noChangeArrowheads="1"/>
          </p:cNvSpPr>
          <p:nvPr/>
        </p:nvSpPr>
        <p:spPr bwMode="auto">
          <a:xfrm>
            <a:off x="5327650" y="5957888"/>
            <a:ext cx="288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with slow timescale control</a:t>
            </a:r>
          </a:p>
        </p:txBody>
      </p:sp>
    </p:spTree>
    <p:extLst>
      <p:ext uri="{BB962C8B-B14F-4D97-AF65-F5344CB8AC3E}">
        <p14:creationId xmlns:p14="http://schemas.microsoft.com/office/powerpoint/2010/main" val="634870331"/>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27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81150"/>
            <a:ext cx="43434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82722" name="Rectangle 2"/>
          <p:cNvSpPr>
            <a:spLocks noGrp="1" noChangeArrowheads="1"/>
          </p:cNvSpPr>
          <p:nvPr>
            <p:ph type="title"/>
          </p:nvPr>
        </p:nvSpPr>
        <p:spPr/>
        <p:txBody>
          <a:bodyPr/>
          <a:lstStyle/>
          <a:p>
            <a:r>
              <a:rPr lang="en-US" altLang="zh-CN">
                <a:ea typeface="宋体" charset="0"/>
                <a:cs typeface="宋体" charset="0"/>
              </a:rPr>
              <a:t>ns2 simulation: </a:t>
            </a:r>
            <a:r>
              <a:rPr lang="en-US" altLang="zh-CN" sz="2400">
                <a:ea typeface="宋体" charset="0"/>
                <a:cs typeface="宋体" charset="0"/>
              </a:rPr>
              <a:t>buffer=400pks</a:t>
            </a:r>
            <a:endParaRPr lang="en-US" sz="2400">
              <a:ea typeface="宋体" charset="0"/>
              <a:cs typeface="宋体" charset="0"/>
            </a:endParaRPr>
          </a:p>
        </p:txBody>
      </p:sp>
      <p:sp>
        <p:nvSpPr>
          <p:cNvPr id="1182725" name="Text Box 5"/>
          <p:cNvSpPr txBox="1">
            <a:spLocks noChangeArrowheads="1"/>
          </p:cNvSpPr>
          <p:nvPr/>
        </p:nvSpPr>
        <p:spPr bwMode="auto">
          <a:xfrm>
            <a:off x="1447800" y="4738688"/>
            <a:ext cx="192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2"/>
                </a:solidFill>
              </a:rPr>
              <a:t>FAST throughput</a:t>
            </a:r>
          </a:p>
        </p:txBody>
      </p:sp>
      <p:sp>
        <p:nvSpPr>
          <p:cNvPr id="1182726" name="Text Box 6"/>
          <p:cNvSpPr txBox="1">
            <a:spLocks noChangeArrowheads="1"/>
          </p:cNvSpPr>
          <p:nvPr/>
        </p:nvSpPr>
        <p:spPr bwMode="auto">
          <a:xfrm>
            <a:off x="762000" y="5980113"/>
            <a:ext cx="320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without slow timescale control</a:t>
            </a:r>
          </a:p>
        </p:txBody>
      </p:sp>
      <p:sp>
        <p:nvSpPr>
          <p:cNvPr id="1182727" name="Text Box 7"/>
          <p:cNvSpPr txBox="1">
            <a:spLocks noChangeArrowheads="1"/>
          </p:cNvSpPr>
          <p:nvPr/>
        </p:nvSpPr>
        <p:spPr bwMode="auto">
          <a:xfrm>
            <a:off x="5327650" y="5957888"/>
            <a:ext cx="288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with slow timescale control</a:t>
            </a:r>
          </a:p>
        </p:txBody>
      </p:sp>
      <p:pic>
        <p:nvPicPr>
          <p:cNvPr id="1182730" name="Picture 10" descr="s400tuned"/>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00600" y="1497013"/>
            <a:ext cx="4267200" cy="414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634072828"/>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Advanced topics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chemeClr val="bg2">
                    <a:lumMod val="75000"/>
                  </a:schemeClr>
                </a:solidFill>
                <a:ea typeface="宋体" charset="0"/>
                <a:cs typeface="宋体" charset="0"/>
              </a:rPr>
              <a:t>Heterogeneous protocols</a:t>
            </a:r>
            <a:endParaRPr lang="en-US" altLang="zh-CN"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Layering as optimization decomposition</a:t>
            </a:r>
            <a:endParaRPr lang="en-US" altLang="zh-CN" sz="2800"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p:txBody>
      </p:sp>
    </p:spTree>
    <p:extLst>
      <p:ext uri="{BB962C8B-B14F-4D97-AF65-F5344CB8AC3E}">
        <p14:creationId xmlns:p14="http://schemas.microsoft.com/office/powerpoint/2010/main" val="637428505"/>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370" name="Rectangle 2"/>
          <p:cNvSpPr>
            <a:spLocks noGrp="1" noChangeArrowheads="1"/>
          </p:cNvSpPr>
          <p:nvPr>
            <p:ph type="title"/>
          </p:nvPr>
        </p:nvSpPr>
        <p:spPr/>
        <p:txBody>
          <a:bodyPr/>
          <a:lstStyle/>
          <a:p>
            <a:pPr eaLnBrk="1" hangingPunct="1">
              <a:defRPr/>
            </a:pPr>
            <a:r>
              <a:rPr lang="en-US" smtClean="0"/>
              <a:t>The Internet hourglass</a:t>
            </a:r>
          </a:p>
        </p:txBody>
      </p:sp>
      <p:sp>
        <p:nvSpPr>
          <p:cNvPr id="1594371" name="Text Box 3"/>
          <p:cNvSpPr txBox="1">
            <a:spLocks noChangeArrowheads="1"/>
          </p:cNvSpPr>
          <p:nvPr/>
        </p:nvSpPr>
        <p:spPr bwMode="auto">
          <a:xfrm>
            <a:off x="4086225" y="4083050"/>
            <a:ext cx="914400" cy="641350"/>
          </a:xfrm>
          <a:prstGeom prst="rect">
            <a:avLst/>
          </a:prstGeom>
          <a:solidFill>
            <a:srgbClr val="99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3600" b="1">
                <a:latin typeface="Helvetica" charset="0"/>
                <a:cs typeface="+mn-cs"/>
              </a:rPr>
              <a:t>IP</a:t>
            </a:r>
          </a:p>
        </p:txBody>
      </p:sp>
      <p:grpSp>
        <p:nvGrpSpPr>
          <p:cNvPr id="14339" name="Group 4"/>
          <p:cNvGrpSpPr>
            <a:grpSpLocks/>
          </p:cNvGrpSpPr>
          <p:nvPr/>
        </p:nvGrpSpPr>
        <p:grpSpPr bwMode="auto">
          <a:xfrm>
            <a:off x="0" y="1905000"/>
            <a:ext cx="9144000" cy="3505200"/>
            <a:chOff x="0" y="1200"/>
            <a:chExt cx="5760" cy="2208"/>
          </a:xfrm>
        </p:grpSpPr>
        <p:sp>
          <p:nvSpPr>
            <p:cNvPr id="1594373" name="Line 5"/>
            <p:cNvSpPr>
              <a:spLocks noChangeShapeType="1"/>
            </p:cNvSpPr>
            <p:nvPr/>
          </p:nvSpPr>
          <p:spPr bwMode="auto">
            <a:xfrm>
              <a:off x="0" y="1200"/>
              <a:ext cx="2208" cy="13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594374" name="Line 6"/>
            <p:cNvSpPr>
              <a:spLocks noChangeShapeType="1"/>
            </p:cNvSpPr>
            <p:nvPr/>
          </p:nvSpPr>
          <p:spPr bwMode="auto">
            <a:xfrm flipV="1">
              <a:off x="0" y="2592"/>
              <a:ext cx="2208"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594375" name="Line 7"/>
            <p:cNvSpPr>
              <a:spLocks noChangeShapeType="1"/>
            </p:cNvSpPr>
            <p:nvPr/>
          </p:nvSpPr>
          <p:spPr bwMode="auto">
            <a:xfrm flipH="1">
              <a:off x="3600" y="1200"/>
              <a:ext cx="2160" cy="14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1594376" name="Line 8"/>
            <p:cNvSpPr>
              <a:spLocks noChangeShapeType="1"/>
            </p:cNvSpPr>
            <p:nvPr/>
          </p:nvSpPr>
          <p:spPr bwMode="auto">
            <a:xfrm>
              <a:off x="3600" y="2640"/>
              <a:ext cx="2160" cy="7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grpSp>
      <p:sp>
        <p:nvSpPr>
          <p:cNvPr id="1594377" name="Oval 9"/>
          <p:cNvSpPr>
            <a:spLocks noChangeArrowheads="1"/>
          </p:cNvSpPr>
          <p:nvPr/>
        </p:nvSpPr>
        <p:spPr bwMode="auto">
          <a:xfrm>
            <a:off x="282779" y="1620094"/>
            <a:ext cx="1165623"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Web</a:t>
            </a:r>
          </a:p>
        </p:txBody>
      </p:sp>
      <p:sp>
        <p:nvSpPr>
          <p:cNvPr id="1594378" name="Oval 10"/>
          <p:cNvSpPr>
            <a:spLocks noChangeArrowheads="1"/>
          </p:cNvSpPr>
          <p:nvPr/>
        </p:nvSpPr>
        <p:spPr bwMode="auto">
          <a:xfrm>
            <a:off x="1225159" y="1620094"/>
            <a:ext cx="1703232"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dirty="0" smtClean="0">
                <a:latin typeface="Helvetica" charset="0"/>
                <a:cs typeface="+mn-cs"/>
              </a:rPr>
              <a:t>Search</a:t>
            </a:r>
            <a:endParaRPr lang="en-US" sz="2400" b="1" dirty="0">
              <a:latin typeface="Helvetica" charset="0"/>
              <a:cs typeface="+mn-cs"/>
            </a:endParaRPr>
          </a:p>
        </p:txBody>
      </p:sp>
      <p:sp>
        <p:nvSpPr>
          <p:cNvPr id="1594379" name="Oval 11"/>
          <p:cNvSpPr>
            <a:spLocks noChangeArrowheads="1"/>
          </p:cNvSpPr>
          <p:nvPr/>
        </p:nvSpPr>
        <p:spPr bwMode="auto">
          <a:xfrm>
            <a:off x="2651700" y="1620094"/>
            <a:ext cx="1101380"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Mail</a:t>
            </a:r>
          </a:p>
        </p:txBody>
      </p:sp>
      <p:sp>
        <p:nvSpPr>
          <p:cNvPr id="1594380" name="Oval 12"/>
          <p:cNvSpPr>
            <a:spLocks noChangeArrowheads="1"/>
          </p:cNvSpPr>
          <p:nvPr/>
        </p:nvSpPr>
        <p:spPr bwMode="auto">
          <a:xfrm>
            <a:off x="3520879" y="1620094"/>
            <a:ext cx="1390260"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News</a:t>
            </a:r>
          </a:p>
        </p:txBody>
      </p:sp>
      <p:sp>
        <p:nvSpPr>
          <p:cNvPr id="1594381" name="Oval 13"/>
          <p:cNvSpPr>
            <a:spLocks noChangeArrowheads="1"/>
          </p:cNvSpPr>
          <p:nvPr/>
        </p:nvSpPr>
        <p:spPr bwMode="auto">
          <a:xfrm>
            <a:off x="4656503" y="1620094"/>
            <a:ext cx="1430412"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Video</a:t>
            </a:r>
          </a:p>
        </p:txBody>
      </p:sp>
      <p:sp>
        <p:nvSpPr>
          <p:cNvPr id="1594382" name="Oval 14"/>
          <p:cNvSpPr>
            <a:spLocks noChangeArrowheads="1"/>
          </p:cNvSpPr>
          <p:nvPr/>
        </p:nvSpPr>
        <p:spPr bwMode="auto">
          <a:xfrm>
            <a:off x="5793356" y="1620094"/>
            <a:ext cx="1485568"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Audio</a:t>
            </a:r>
          </a:p>
        </p:txBody>
      </p:sp>
      <p:sp>
        <p:nvSpPr>
          <p:cNvPr id="1594384" name="Oval 16"/>
          <p:cNvSpPr>
            <a:spLocks noChangeArrowheads="1"/>
          </p:cNvSpPr>
          <p:nvPr/>
        </p:nvSpPr>
        <p:spPr bwMode="auto">
          <a:xfrm>
            <a:off x="7092559" y="1620094"/>
            <a:ext cx="1822841"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dirty="0" smtClean="0">
                <a:latin typeface="Helvetica" charset="0"/>
                <a:cs typeface="+mn-cs"/>
              </a:rPr>
              <a:t>Friends</a:t>
            </a:r>
            <a:endParaRPr lang="en-US" sz="2400" b="1" dirty="0">
              <a:latin typeface="Helvetica" charset="0"/>
              <a:cs typeface="+mn-cs"/>
            </a:endParaRPr>
          </a:p>
        </p:txBody>
      </p:sp>
      <p:sp>
        <p:nvSpPr>
          <p:cNvPr id="1594385" name="Text Box 17"/>
          <p:cNvSpPr txBox="1">
            <a:spLocks noChangeArrowheads="1"/>
          </p:cNvSpPr>
          <p:nvPr/>
        </p:nvSpPr>
        <p:spPr bwMode="auto">
          <a:xfrm>
            <a:off x="3571344" y="1066800"/>
            <a:ext cx="2031476" cy="461665"/>
          </a:xfrm>
          <a:prstGeom prst="rect">
            <a:avLst/>
          </a:prstGeom>
          <a:noFill/>
          <a:ln>
            <a:noFill/>
          </a:ln>
          <a:effectLst/>
          <a:extLst/>
        </p:spPr>
        <p:txBody>
          <a:bodyPr wrap="none" anchor="ctr">
            <a:spAutoFit/>
          </a:bodyPr>
          <a:lstStyle/>
          <a:p>
            <a:pPr algn="ctr">
              <a:defRPr/>
            </a:pPr>
            <a:r>
              <a:rPr lang="en-US" sz="2400" b="1" dirty="0">
                <a:latin typeface="Helvetica" charset="0"/>
                <a:cs typeface="+mn-cs"/>
              </a:rPr>
              <a:t>Applications</a:t>
            </a:r>
          </a:p>
        </p:txBody>
      </p:sp>
      <p:sp>
        <p:nvSpPr>
          <p:cNvPr id="1594386" name="Rectangle 18"/>
          <p:cNvSpPr>
            <a:spLocks noChangeArrowheads="1"/>
          </p:cNvSpPr>
          <p:nvPr/>
        </p:nvSpPr>
        <p:spPr bwMode="auto">
          <a:xfrm>
            <a:off x="4044950" y="3279775"/>
            <a:ext cx="1009650" cy="592138"/>
          </a:xfrm>
          <a:prstGeom prst="rect">
            <a:avLst/>
          </a:prstGeom>
          <a:solidFill>
            <a:srgbClr val="66C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3200" b="1">
                <a:solidFill>
                  <a:schemeClr val="bg1"/>
                </a:solidFill>
                <a:latin typeface="Helvetica" charset="0"/>
                <a:cs typeface="+mn-cs"/>
              </a:rPr>
              <a:t>TCP</a:t>
            </a:r>
          </a:p>
        </p:txBody>
      </p:sp>
      <p:sp>
        <p:nvSpPr>
          <p:cNvPr id="1594387" name="Oval 19"/>
          <p:cNvSpPr>
            <a:spLocks noChangeArrowheads="1"/>
          </p:cNvSpPr>
          <p:nvPr/>
        </p:nvSpPr>
        <p:spPr bwMode="auto">
          <a:xfrm>
            <a:off x="230187" y="5181600"/>
            <a:ext cx="1655763"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dirty="0">
                <a:solidFill>
                  <a:schemeClr val="bg1"/>
                </a:solidFill>
                <a:latin typeface="Helvetica" charset="0"/>
                <a:cs typeface="+mn-cs"/>
              </a:rPr>
              <a:t>Ethernet</a:t>
            </a:r>
          </a:p>
        </p:txBody>
      </p:sp>
      <p:sp>
        <p:nvSpPr>
          <p:cNvPr id="1594388" name="Oval 20"/>
          <p:cNvSpPr>
            <a:spLocks noChangeArrowheads="1"/>
          </p:cNvSpPr>
          <p:nvPr/>
        </p:nvSpPr>
        <p:spPr bwMode="auto">
          <a:xfrm>
            <a:off x="1552574" y="5200650"/>
            <a:ext cx="1296988"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a:solidFill>
                  <a:schemeClr val="bg1"/>
                </a:solidFill>
                <a:latin typeface="Helvetica" charset="0"/>
                <a:cs typeface="+mn-cs"/>
              </a:rPr>
              <a:t>802.11</a:t>
            </a:r>
          </a:p>
        </p:txBody>
      </p:sp>
      <p:sp>
        <p:nvSpPr>
          <p:cNvPr id="1594389" name="Oval 21"/>
          <p:cNvSpPr>
            <a:spLocks noChangeArrowheads="1"/>
          </p:cNvSpPr>
          <p:nvPr/>
        </p:nvSpPr>
        <p:spPr bwMode="auto">
          <a:xfrm>
            <a:off x="5821362" y="5200650"/>
            <a:ext cx="1571625"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dirty="0">
                <a:solidFill>
                  <a:schemeClr val="bg1"/>
                </a:solidFill>
                <a:latin typeface="Helvetica" charset="0"/>
                <a:cs typeface="+mn-cs"/>
              </a:rPr>
              <a:t>Satellite</a:t>
            </a:r>
          </a:p>
        </p:txBody>
      </p:sp>
      <p:sp>
        <p:nvSpPr>
          <p:cNvPr id="1594390" name="Oval 22"/>
          <p:cNvSpPr>
            <a:spLocks noChangeArrowheads="1"/>
          </p:cNvSpPr>
          <p:nvPr/>
        </p:nvSpPr>
        <p:spPr bwMode="auto">
          <a:xfrm>
            <a:off x="4587875" y="5200650"/>
            <a:ext cx="1414462"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a:solidFill>
                  <a:schemeClr val="bg1"/>
                </a:solidFill>
                <a:latin typeface="Helvetica" charset="0"/>
                <a:cs typeface="+mn-cs"/>
              </a:rPr>
              <a:t>Optical</a:t>
            </a:r>
          </a:p>
        </p:txBody>
      </p:sp>
      <p:sp>
        <p:nvSpPr>
          <p:cNvPr id="1594391" name="Oval 23"/>
          <p:cNvSpPr>
            <a:spLocks noChangeArrowheads="1"/>
          </p:cNvSpPr>
          <p:nvPr/>
        </p:nvSpPr>
        <p:spPr bwMode="auto">
          <a:xfrm>
            <a:off x="2620962" y="5187623"/>
            <a:ext cx="1322108" cy="562630"/>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dirty="0" smtClean="0">
                <a:solidFill>
                  <a:schemeClr val="bg1"/>
                </a:solidFill>
                <a:latin typeface="Helvetica" charset="0"/>
                <a:cs typeface="+mn-cs"/>
              </a:rPr>
              <a:t>3G/4G</a:t>
            </a:r>
            <a:endParaRPr lang="en-US" sz="2000" b="1" dirty="0">
              <a:solidFill>
                <a:schemeClr val="bg1"/>
              </a:solidFill>
              <a:latin typeface="Helvetica" charset="0"/>
              <a:cs typeface="+mn-cs"/>
            </a:endParaRPr>
          </a:p>
        </p:txBody>
      </p:sp>
      <p:sp>
        <p:nvSpPr>
          <p:cNvPr id="1594392" name="Oval 24"/>
          <p:cNvSpPr>
            <a:spLocks noChangeArrowheads="1"/>
          </p:cNvSpPr>
          <p:nvPr/>
        </p:nvSpPr>
        <p:spPr bwMode="auto">
          <a:xfrm>
            <a:off x="7192962" y="5200650"/>
            <a:ext cx="1874838"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a:solidFill>
                  <a:schemeClr val="bg1"/>
                </a:solidFill>
                <a:latin typeface="Helvetica" charset="0"/>
                <a:cs typeface="+mn-cs"/>
              </a:rPr>
              <a:t>Bluetooth</a:t>
            </a:r>
          </a:p>
        </p:txBody>
      </p:sp>
      <p:sp>
        <p:nvSpPr>
          <p:cNvPr id="1594393" name="Oval 25"/>
          <p:cNvSpPr>
            <a:spLocks noChangeArrowheads="1"/>
          </p:cNvSpPr>
          <p:nvPr/>
        </p:nvSpPr>
        <p:spPr bwMode="auto">
          <a:xfrm>
            <a:off x="3763962" y="5200650"/>
            <a:ext cx="976313"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a:solidFill>
                  <a:schemeClr val="bg1"/>
                </a:solidFill>
                <a:latin typeface="Helvetica" charset="0"/>
                <a:cs typeface="+mn-cs"/>
              </a:rPr>
              <a:t>ATM</a:t>
            </a:r>
          </a:p>
        </p:txBody>
      </p:sp>
      <p:sp>
        <p:nvSpPr>
          <p:cNvPr id="1594394" name="Text Box 26"/>
          <p:cNvSpPr txBox="1">
            <a:spLocks noChangeArrowheads="1"/>
          </p:cNvSpPr>
          <p:nvPr/>
        </p:nvSpPr>
        <p:spPr bwMode="auto">
          <a:xfrm>
            <a:off x="3352800" y="5791200"/>
            <a:ext cx="2771775"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dirty="0">
                <a:latin typeface="Helvetica" charset="0"/>
                <a:cs typeface="+mn-cs"/>
              </a:rPr>
              <a:t>Link</a:t>
            </a:r>
            <a:r>
              <a:rPr lang="en-US" sz="2400" b="1" dirty="0">
                <a:solidFill>
                  <a:schemeClr val="bg1"/>
                </a:solidFill>
                <a:latin typeface="Helvetica" charset="0"/>
                <a:cs typeface="+mn-cs"/>
              </a:rPr>
              <a:t> </a:t>
            </a:r>
            <a:r>
              <a:rPr lang="en-US" sz="2400" b="1" dirty="0">
                <a:latin typeface="Helvetica" charset="0"/>
                <a:cs typeface="+mn-cs"/>
              </a:rPr>
              <a:t>technologies</a:t>
            </a:r>
          </a:p>
        </p:txBody>
      </p:sp>
    </p:spTree>
    <p:extLst>
      <p:ext uri="{BB962C8B-B14F-4D97-AF65-F5344CB8AC3E}">
        <p14:creationId xmlns:p14="http://schemas.microsoft.com/office/powerpoint/2010/main" val="3731679186"/>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8131" name="Rectangle 3"/>
          <p:cNvSpPr>
            <a:spLocks noGrp="1" noChangeArrowheads="1"/>
          </p:cNvSpPr>
          <p:nvPr>
            <p:ph type="body" idx="1"/>
          </p:nvPr>
        </p:nvSpPr>
        <p:spPr>
          <a:xfrm>
            <a:off x="304800" y="1066800"/>
            <a:ext cx="8686800" cy="5486400"/>
          </a:xfrm>
        </p:spPr>
        <p:txBody>
          <a:bodyPr/>
          <a:lstStyle/>
          <a:p>
            <a:pPr>
              <a:buFontTx/>
              <a:buNone/>
            </a:pPr>
            <a:r>
              <a:rPr lang="en-US" dirty="0" smtClean="0"/>
              <a:t>“Architecture </a:t>
            </a:r>
            <a:r>
              <a:rPr lang="en-US" dirty="0"/>
              <a:t>involves or facilitates</a:t>
            </a:r>
          </a:p>
          <a:p>
            <a:pPr lvl="1"/>
            <a:r>
              <a:rPr lang="en-US" dirty="0"/>
              <a:t>System-level function (beyond components)</a:t>
            </a:r>
          </a:p>
          <a:p>
            <a:pPr lvl="1"/>
            <a:r>
              <a:rPr lang="en-US" dirty="0"/>
              <a:t>Organization and structure</a:t>
            </a:r>
          </a:p>
          <a:p>
            <a:pPr lvl="1"/>
            <a:r>
              <a:rPr lang="en-US" dirty="0"/>
              <a:t>Protocols and modules</a:t>
            </a:r>
          </a:p>
          <a:p>
            <a:pPr lvl="1"/>
            <a:r>
              <a:rPr lang="en-US" altLang="zh-CN" dirty="0">
                <a:ea typeface="宋体" charset="0"/>
                <a:cs typeface="宋体" charset="0"/>
              </a:rPr>
              <a:t>Risk mitigation, performance,</a:t>
            </a:r>
            <a:r>
              <a:rPr lang="en-US" dirty="0"/>
              <a:t> evolution </a:t>
            </a:r>
          </a:p>
          <a:p>
            <a:pPr>
              <a:buFontTx/>
              <a:buNone/>
            </a:pPr>
            <a:r>
              <a:rPr lang="en-US" dirty="0"/>
              <a:t>but is more than the sum of </a:t>
            </a:r>
            <a:r>
              <a:rPr lang="en-US" dirty="0" smtClean="0"/>
              <a:t>these” </a:t>
            </a:r>
          </a:p>
          <a:p>
            <a:pPr>
              <a:buFontTx/>
              <a:buNone/>
            </a:pPr>
            <a:endParaRPr lang="en-US" dirty="0"/>
          </a:p>
          <a:p>
            <a:pPr>
              <a:buFontTx/>
              <a:buNone/>
            </a:pPr>
            <a:endParaRPr lang="en-US" dirty="0" smtClean="0"/>
          </a:p>
          <a:p>
            <a:pPr marL="0" indent="0">
              <a:buNone/>
            </a:pPr>
            <a:r>
              <a:rPr lang="en-US" altLang="zh-CN" dirty="0"/>
              <a:t>“</a:t>
            </a:r>
            <a:r>
              <a:rPr lang="en-US" altLang="zh-CN" dirty="0">
                <a:ea typeface="宋体" charset="0"/>
                <a:cs typeface="宋体" charset="0"/>
              </a:rPr>
              <a:t>… the architecture of a system defines how the system is broken into parts and how those parts interact.</a:t>
            </a:r>
            <a:r>
              <a:rPr lang="en-US" altLang="zh-CN" dirty="0" smtClean="0">
                <a:ea typeface="宋体" charset="0"/>
                <a:cs typeface="宋体" charset="0"/>
              </a:rPr>
              <a:t>”</a:t>
            </a:r>
            <a:endParaRPr lang="en-US" altLang="zh-CN" dirty="0">
              <a:ea typeface="宋体" charset="0"/>
              <a:cs typeface="宋体" charset="0"/>
            </a:endParaRPr>
          </a:p>
        </p:txBody>
      </p:sp>
      <p:sp>
        <p:nvSpPr>
          <p:cNvPr id="1328132" name="Text Box 4"/>
          <p:cNvSpPr txBox="1">
            <a:spLocks noChangeArrowheads="1"/>
          </p:cNvSpPr>
          <p:nvPr/>
        </p:nvSpPr>
        <p:spPr bwMode="auto">
          <a:xfrm>
            <a:off x="5181600" y="3962400"/>
            <a:ext cx="32295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400" dirty="0" smtClean="0">
                <a:ea typeface="宋体" charset="0"/>
                <a:cs typeface="宋体" charset="0"/>
              </a:rPr>
              <a:t>-- John </a:t>
            </a:r>
            <a:r>
              <a:rPr lang="en-US" altLang="zh-CN" sz="2400" dirty="0">
                <a:ea typeface="宋体" charset="0"/>
                <a:cs typeface="宋体" charset="0"/>
              </a:rPr>
              <a:t>Doyle, Caltech</a:t>
            </a:r>
            <a:endParaRPr lang="en-US" sz="2400" dirty="0"/>
          </a:p>
        </p:txBody>
      </p:sp>
      <p:sp>
        <p:nvSpPr>
          <p:cNvPr id="2" name="Title 1"/>
          <p:cNvSpPr>
            <a:spLocks noGrp="1"/>
          </p:cNvSpPr>
          <p:nvPr>
            <p:ph type="title"/>
          </p:nvPr>
        </p:nvSpPr>
        <p:spPr/>
        <p:txBody>
          <a:bodyPr/>
          <a:lstStyle/>
          <a:p>
            <a:r>
              <a:rPr lang="en-US" dirty="0" smtClean="0"/>
              <a:t>But what is architecture</a:t>
            </a:r>
            <a:endParaRPr lang="en-US" dirty="0"/>
          </a:p>
        </p:txBody>
      </p:sp>
      <p:sp>
        <p:nvSpPr>
          <p:cNvPr id="7" name="Text Box 4"/>
          <p:cNvSpPr txBox="1">
            <a:spLocks noChangeArrowheads="1"/>
          </p:cNvSpPr>
          <p:nvPr/>
        </p:nvSpPr>
        <p:spPr bwMode="auto">
          <a:xfrm>
            <a:off x="3291551" y="6172200"/>
            <a:ext cx="51666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zh-CN" sz="2400" dirty="0" smtClean="0">
                <a:ea typeface="宋体" charset="0"/>
                <a:cs typeface="宋体" charset="0"/>
              </a:rPr>
              <a:t>-- Clark, </a:t>
            </a:r>
            <a:r>
              <a:rPr lang="en-US" altLang="zh-CN" sz="2400" dirty="0" err="1" smtClean="0">
                <a:ea typeface="宋体" charset="0"/>
                <a:cs typeface="宋体" charset="0"/>
              </a:rPr>
              <a:t>Sollins</a:t>
            </a:r>
            <a:r>
              <a:rPr lang="en-US" altLang="zh-CN" sz="2400" dirty="0" smtClean="0">
                <a:ea typeface="宋体" charset="0"/>
                <a:cs typeface="宋体" charset="0"/>
              </a:rPr>
              <a:t>, </a:t>
            </a:r>
            <a:r>
              <a:rPr lang="en-US" altLang="zh-CN" sz="2400" dirty="0" err="1" smtClean="0">
                <a:ea typeface="宋体" charset="0"/>
                <a:cs typeface="宋体" charset="0"/>
              </a:rPr>
              <a:t>Wroclawski</a:t>
            </a:r>
            <a:r>
              <a:rPr lang="en-US" altLang="zh-CN" sz="2400" dirty="0" smtClean="0">
                <a:ea typeface="宋体" charset="0"/>
                <a:cs typeface="宋体" charset="0"/>
              </a:rPr>
              <a:t>, …, MIT</a:t>
            </a:r>
            <a:endParaRPr lang="en-US" sz="2400" dirty="0"/>
          </a:p>
        </p:txBody>
      </p:sp>
    </p:spTree>
    <p:extLst>
      <p:ext uri="{BB962C8B-B14F-4D97-AF65-F5344CB8AC3E}">
        <p14:creationId xmlns:p14="http://schemas.microsoft.com/office/powerpoint/2010/main" val="32809920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38200" y="4419600"/>
            <a:ext cx="7391400" cy="457200"/>
          </a:xfrm>
          <a:prstGeom prst="roundRect">
            <a:avLst/>
          </a:prstGeom>
          <a:solidFill>
            <a:srgbClr val="6BD17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311746" name="Rectangle 2"/>
          <p:cNvSpPr>
            <a:spLocks noGrp="1" noChangeArrowheads="1"/>
          </p:cNvSpPr>
          <p:nvPr>
            <p:ph type="title"/>
          </p:nvPr>
        </p:nvSpPr>
        <p:spPr/>
        <p:txBody>
          <a:bodyPr/>
          <a:lstStyle/>
          <a:p>
            <a:r>
              <a:rPr lang="en-US" altLang="zh-CN">
                <a:ea typeface="宋体" charset="0"/>
                <a:cs typeface="宋体" charset="0"/>
              </a:rPr>
              <a:t>But what is architecture</a:t>
            </a:r>
            <a:endParaRPr lang="en-US"/>
          </a:p>
        </p:txBody>
      </p:sp>
      <p:sp>
        <p:nvSpPr>
          <p:cNvPr id="1311747" name="Rectangle 3"/>
          <p:cNvSpPr>
            <a:spLocks noGrp="1" noChangeArrowheads="1"/>
          </p:cNvSpPr>
          <p:nvPr>
            <p:ph type="body" idx="1"/>
          </p:nvPr>
        </p:nvSpPr>
        <p:spPr>
          <a:xfrm>
            <a:off x="838200" y="1066800"/>
            <a:ext cx="7924800" cy="5334000"/>
          </a:xfrm>
        </p:spPr>
        <p:txBody>
          <a:bodyPr/>
          <a:lstStyle/>
          <a:p>
            <a:pPr marL="0" indent="0">
              <a:buNone/>
            </a:pPr>
            <a:r>
              <a:rPr lang="en-US" altLang="zh-CN" sz="2600" dirty="0">
                <a:ea typeface="宋体" charset="0"/>
                <a:cs typeface="宋体" charset="0"/>
              </a:rPr>
              <a:t>“Things that </a:t>
            </a:r>
            <a:r>
              <a:rPr lang="en-US" altLang="zh-CN" sz="2600" u="sng" dirty="0">
                <a:ea typeface="宋体" charset="0"/>
                <a:cs typeface="宋体" charset="0"/>
              </a:rPr>
              <a:t>persist</a:t>
            </a:r>
            <a:r>
              <a:rPr lang="en-US" altLang="zh-CN" sz="2600" dirty="0">
                <a:ea typeface="宋体" charset="0"/>
                <a:cs typeface="宋体" charset="0"/>
              </a:rPr>
              <a:t> over time”</a:t>
            </a:r>
          </a:p>
          <a:p>
            <a:pPr marL="0" indent="0">
              <a:buNone/>
            </a:pPr>
            <a:r>
              <a:rPr lang="en-US" altLang="zh-CN" sz="2600" dirty="0">
                <a:ea typeface="宋体" charset="0"/>
                <a:cs typeface="宋体" charset="0"/>
              </a:rPr>
              <a:t>“Things that are </a:t>
            </a:r>
            <a:r>
              <a:rPr lang="en-US" altLang="zh-CN" sz="2600" u="sng" dirty="0">
                <a:ea typeface="宋体" charset="0"/>
                <a:cs typeface="宋体" charset="0"/>
              </a:rPr>
              <a:t>common</a:t>
            </a:r>
            <a:r>
              <a:rPr lang="en-US" altLang="zh-CN" sz="2600" dirty="0">
                <a:ea typeface="宋体" charset="0"/>
                <a:cs typeface="宋体" charset="0"/>
              </a:rPr>
              <a:t> across networks”</a:t>
            </a:r>
          </a:p>
          <a:p>
            <a:pPr marL="0" indent="0">
              <a:buNone/>
            </a:pPr>
            <a:r>
              <a:rPr lang="en-US" altLang="zh-CN" sz="2600" dirty="0" smtClean="0">
                <a:ea typeface="宋体" charset="0"/>
                <a:cs typeface="宋体" charset="0"/>
              </a:rPr>
              <a:t>“</a:t>
            </a:r>
            <a:r>
              <a:rPr lang="en-US" altLang="zh-CN" sz="2600" dirty="0">
                <a:ea typeface="宋体" charset="0"/>
                <a:cs typeface="宋体" charset="0"/>
              </a:rPr>
              <a:t>Forms that enable functions”</a:t>
            </a:r>
          </a:p>
          <a:p>
            <a:pPr marL="0" indent="0">
              <a:buNone/>
            </a:pPr>
            <a:r>
              <a:rPr lang="en-US" altLang="zh-CN" sz="2600" dirty="0" smtClean="0">
                <a:ea typeface="宋体" charset="0"/>
                <a:cs typeface="宋体" charset="0"/>
              </a:rPr>
              <a:t>“</a:t>
            </a:r>
            <a:r>
              <a:rPr lang="en-US" altLang="zh-CN" sz="2600" dirty="0">
                <a:ea typeface="宋体" charset="0"/>
                <a:cs typeface="宋体" charset="0"/>
              </a:rPr>
              <a:t>Frozen but </a:t>
            </a:r>
            <a:r>
              <a:rPr lang="en-US" altLang="zh-CN" sz="2600" dirty="0" smtClean="0">
                <a:ea typeface="宋体" charset="0"/>
                <a:cs typeface="宋体" charset="0"/>
              </a:rPr>
              <a:t>evolves”</a:t>
            </a:r>
            <a:endParaRPr lang="en-US" altLang="zh-CN" sz="2600" dirty="0">
              <a:ea typeface="宋体" charset="0"/>
              <a:cs typeface="宋体" charset="0"/>
            </a:endParaRPr>
          </a:p>
          <a:p>
            <a:pPr marL="0" indent="0">
              <a:buNone/>
            </a:pPr>
            <a:r>
              <a:rPr lang="en-US" altLang="zh-CN" sz="2600" dirty="0" smtClean="0">
                <a:ea typeface="宋体" charset="0"/>
                <a:cs typeface="宋体" charset="0"/>
              </a:rPr>
              <a:t>“</a:t>
            </a:r>
            <a:r>
              <a:rPr lang="en-US" altLang="zh-CN" sz="2600" dirty="0">
                <a:ea typeface="宋体" charset="0"/>
                <a:cs typeface="宋体" charset="0"/>
              </a:rPr>
              <a:t>It is </a:t>
            </a:r>
            <a:r>
              <a:rPr lang="en-US" altLang="zh-CN" sz="2600" dirty="0" smtClean="0">
                <a:ea typeface="宋体" charset="0"/>
                <a:cs typeface="宋体" charset="0"/>
              </a:rPr>
              <a:t>intrinsic but artificial”</a:t>
            </a:r>
          </a:p>
          <a:p>
            <a:pPr marL="0" indent="0">
              <a:buNone/>
            </a:pPr>
            <a:endParaRPr lang="en-US" altLang="zh-CN" sz="2600" dirty="0">
              <a:ea typeface="宋体" charset="0"/>
              <a:cs typeface="宋体" charset="0"/>
            </a:endParaRPr>
          </a:p>
          <a:p>
            <a:pPr marL="0" indent="0">
              <a:buNone/>
            </a:pPr>
            <a:r>
              <a:rPr lang="en-US" altLang="zh-CN" sz="2600" dirty="0" smtClean="0">
                <a:ea typeface="宋体" charset="0"/>
                <a:cs typeface="宋体" charset="0"/>
              </a:rPr>
              <a:t>Key features (John Doyle, Caltech)</a:t>
            </a:r>
          </a:p>
          <a:p>
            <a:r>
              <a:rPr lang="en-US" altLang="zh-CN" sz="2600" dirty="0">
                <a:ea typeface="宋体" charset="0"/>
                <a:cs typeface="宋体" charset="0"/>
              </a:rPr>
              <a:t>Layering as optimization decomposition</a:t>
            </a:r>
          </a:p>
          <a:p>
            <a:r>
              <a:rPr lang="en-US" altLang="zh-CN" sz="2600" dirty="0" smtClean="0">
                <a:ea typeface="宋体" charset="0"/>
                <a:cs typeface="宋体" charset="0"/>
              </a:rPr>
              <a:t>Constraints that </a:t>
            </a:r>
            <a:r>
              <a:rPr lang="en-US" altLang="zh-CN" sz="2600" dirty="0" err="1" smtClean="0">
                <a:ea typeface="宋体" charset="0"/>
                <a:cs typeface="宋体" charset="0"/>
              </a:rPr>
              <a:t>deconstrain</a:t>
            </a:r>
            <a:endParaRPr lang="en-US" altLang="zh-CN" sz="2600" dirty="0" smtClean="0">
              <a:ea typeface="宋体" charset="0"/>
              <a:cs typeface="宋体" charset="0"/>
            </a:endParaRPr>
          </a:p>
          <a:p>
            <a:r>
              <a:rPr lang="en-US" altLang="zh-CN" sz="2600" dirty="0" smtClean="0">
                <a:ea typeface="宋体" charset="0"/>
                <a:cs typeface="宋体" charset="0"/>
              </a:rPr>
              <a:t>Robust yet fragile</a:t>
            </a:r>
            <a:endParaRPr lang="en-US" altLang="zh-CN" sz="2600" dirty="0">
              <a:ea typeface="宋体" charset="0"/>
              <a:cs typeface="宋体" charset="0"/>
            </a:endParaRPr>
          </a:p>
        </p:txBody>
      </p:sp>
    </p:spTree>
    <p:extLst>
      <p:ext uri="{BB962C8B-B14F-4D97-AF65-F5344CB8AC3E}">
        <p14:creationId xmlns:p14="http://schemas.microsoft.com/office/powerpoint/2010/main" val="33100116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11747">
                                            <p:txEl>
                                              <p:pRg st="0" end="0"/>
                                            </p:txEl>
                                          </p:spTgt>
                                        </p:tgtEl>
                                        <p:attrNameLst>
                                          <p:attrName>style.visibility</p:attrName>
                                        </p:attrNameLst>
                                      </p:cBhvr>
                                      <p:to>
                                        <p:strVal val="visible"/>
                                      </p:to>
                                    </p:set>
                                    <p:animEffect transition="in" filter="wipe(left)">
                                      <p:cBhvr>
                                        <p:cTn id="7" dur="500"/>
                                        <p:tgtEl>
                                          <p:spTgt spid="131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11747">
                                            <p:txEl>
                                              <p:pRg st="1" end="1"/>
                                            </p:txEl>
                                          </p:spTgt>
                                        </p:tgtEl>
                                        <p:attrNameLst>
                                          <p:attrName>style.visibility</p:attrName>
                                        </p:attrNameLst>
                                      </p:cBhvr>
                                      <p:to>
                                        <p:strVal val="visible"/>
                                      </p:to>
                                    </p:set>
                                    <p:animEffect transition="in" filter="wipe(left)">
                                      <p:cBhvr>
                                        <p:cTn id="12" dur="500"/>
                                        <p:tgtEl>
                                          <p:spTgt spid="131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11747">
                                            <p:txEl>
                                              <p:pRg st="2" end="2"/>
                                            </p:txEl>
                                          </p:spTgt>
                                        </p:tgtEl>
                                        <p:attrNameLst>
                                          <p:attrName>style.visibility</p:attrName>
                                        </p:attrNameLst>
                                      </p:cBhvr>
                                      <p:to>
                                        <p:strVal val="visible"/>
                                      </p:to>
                                    </p:set>
                                    <p:animEffect transition="in" filter="wipe(left)">
                                      <p:cBhvr>
                                        <p:cTn id="17" dur="500"/>
                                        <p:tgtEl>
                                          <p:spTgt spid="13117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11747">
                                            <p:txEl>
                                              <p:pRg st="3" end="3"/>
                                            </p:txEl>
                                          </p:spTgt>
                                        </p:tgtEl>
                                        <p:attrNameLst>
                                          <p:attrName>style.visibility</p:attrName>
                                        </p:attrNameLst>
                                      </p:cBhvr>
                                      <p:to>
                                        <p:strVal val="visible"/>
                                      </p:to>
                                    </p:set>
                                    <p:animEffect transition="in" filter="wipe(left)">
                                      <p:cBhvr>
                                        <p:cTn id="22" dur="500"/>
                                        <p:tgtEl>
                                          <p:spTgt spid="13117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11747">
                                            <p:txEl>
                                              <p:pRg st="4" end="4"/>
                                            </p:txEl>
                                          </p:spTgt>
                                        </p:tgtEl>
                                        <p:attrNameLst>
                                          <p:attrName>style.visibility</p:attrName>
                                        </p:attrNameLst>
                                      </p:cBhvr>
                                      <p:to>
                                        <p:strVal val="visible"/>
                                      </p:to>
                                    </p:set>
                                    <p:animEffect transition="in" filter="wipe(left)">
                                      <p:cBhvr>
                                        <p:cTn id="27" dur="500"/>
                                        <p:tgtEl>
                                          <p:spTgt spid="13117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11747">
                                            <p:txEl>
                                              <p:pRg st="6" end="6"/>
                                            </p:txEl>
                                          </p:spTgt>
                                        </p:tgtEl>
                                        <p:attrNameLst>
                                          <p:attrName>style.visibility</p:attrName>
                                        </p:attrNameLst>
                                      </p:cBhvr>
                                      <p:to>
                                        <p:strVal val="visible"/>
                                      </p:to>
                                    </p:set>
                                    <p:animEffect transition="in" filter="wipe(left)">
                                      <p:cBhvr>
                                        <p:cTn id="32" dur="500"/>
                                        <p:tgtEl>
                                          <p:spTgt spid="131174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11747">
                                            <p:txEl>
                                              <p:pRg st="7" end="7"/>
                                            </p:txEl>
                                          </p:spTgt>
                                        </p:tgtEl>
                                        <p:attrNameLst>
                                          <p:attrName>style.visibility</p:attrName>
                                        </p:attrNameLst>
                                      </p:cBhvr>
                                      <p:to>
                                        <p:strVal val="visible"/>
                                      </p:to>
                                    </p:set>
                                    <p:animEffect transition="in" filter="wipe(left)">
                                      <p:cBhvr>
                                        <p:cTn id="37" dur="500"/>
                                        <p:tgtEl>
                                          <p:spTgt spid="131174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11747">
                                            <p:txEl>
                                              <p:pRg st="8" end="8"/>
                                            </p:txEl>
                                          </p:spTgt>
                                        </p:tgtEl>
                                        <p:attrNameLst>
                                          <p:attrName>style.visibility</p:attrName>
                                        </p:attrNameLst>
                                      </p:cBhvr>
                                      <p:to>
                                        <p:strVal val="visible"/>
                                      </p:to>
                                    </p:set>
                                    <p:animEffect transition="in" filter="wipe(left)">
                                      <p:cBhvr>
                                        <p:cTn id="42" dur="500"/>
                                        <p:tgtEl>
                                          <p:spTgt spid="131174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11747">
                                            <p:txEl>
                                              <p:pRg st="9" end="9"/>
                                            </p:txEl>
                                          </p:spTgt>
                                        </p:tgtEl>
                                        <p:attrNameLst>
                                          <p:attrName>style.visibility</p:attrName>
                                        </p:attrNameLst>
                                      </p:cBhvr>
                                      <p:to>
                                        <p:strVal val="visible"/>
                                      </p:to>
                                    </p:set>
                                    <p:animEffect transition="in" filter="wipe(left)">
                                      <p:cBhvr>
                                        <p:cTn id="47" dur="500"/>
                                        <p:tgtEl>
                                          <p:spTgt spid="131174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11747"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9" name="Rectangle 3"/>
          <p:cNvSpPr>
            <a:spLocks noGrp="1" noChangeArrowheads="1"/>
          </p:cNvSpPr>
          <p:nvPr>
            <p:ph type="body" idx="1"/>
          </p:nvPr>
        </p:nvSpPr>
        <p:spPr>
          <a:xfrm>
            <a:off x="384175" y="1066800"/>
            <a:ext cx="7997825" cy="2438400"/>
          </a:xfrm>
          <a:noFill/>
        </p:spPr>
        <p:txBody>
          <a:bodyPr/>
          <a:lstStyle/>
          <a:p>
            <a:r>
              <a:rPr lang="en-US"/>
              <a:t>Each layer designed separately and evolves asynchronously</a:t>
            </a:r>
          </a:p>
          <a:p>
            <a:r>
              <a:rPr lang="en-US"/>
              <a:t>Each layer optimizes certain objectives</a:t>
            </a:r>
          </a:p>
          <a:p>
            <a:pPr>
              <a:buFont typeface="Wingdings" charset="0"/>
              <a:buNone/>
            </a:pPr>
            <a:r>
              <a:rPr lang="en-US"/>
              <a:t>                                  </a:t>
            </a:r>
          </a:p>
        </p:txBody>
      </p:sp>
      <p:grpSp>
        <p:nvGrpSpPr>
          <p:cNvPr id="1340420" name="Group 4"/>
          <p:cNvGrpSpPr>
            <a:grpSpLocks/>
          </p:cNvGrpSpPr>
          <p:nvPr/>
        </p:nvGrpSpPr>
        <p:grpSpPr bwMode="auto">
          <a:xfrm>
            <a:off x="533400" y="4014788"/>
            <a:ext cx="1898650" cy="2614612"/>
            <a:chOff x="3076" y="888"/>
            <a:chExt cx="1196" cy="2224"/>
          </a:xfrm>
        </p:grpSpPr>
        <p:sp>
          <p:nvSpPr>
            <p:cNvPr id="1340421" name="Rectangle 5"/>
            <p:cNvSpPr>
              <a:spLocks noChangeArrowheads="1"/>
            </p:cNvSpPr>
            <p:nvPr/>
          </p:nvSpPr>
          <p:spPr bwMode="auto">
            <a:xfrm>
              <a:off x="3080" y="888"/>
              <a:ext cx="1192" cy="2224"/>
            </a:xfrm>
            <a:prstGeom prst="rect">
              <a:avLst/>
            </a:prstGeom>
            <a:solidFill>
              <a:schemeClr val="bg1"/>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0422" name="Text Box 6"/>
            <p:cNvSpPr txBox="1">
              <a:spLocks noChangeArrowheads="1"/>
            </p:cNvSpPr>
            <p:nvPr/>
          </p:nvSpPr>
          <p:spPr bwMode="auto">
            <a:xfrm>
              <a:off x="3230" y="989"/>
              <a:ext cx="911"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a:latin typeface="Comic Sans MS" charset="0"/>
                  <a:cs typeface="Arial" charset="0"/>
                </a:rPr>
                <a:t>application</a:t>
              </a:r>
            </a:p>
            <a:p>
              <a:pPr algn="ctr"/>
              <a:endParaRPr lang="en-US" sz="1200">
                <a:latin typeface="Comic Sans MS" charset="0"/>
                <a:cs typeface="Arial" charset="0"/>
              </a:endParaRPr>
            </a:p>
            <a:p>
              <a:pPr algn="ctr"/>
              <a:r>
                <a:rPr lang="en-US" sz="2000">
                  <a:latin typeface="Comic Sans MS" charset="0"/>
                  <a:cs typeface="Arial" charset="0"/>
                </a:rPr>
                <a:t>transport</a:t>
              </a:r>
            </a:p>
            <a:p>
              <a:pPr algn="ctr"/>
              <a:endParaRPr lang="en-US" sz="1400">
                <a:latin typeface="Comic Sans MS" charset="0"/>
                <a:cs typeface="Arial" charset="0"/>
              </a:endParaRPr>
            </a:p>
            <a:p>
              <a:pPr algn="ctr"/>
              <a:r>
                <a:rPr lang="en-US" sz="2000">
                  <a:latin typeface="Comic Sans MS" charset="0"/>
                  <a:cs typeface="Arial" charset="0"/>
                </a:rPr>
                <a:t>network</a:t>
              </a:r>
            </a:p>
            <a:p>
              <a:pPr algn="ctr"/>
              <a:endParaRPr lang="en-US" sz="1400">
                <a:latin typeface="Comic Sans MS" charset="0"/>
                <a:cs typeface="Arial" charset="0"/>
              </a:endParaRPr>
            </a:p>
            <a:p>
              <a:pPr algn="ctr"/>
              <a:r>
                <a:rPr lang="en-US" sz="2000">
                  <a:latin typeface="Comic Sans MS" charset="0"/>
                  <a:cs typeface="Arial" charset="0"/>
                </a:rPr>
                <a:t>link</a:t>
              </a:r>
            </a:p>
            <a:p>
              <a:pPr algn="ctr"/>
              <a:endParaRPr lang="en-US" sz="1400">
                <a:latin typeface="Comic Sans MS" charset="0"/>
                <a:cs typeface="Arial" charset="0"/>
              </a:endParaRPr>
            </a:p>
            <a:p>
              <a:pPr algn="ctr"/>
              <a:r>
                <a:rPr lang="en-US" sz="2000">
                  <a:latin typeface="Comic Sans MS" charset="0"/>
                  <a:cs typeface="Arial" charset="0"/>
                </a:rPr>
                <a:t>physical</a:t>
              </a:r>
            </a:p>
          </p:txBody>
        </p:sp>
        <p:sp>
          <p:nvSpPr>
            <p:cNvPr id="1340423" name="Line 7"/>
            <p:cNvSpPr>
              <a:spLocks noChangeShapeType="1"/>
            </p:cNvSpPr>
            <p:nvPr/>
          </p:nvSpPr>
          <p:spPr bwMode="auto">
            <a:xfrm>
              <a:off x="3076" y="132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0424" name="Line 8"/>
            <p:cNvSpPr>
              <a:spLocks noChangeShapeType="1"/>
            </p:cNvSpPr>
            <p:nvPr/>
          </p:nvSpPr>
          <p:spPr bwMode="auto">
            <a:xfrm>
              <a:off x="3076" y="1768"/>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0425" name="Line 9"/>
            <p:cNvSpPr>
              <a:spLocks noChangeShapeType="1"/>
            </p:cNvSpPr>
            <p:nvPr/>
          </p:nvSpPr>
          <p:spPr bwMode="auto">
            <a:xfrm>
              <a:off x="3076" y="2216"/>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0426" name="Line 10"/>
            <p:cNvSpPr>
              <a:spLocks noChangeShapeType="1"/>
            </p:cNvSpPr>
            <p:nvPr/>
          </p:nvSpPr>
          <p:spPr bwMode="auto">
            <a:xfrm>
              <a:off x="3076" y="266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40427" name="Rectangle 11"/>
          <p:cNvSpPr>
            <a:spLocks noChangeArrowheads="1"/>
          </p:cNvSpPr>
          <p:nvPr/>
        </p:nvSpPr>
        <p:spPr bwMode="auto">
          <a:xfrm>
            <a:off x="3048000" y="40147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accent2"/>
              </a:buClr>
              <a:buFont typeface="Wingdings" charset="0"/>
              <a:buNone/>
            </a:pPr>
            <a:r>
              <a:rPr lang="en-US" sz="2100">
                <a:solidFill>
                  <a:srgbClr val="0000FF"/>
                </a:solidFill>
                <a:latin typeface="Verdana" charset="0"/>
              </a:rPr>
              <a:t>Minimize response time (web layout)…</a:t>
            </a:r>
          </a:p>
        </p:txBody>
      </p:sp>
      <p:sp>
        <p:nvSpPr>
          <p:cNvPr id="1340428" name="Rectangle 12"/>
          <p:cNvSpPr>
            <a:spLocks noChangeArrowheads="1"/>
          </p:cNvSpPr>
          <p:nvPr/>
        </p:nvSpPr>
        <p:spPr bwMode="auto">
          <a:xfrm>
            <a:off x="3048000" y="45481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accent2"/>
              </a:buClr>
              <a:buFont typeface="Wingdings" charset="0"/>
              <a:buNone/>
            </a:pPr>
            <a:r>
              <a:rPr lang="en-US" sz="2100">
                <a:solidFill>
                  <a:srgbClr val="0000FF"/>
                </a:solidFill>
                <a:latin typeface="Verdana" charset="0"/>
              </a:rPr>
              <a:t>Maximize utility (TCP/AQM) </a:t>
            </a:r>
          </a:p>
        </p:txBody>
      </p:sp>
      <p:sp>
        <p:nvSpPr>
          <p:cNvPr id="1340429" name="Rectangle 13"/>
          <p:cNvSpPr>
            <a:spLocks noChangeArrowheads="1"/>
          </p:cNvSpPr>
          <p:nvPr/>
        </p:nvSpPr>
        <p:spPr bwMode="auto">
          <a:xfrm>
            <a:off x="3048000" y="50815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80000"/>
              </a:lnSpc>
              <a:spcBef>
                <a:spcPct val="20000"/>
              </a:spcBef>
              <a:buClr>
                <a:schemeClr val="accent2"/>
              </a:buClr>
              <a:buFont typeface="Wingdings" charset="0"/>
              <a:buNone/>
            </a:pPr>
            <a:r>
              <a:rPr lang="en-US" sz="2200">
                <a:solidFill>
                  <a:srgbClr val="0000FF"/>
                </a:solidFill>
                <a:latin typeface="Verdana" charset="0"/>
              </a:rPr>
              <a:t>Minimize path costs (IP)</a:t>
            </a:r>
          </a:p>
        </p:txBody>
      </p:sp>
      <p:sp>
        <p:nvSpPr>
          <p:cNvPr id="1340430" name="Rectangle 14"/>
          <p:cNvSpPr>
            <a:spLocks noChangeArrowheads="1"/>
          </p:cNvSpPr>
          <p:nvPr/>
        </p:nvSpPr>
        <p:spPr bwMode="auto">
          <a:xfrm>
            <a:off x="3048000" y="56149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80000"/>
              </a:lnSpc>
              <a:spcBef>
                <a:spcPct val="20000"/>
              </a:spcBef>
              <a:buClr>
                <a:schemeClr val="accent2"/>
              </a:buClr>
              <a:buFont typeface="Wingdings" charset="0"/>
              <a:buNone/>
            </a:pPr>
            <a:r>
              <a:rPr lang="en-US" sz="2200">
                <a:solidFill>
                  <a:srgbClr val="FF0000"/>
                </a:solidFill>
                <a:latin typeface="Verdana" charset="0"/>
              </a:rPr>
              <a:t>Reliability, channel access, …</a:t>
            </a:r>
          </a:p>
        </p:txBody>
      </p:sp>
      <p:sp>
        <p:nvSpPr>
          <p:cNvPr id="1340431" name="Rectangle 15"/>
          <p:cNvSpPr>
            <a:spLocks noChangeArrowheads="1"/>
          </p:cNvSpPr>
          <p:nvPr/>
        </p:nvSpPr>
        <p:spPr bwMode="auto">
          <a:xfrm>
            <a:off x="3048000" y="61483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80000"/>
              </a:lnSpc>
              <a:spcBef>
                <a:spcPct val="20000"/>
              </a:spcBef>
              <a:buClr>
                <a:schemeClr val="accent2"/>
              </a:buClr>
              <a:buFont typeface="Wingdings" charset="0"/>
              <a:buNone/>
            </a:pPr>
            <a:r>
              <a:rPr lang="en-US" sz="2200">
                <a:solidFill>
                  <a:srgbClr val="0000FF"/>
                </a:solidFill>
                <a:latin typeface="Verdana" charset="0"/>
              </a:rPr>
              <a:t>Minimize SIR, max capacities, …</a:t>
            </a:r>
          </a:p>
        </p:txBody>
      </p:sp>
      <p:sp>
        <p:nvSpPr>
          <p:cNvPr id="1340432" name="Line 16"/>
          <p:cNvSpPr>
            <a:spLocks noChangeShapeType="1"/>
          </p:cNvSpPr>
          <p:nvPr/>
        </p:nvSpPr>
        <p:spPr bwMode="auto">
          <a:xfrm flipH="1" flipV="1">
            <a:off x="2514600" y="63769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0433" name="Line 17"/>
          <p:cNvSpPr>
            <a:spLocks noChangeShapeType="1"/>
          </p:cNvSpPr>
          <p:nvPr/>
        </p:nvSpPr>
        <p:spPr bwMode="auto">
          <a:xfrm flipH="1" flipV="1">
            <a:off x="2514600" y="42433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0434" name="Line 18"/>
          <p:cNvSpPr>
            <a:spLocks noChangeShapeType="1"/>
          </p:cNvSpPr>
          <p:nvPr/>
        </p:nvSpPr>
        <p:spPr bwMode="auto">
          <a:xfrm flipH="1" flipV="1">
            <a:off x="2514600" y="47767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0435" name="Line 19"/>
          <p:cNvSpPr>
            <a:spLocks noChangeShapeType="1"/>
          </p:cNvSpPr>
          <p:nvPr/>
        </p:nvSpPr>
        <p:spPr bwMode="auto">
          <a:xfrm flipH="1" flipV="1">
            <a:off x="2514600" y="53101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0436" name="Line 20"/>
          <p:cNvSpPr>
            <a:spLocks noChangeShapeType="1"/>
          </p:cNvSpPr>
          <p:nvPr/>
        </p:nvSpPr>
        <p:spPr bwMode="auto">
          <a:xfrm flipH="1" flipV="1">
            <a:off x="2514600" y="58435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Title 1"/>
          <p:cNvSpPr>
            <a:spLocks noGrp="1"/>
          </p:cNvSpPr>
          <p:nvPr>
            <p:ph type="title"/>
          </p:nvPr>
        </p:nvSpPr>
        <p:spPr/>
        <p:txBody>
          <a:bodyPr/>
          <a:lstStyle/>
          <a:p>
            <a:r>
              <a:rPr lang="en-US" dirty="0" smtClean="0"/>
              <a:t>Layering as opt decomposition</a:t>
            </a:r>
            <a:endParaRPr lang="en-US" dirty="0"/>
          </a:p>
        </p:txBody>
      </p:sp>
    </p:spTree>
    <p:extLst>
      <p:ext uri="{BB962C8B-B14F-4D97-AF65-F5344CB8AC3E}">
        <p14:creationId xmlns:p14="http://schemas.microsoft.com/office/powerpoint/2010/main" val="659285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8611" name="Object 3"/>
          <p:cNvGraphicFramePr>
            <a:graphicFrameLocks noGrp="1"/>
          </p:cNvGraphicFramePr>
          <p:nvPr>
            <p:ph idx="1"/>
          </p:nvPr>
        </p:nvGraphicFramePr>
        <p:xfrm>
          <a:off x="4027488" y="4533900"/>
          <a:ext cx="2971800" cy="1638300"/>
        </p:xfrm>
        <a:graphic>
          <a:graphicData uri="http://schemas.openxmlformats.org/presentationml/2006/ole">
            <mc:AlternateContent xmlns:mc="http://schemas.openxmlformats.org/markup-compatibility/2006">
              <mc:Choice xmlns:v="urn:schemas-microsoft-com:vml" Requires="v">
                <p:oleObj spid="_x0000_s1755202" name="Equation" r:id="rId4" imgW="1320480" imgH="774360" progId="Equation.3">
                  <p:embed/>
                </p:oleObj>
              </mc:Choice>
              <mc:Fallback>
                <p:oleObj name="Equation" r:id="rId4" imgW="1320480" imgH="77436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488" y="4533900"/>
                        <a:ext cx="29718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348613" name="Group 5"/>
          <p:cNvGrpSpPr>
            <a:grpSpLocks/>
          </p:cNvGrpSpPr>
          <p:nvPr/>
        </p:nvGrpSpPr>
        <p:grpSpPr bwMode="auto">
          <a:xfrm>
            <a:off x="533400" y="4014788"/>
            <a:ext cx="1898650" cy="2614612"/>
            <a:chOff x="3076" y="888"/>
            <a:chExt cx="1196" cy="2224"/>
          </a:xfrm>
        </p:grpSpPr>
        <p:sp>
          <p:nvSpPr>
            <p:cNvPr id="1348614" name="Rectangle 6"/>
            <p:cNvSpPr>
              <a:spLocks noChangeArrowheads="1"/>
            </p:cNvSpPr>
            <p:nvPr/>
          </p:nvSpPr>
          <p:spPr bwMode="auto">
            <a:xfrm>
              <a:off x="3080" y="888"/>
              <a:ext cx="1192" cy="2224"/>
            </a:xfrm>
            <a:prstGeom prst="rect">
              <a:avLst/>
            </a:prstGeom>
            <a:solidFill>
              <a:schemeClr val="bg1"/>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8615" name="Text Box 7"/>
            <p:cNvSpPr txBox="1">
              <a:spLocks noChangeArrowheads="1"/>
            </p:cNvSpPr>
            <p:nvPr/>
          </p:nvSpPr>
          <p:spPr bwMode="auto">
            <a:xfrm>
              <a:off x="3230" y="989"/>
              <a:ext cx="911"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a:latin typeface="Comic Sans MS" charset="0"/>
                  <a:cs typeface="Arial" charset="0"/>
                </a:rPr>
                <a:t>application</a:t>
              </a:r>
            </a:p>
            <a:p>
              <a:pPr algn="ctr"/>
              <a:endParaRPr lang="en-US" sz="1200">
                <a:latin typeface="Comic Sans MS" charset="0"/>
                <a:cs typeface="Arial" charset="0"/>
              </a:endParaRPr>
            </a:p>
            <a:p>
              <a:pPr algn="ctr"/>
              <a:r>
                <a:rPr lang="en-US" sz="2000">
                  <a:latin typeface="Comic Sans MS" charset="0"/>
                  <a:cs typeface="Arial" charset="0"/>
                </a:rPr>
                <a:t>transport</a:t>
              </a:r>
            </a:p>
            <a:p>
              <a:pPr algn="ctr"/>
              <a:endParaRPr lang="en-US" sz="1400">
                <a:latin typeface="Comic Sans MS" charset="0"/>
                <a:cs typeface="Arial" charset="0"/>
              </a:endParaRPr>
            </a:p>
            <a:p>
              <a:pPr algn="ctr"/>
              <a:r>
                <a:rPr lang="en-US" sz="2000">
                  <a:latin typeface="Comic Sans MS" charset="0"/>
                  <a:cs typeface="Arial" charset="0"/>
                </a:rPr>
                <a:t>network</a:t>
              </a:r>
            </a:p>
            <a:p>
              <a:pPr algn="ctr"/>
              <a:endParaRPr lang="en-US" sz="1400">
                <a:latin typeface="Comic Sans MS" charset="0"/>
                <a:cs typeface="Arial" charset="0"/>
              </a:endParaRPr>
            </a:p>
            <a:p>
              <a:pPr algn="ctr"/>
              <a:r>
                <a:rPr lang="en-US" sz="2000">
                  <a:latin typeface="Comic Sans MS" charset="0"/>
                  <a:cs typeface="Arial" charset="0"/>
                </a:rPr>
                <a:t>link</a:t>
              </a:r>
            </a:p>
            <a:p>
              <a:pPr algn="ctr"/>
              <a:endParaRPr lang="en-US" sz="1400">
                <a:latin typeface="Comic Sans MS" charset="0"/>
                <a:cs typeface="Arial" charset="0"/>
              </a:endParaRPr>
            </a:p>
            <a:p>
              <a:pPr algn="ctr"/>
              <a:r>
                <a:rPr lang="en-US" sz="2000">
                  <a:latin typeface="Comic Sans MS" charset="0"/>
                  <a:cs typeface="Arial" charset="0"/>
                </a:rPr>
                <a:t>physical</a:t>
              </a:r>
            </a:p>
          </p:txBody>
        </p:sp>
        <p:sp>
          <p:nvSpPr>
            <p:cNvPr id="1348616" name="Line 8"/>
            <p:cNvSpPr>
              <a:spLocks noChangeShapeType="1"/>
            </p:cNvSpPr>
            <p:nvPr/>
          </p:nvSpPr>
          <p:spPr bwMode="auto">
            <a:xfrm>
              <a:off x="3076" y="132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8617" name="Line 9"/>
            <p:cNvSpPr>
              <a:spLocks noChangeShapeType="1"/>
            </p:cNvSpPr>
            <p:nvPr/>
          </p:nvSpPr>
          <p:spPr bwMode="auto">
            <a:xfrm>
              <a:off x="3076" y="1768"/>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8618" name="Line 10"/>
            <p:cNvSpPr>
              <a:spLocks noChangeShapeType="1"/>
            </p:cNvSpPr>
            <p:nvPr/>
          </p:nvSpPr>
          <p:spPr bwMode="auto">
            <a:xfrm>
              <a:off x="3076" y="2216"/>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8619" name="Line 11"/>
            <p:cNvSpPr>
              <a:spLocks noChangeShapeType="1"/>
            </p:cNvSpPr>
            <p:nvPr/>
          </p:nvSpPr>
          <p:spPr bwMode="auto">
            <a:xfrm>
              <a:off x="3076" y="266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48620" name="Group 12"/>
          <p:cNvGrpSpPr>
            <a:grpSpLocks/>
          </p:cNvGrpSpPr>
          <p:nvPr/>
        </p:nvGrpSpPr>
        <p:grpSpPr bwMode="auto">
          <a:xfrm>
            <a:off x="3341688" y="3657600"/>
            <a:ext cx="5726112" cy="2967038"/>
            <a:chOff x="1872" y="2304"/>
            <a:chExt cx="3607" cy="1869"/>
          </a:xfrm>
        </p:grpSpPr>
        <p:sp>
          <p:nvSpPr>
            <p:cNvPr id="1348621" name="Text Box 13"/>
            <p:cNvSpPr txBox="1">
              <a:spLocks noChangeArrowheads="1"/>
            </p:cNvSpPr>
            <p:nvPr/>
          </p:nvSpPr>
          <p:spPr bwMode="auto">
            <a:xfrm>
              <a:off x="3036" y="2304"/>
              <a:ext cx="1442" cy="23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2"/>
                  </a:solidFill>
                  <a:latin typeface="Verdana" charset="0"/>
                </a:rPr>
                <a:t>Application: utility</a:t>
              </a:r>
            </a:p>
          </p:txBody>
        </p:sp>
        <p:sp>
          <p:nvSpPr>
            <p:cNvPr id="1348622" name="Line 14"/>
            <p:cNvSpPr>
              <a:spLocks noChangeShapeType="1"/>
            </p:cNvSpPr>
            <p:nvPr/>
          </p:nvSpPr>
          <p:spPr bwMode="auto">
            <a:xfrm>
              <a:off x="3516" y="2534"/>
              <a:ext cx="0" cy="38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8623" name="Text Box 15"/>
            <p:cNvSpPr txBox="1">
              <a:spLocks noChangeArrowheads="1"/>
            </p:cNvSpPr>
            <p:nvPr/>
          </p:nvSpPr>
          <p:spPr bwMode="auto">
            <a:xfrm>
              <a:off x="1872" y="3891"/>
              <a:ext cx="903" cy="23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2"/>
                  </a:solidFill>
                  <a:latin typeface="Verdana" charset="0"/>
                </a:rPr>
                <a:t>IP: routing</a:t>
              </a:r>
            </a:p>
          </p:txBody>
        </p:sp>
        <p:sp>
          <p:nvSpPr>
            <p:cNvPr id="1348624" name="Line 16"/>
            <p:cNvSpPr>
              <a:spLocks noChangeShapeType="1"/>
            </p:cNvSpPr>
            <p:nvPr/>
          </p:nvSpPr>
          <p:spPr bwMode="auto">
            <a:xfrm flipV="1">
              <a:off x="2304" y="3552"/>
              <a:ext cx="768" cy="336"/>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8625" name="Text Box 17"/>
            <p:cNvSpPr txBox="1">
              <a:spLocks noChangeArrowheads="1"/>
            </p:cNvSpPr>
            <p:nvPr/>
          </p:nvSpPr>
          <p:spPr bwMode="auto">
            <a:xfrm>
              <a:off x="4176" y="3936"/>
              <a:ext cx="1303" cy="23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2"/>
                  </a:solidFill>
                  <a:latin typeface="Verdana" charset="0"/>
                </a:rPr>
                <a:t>Link: scheduling</a:t>
              </a:r>
            </a:p>
          </p:txBody>
        </p:sp>
        <p:sp>
          <p:nvSpPr>
            <p:cNvPr id="1348626" name="Line 18"/>
            <p:cNvSpPr>
              <a:spLocks noChangeShapeType="1"/>
            </p:cNvSpPr>
            <p:nvPr/>
          </p:nvSpPr>
          <p:spPr bwMode="auto">
            <a:xfrm flipH="1" flipV="1">
              <a:off x="3696" y="3840"/>
              <a:ext cx="480" cy="192"/>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8627" name="Text Box 19"/>
            <p:cNvSpPr txBox="1">
              <a:spLocks noChangeArrowheads="1"/>
            </p:cNvSpPr>
            <p:nvPr/>
          </p:nvSpPr>
          <p:spPr bwMode="auto">
            <a:xfrm>
              <a:off x="4176" y="3072"/>
              <a:ext cx="943" cy="23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accent2"/>
                  </a:solidFill>
                  <a:latin typeface="Verdana" charset="0"/>
                </a:rPr>
                <a:t>Phy: power</a:t>
              </a:r>
            </a:p>
          </p:txBody>
        </p:sp>
        <p:sp>
          <p:nvSpPr>
            <p:cNvPr id="1348628" name="Line 20"/>
            <p:cNvSpPr>
              <a:spLocks noChangeShapeType="1"/>
            </p:cNvSpPr>
            <p:nvPr/>
          </p:nvSpPr>
          <p:spPr bwMode="auto">
            <a:xfrm flipH="1">
              <a:off x="3792" y="3168"/>
              <a:ext cx="384" cy="24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348629" name="AutoShape 21"/>
          <p:cNvSpPr>
            <a:spLocks noChangeArrowheads="1"/>
          </p:cNvSpPr>
          <p:nvPr/>
        </p:nvSpPr>
        <p:spPr bwMode="auto">
          <a:xfrm>
            <a:off x="2514600" y="4724400"/>
            <a:ext cx="1295400" cy="304800"/>
          </a:xfrm>
          <a:prstGeom prst="rightArrow">
            <a:avLst>
              <a:gd name="adj1" fmla="val 51898"/>
              <a:gd name="adj2" fmla="val 191840"/>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itle 1"/>
          <p:cNvSpPr>
            <a:spLocks noGrp="1"/>
          </p:cNvSpPr>
          <p:nvPr>
            <p:ph type="title"/>
          </p:nvPr>
        </p:nvSpPr>
        <p:spPr/>
        <p:txBody>
          <a:bodyPr/>
          <a:lstStyle/>
          <a:p>
            <a:r>
              <a:rPr lang="en-US" dirty="0"/>
              <a:t>Layering as opt decomposition</a:t>
            </a:r>
          </a:p>
        </p:txBody>
      </p:sp>
      <p:sp>
        <p:nvSpPr>
          <p:cNvPr id="23" name="Rectangle 2"/>
          <p:cNvSpPr>
            <a:spLocks noChangeArrowheads="1"/>
          </p:cNvSpPr>
          <p:nvPr/>
        </p:nvSpPr>
        <p:spPr bwMode="auto">
          <a:xfrm>
            <a:off x="381000" y="1066800"/>
            <a:ext cx="822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90000"/>
              </a:lnSpc>
              <a:spcBef>
                <a:spcPct val="20000"/>
              </a:spcBef>
              <a:buClr>
                <a:schemeClr val="accent2"/>
              </a:buClr>
              <a:buFont typeface="Wingdings" charset="0"/>
              <a:buChar char="o"/>
            </a:pPr>
            <a:r>
              <a:rPr lang="en-US" sz="2400" dirty="0">
                <a:latin typeface="Verdana" charset="0"/>
              </a:rPr>
              <a:t>Each layer is abstracted as an optimization problem</a:t>
            </a:r>
          </a:p>
          <a:p>
            <a:pPr marL="342900" indent="-342900" eaLnBrk="1" hangingPunct="1">
              <a:lnSpc>
                <a:spcPct val="90000"/>
              </a:lnSpc>
              <a:spcBef>
                <a:spcPct val="20000"/>
              </a:spcBef>
              <a:buClr>
                <a:schemeClr val="accent2"/>
              </a:buClr>
              <a:buFont typeface="Wingdings" charset="0"/>
              <a:buChar char="o"/>
            </a:pPr>
            <a:r>
              <a:rPr lang="en-US" sz="2400" dirty="0">
                <a:latin typeface="Verdana" charset="0"/>
              </a:rPr>
              <a:t>Operation of a layer is a distributed solution</a:t>
            </a:r>
          </a:p>
          <a:p>
            <a:pPr marL="342900" indent="-342900" eaLnBrk="1" hangingPunct="1">
              <a:lnSpc>
                <a:spcPct val="90000"/>
              </a:lnSpc>
              <a:spcBef>
                <a:spcPct val="20000"/>
              </a:spcBef>
              <a:buClr>
                <a:schemeClr val="accent2"/>
              </a:buClr>
              <a:buFont typeface="Wingdings" charset="0"/>
              <a:buChar char="o"/>
            </a:pPr>
            <a:r>
              <a:rPr lang="en-US" sz="2400" dirty="0">
                <a:latin typeface="Verdana" charset="0"/>
              </a:rPr>
              <a:t>Results of one problem (layer) are parameters of others</a:t>
            </a:r>
          </a:p>
          <a:p>
            <a:pPr marL="342900" indent="-342900" eaLnBrk="1" hangingPunct="1">
              <a:lnSpc>
                <a:spcPct val="90000"/>
              </a:lnSpc>
              <a:spcBef>
                <a:spcPct val="20000"/>
              </a:spcBef>
              <a:buClr>
                <a:schemeClr val="accent2"/>
              </a:buClr>
              <a:buFont typeface="Wingdings" charset="0"/>
              <a:buChar char="o"/>
            </a:pPr>
            <a:r>
              <a:rPr lang="en-US" sz="2400" dirty="0">
                <a:latin typeface="Verdana" charset="0"/>
              </a:rPr>
              <a:t>Operate at different timescales</a:t>
            </a:r>
          </a:p>
        </p:txBody>
      </p:sp>
    </p:spTree>
    <p:extLst>
      <p:ext uri="{BB962C8B-B14F-4D97-AF65-F5344CB8AC3E}">
        <p14:creationId xmlns:p14="http://schemas.microsoft.com/office/powerpoint/2010/main" val="40723665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48620"/>
                                        </p:tgtEl>
                                        <p:attrNameLst>
                                          <p:attrName>style.visibility</p:attrName>
                                        </p:attrNameLst>
                                      </p:cBhvr>
                                      <p:to>
                                        <p:strVal val="visible"/>
                                      </p:to>
                                    </p:set>
                                    <p:animEffect transition="in" filter="dissolve">
                                      <p:cBhvr>
                                        <p:cTn id="7" dur="500"/>
                                        <p:tgtEl>
                                          <p:spTgt spid="1348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490" name="Rectangle 2"/>
          <p:cNvSpPr>
            <a:spLocks noChangeArrowheads="1"/>
          </p:cNvSpPr>
          <p:nvPr/>
        </p:nvSpPr>
        <p:spPr bwMode="auto">
          <a:xfrm>
            <a:off x="381000" y="1066800"/>
            <a:ext cx="822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90000"/>
              </a:lnSpc>
              <a:spcBef>
                <a:spcPct val="20000"/>
              </a:spcBef>
              <a:buClr>
                <a:schemeClr val="accent2"/>
              </a:buClr>
              <a:buFont typeface="Wingdings" charset="0"/>
              <a:buChar char="o"/>
            </a:pPr>
            <a:r>
              <a:rPr lang="en-US" sz="2400" dirty="0">
                <a:latin typeface="Verdana" charset="0"/>
              </a:rPr>
              <a:t>Each layer is abstracted as an optimization problem</a:t>
            </a:r>
          </a:p>
          <a:p>
            <a:pPr marL="342900" indent="-342900" eaLnBrk="1" hangingPunct="1">
              <a:lnSpc>
                <a:spcPct val="90000"/>
              </a:lnSpc>
              <a:spcBef>
                <a:spcPct val="20000"/>
              </a:spcBef>
              <a:buClr>
                <a:schemeClr val="accent2"/>
              </a:buClr>
              <a:buFont typeface="Wingdings" charset="0"/>
              <a:buChar char="o"/>
            </a:pPr>
            <a:r>
              <a:rPr lang="en-US" sz="2400" dirty="0">
                <a:latin typeface="Verdana" charset="0"/>
              </a:rPr>
              <a:t>Operation of a layer is a distributed solution</a:t>
            </a:r>
          </a:p>
          <a:p>
            <a:pPr marL="342900" indent="-342900" eaLnBrk="1" hangingPunct="1">
              <a:lnSpc>
                <a:spcPct val="90000"/>
              </a:lnSpc>
              <a:spcBef>
                <a:spcPct val="20000"/>
              </a:spcBef>
              <a:buClr>
                <a:schemeClr val="accent2"/>
              </a:buClr>
              <a:buFont typeface="Wingdings" charset="0"/>
              <a:buChar char="o"/>
            </a:pPr>
            <a:r>
              <a:rPr lang="en-US" sz="2400" dirty="0">
                <a:latin typeface="Verdana" charset="0"/>
              </a:rPr>
              <a:t>Results of one problem (layer) are parameters of others</a:t>
            </a:r>
          </a:p>
          <a:p>
            <a:pPr marL="342900" indent="-342900" eaLnBrk="1" hangingPunct="1">
              <a:lnSpc>
                <a:spcPct val="90000"/>
              </a:lnSpc>
              <a:spcBef>
                <a:spcPct val="20000"/>
              </a:spcBef>
              <a:buClr>
                <a:schemeClr val="accent2"/>
              </a:buClr>
              <a:buFont typeface="Wingdings" charset="0"/>
              <a:buChar char="o"/>
            </a:pPr>
            <a:r>
              <a:rPr lang="en-US" sz="2400" dirty="0">
                <a:latin typeface="Verdana" charset="0"/>
              </a:rPr>
              <a:t>Operate at different timescales</a:t>
            </a:r>
          </a:p>
        </p:txBody>
      </p:sp>
      <p:grpSp>
        <p:nvGrpSpPr>
          <p:cNvPr id="1343492" name="Group 4"/>
          <p:cNvGrpSpPr>
            <a:grpSpLocks/>
          </p:cNvGrpSpPr>
          <p:nvPr/>
        </p:nvGrpSpPr>
        <p:grpSpPr bwMode="auto">
          <a:xfrm>
            <a:off x="533400" y="4014788"/>
            <a:ext cx="1898650" cy="2614612"/>
            <a:chOff x="3076" y="888"/>
            <a:chExt cx="1196" cy="2224"/>
          </a:xfrm>
        </p:grpSpPr>
        <p:sp>
          <p:nvSpPr>
            <p:cNvPr id="1343493" name="Rectangle 5"/>
            <p:cNvSpPr>
              <a:spLocks noChangeArrowheads="1"/>
            </p:cNvSpPr>
            <p:nvPr/>
          </p:nvSpPr>
          <p:spPr bwMode="auto">
            <a:xfrm>
              <a:off x="3080" y="888"/>
              <a:ext cx="1192" cy="2224"/>
            </a:xfrm>
            <a:prstGeom prst="rect">
              <a:avLst/>
            </a:prstGeom>
            <a:solidFill>
              <a:schemeClr val="bg1"/>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494" name="Text Box 6"/>
            <p:cNvSpPr txBox="1">
              <a:spLocks noChangeArrowheads="1"/>
            </p:cNvSpPr>
            <p:nvPr/>
          </p:nvSpPr>
          <p:spPr bwMode="auto">
            <a:xfrm>
              <a:off x="3230" y="989"/>
              <a:ext cx="911"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a:latin typeface="Comic Sans MS" charset="0"/>
                  <a:cs typeface="Arial" charset="0"/>
                </a:rPr>
                <a:t>application</a:t>
              </a:r>
            </a:p>
            <a:p>
              <a:pPr algn="ctr"/>
              <a:endParaRPr lang="en-US" sz="1200">
                <a:latin typeface="Comic Sans MS" charset="0"/>
                <a:cs typeface="Arial" charset="0"/>
              </a:endParaRPr>
            </a:p>
            <a:p>
              <a:pPr algn="ctr"/>
              <a:r>
                <a:rPr lang="en-US" sz="2000">
                  <a:latin typeface="Comic Sans MS" charset="0"/>
                  <a:cs typeface="Arial" charset="0"/>
                </a:rPr>
                <a:t>transport</a:t>
              </a:r>
            </a:p>
            <a:p>
              <a:pPr algn="ctr"/>
              <a:endParaRPr lang="en-US" sz="1400">
                <a:latin typeface="Comic Sans MS" charset="0"/>
                <a:cs typeface="Arial" charset="0"/>
              </a:endParaRPr>
            </a:p>
            <a:p>
              <a:pPr algn="ctr"/>
              <a:r>
                <a:rPr lang="en-US" sz="2000">
                  <a:latin typeface="Comic Sans MS" charset="0"/>
                  <a:cs typeface="Arial" charset="0"/>
                </a:rPr>
                <a:t>network</a:t>
              </a:r>
            </a:p>
            <a:p>
              <a:pPr algn="ctr"/>
              <a:endParaRPr lang="en-US" sz="1400">
                <a:latin typeface="Comic Sans MS" charset="0"/>
                <a:cs typeface="Arial" charset="0"/>
              </a:endParaRPr>
            </a:p>
            <a:p>
              <a:pPr algn="ctr"/>
              <a:r>
                <a:rPr lang="en-US" sz="2000">
                  <a:latin typeface="Comic Sans MS" charset="0"/>
                  <a:cs typeface="Arial" charset="0"/>
                </a:rPr>
                <a:t>link</a:t>
              </a:r>
            </a:p>
            <a:p>
              <a:pPr algn="ctr"/>
              <a:endParaRPr lang="en-US" sz="1400">
                <a:latin typeface="Comic Sans MS" charset="0"/>
                <a:cs typeface="Arial" charset="0"/>
              </a:endParaRPr>
            </a:p>
            <a:p>
              <a:pPr algn="ctr"/>
              <a:r>
                <a:rPr lang="en-US" sz="2000">
                  <a:latin typeface="Comic Sans MS" charset="0"/>
                  <a:cs typeface="Arial" charset="0"/>
                </a:rPr>
                <a:t>physical</a:t>
              </a:r>
            </a:p>
          </p:txBody>
        </p:sp>
        <p:sp>
          <p:nvSpPr>
            <p:cNvPr id="1343495" name="Line 7"/>
            <p:cNvSpPr>
              <a:spLocks noChangeShapeType="1"/>
            </p:cNvSpPr>
            <p:nvPr/>
          </p:nvSpPr>
          <p:spPr bwMode="auto">
            <a:xfrm>
              <a:off x="3076" y="132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496" name="Line 8"/>
            <p:cNvSpPr>
              <a:spLocks noChangeShapeType="1"/>
            </p:cNvSpPr>
            <p:nvPr/>
          </p:nvSpPr>
          <p:spPr bwMode="auto">
            <a:xfrm>
              <a:off x="3076" y="1768"/>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497" name="Line 9"/>
            <p:cNvSpPr>
              <a:spLocks noChangeShapeType="1"/>
            </p:cNvSpPr>
            <p:nvPr/>
          </p:nvSpPr>
          <p:spPr bwMode="auto">
            <a:xfrm>
              <a:off x="3076" y="2216"/>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3498" name="Line 10"/>
            <p:cNvSpPr>
              <a:spLocks noChangeShapeType="1"/>
            </p:cNvSpPr>
            <p:nvPr/>
          </p:nvSpPr>
          <p:spPr bwMode="auto">
            <a:xfrm>
              <a:off x="3076" y="266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43499" name="Rectangle 11"/>
          <p:cNvSpPr>
            <a:spLocks noChangeArrowheads="1"/>
          </p:cNvSpPr>
          <p:nvPr/>
        </p:nvSpPr>
        <p:spPr bwMode="auto">
          <a:xfrm>
            <a:off x="2743200" y="3657600"/>
            <a:ext cx="6400800" cy="3140075"/>
          </a:xfrm>
          <a:prstGeom prst="rect">
            <a:avLst/>
          </a:prstGeom>
          <a:solidFill>
            <a:srgbClr val="FFFF00">
              <a:alpha val="8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r>
              <a:rPr lang="en-US" sz="2400" b="1">
                <a:solidFill>
                  <a:srgbClr val="0000FF"/>
                </a:solidFill>
                <a:latin typeface="Times New Roman" charset="0"/>
              </a:rPr>
              <a:t>1) Understand each layer in isolation, assuming</a:t>
            </a:r>
          </a:p>
          <a:p>
            <a:pPr eaLnBrk="1" hangingPunct="1"/>
            <a:r>
              <a:rPr lang="en-US" sz="2400" b="1">
                <a:solidFill>
                  <a:srgbClr val="0000FF"/>
                </a:solidFill>
                <a:latin typeface="Times New Roman" charset="0"/>
              </a:rPr>
              <a:t>other layers are designed nearly optimally</a:t>
            </a:r>
          </a:p>
          <a:p>
            <a:pPr eaLnBrk="1" hangingPunct="1"/>
            <a:endParaRPr lang="en-US" sz="600" b="1">
              <a:solidFill>
                <a:srgbClr val="0000FF"/>
              </a:solidFill>
              <a:latin typeface="Times New Roman" charset="0"/>
            </a:endParaRPr>
          </a:p>
          <a:p>
            <a:pPr eaLnBrk="1" hangingPunct="1"/>
            <a:r>
              <a:rPr lang="en-US" sz="2400" b="1">
                <a:solidFill>
                  <a:srgbClr val="0000FF"/>
                </a:solidFill>
                <a:latin typeface="Times New Roman" charset="0"/>
              </a:rPr>
              <a:t>2) Understand interactions across layers</a:t>
            </a:r>
          </a:p>
          <a:p>
            <a:pPr eaLnBrk="1" hangingPunct="1"/>
            <a:endParaRPr lang="en-US" sz="600" b="1">
              <a:solidFill>
                <a:srgbClr val="0000FF"/>
              </a:solidFill>
              <a:latin typeface="Times New Roman" charset="0"/>
            </a:endParaRPr>
          </a:p>
          <a:p>
            <a:pPr eaLnBrk="1" hangingPunct="1"/>
            <a:r>
              <a:rPr lang="en-US" sz="2400" b="1">
                <a:solidFill>
                  <a:srgbClr val="0000FF"/>
                </a:solidFill>
                <a:latin typeface="Times New Roman" charset="0"/>
              </a:rPr>
              <a:t>3) Incorporate additional layers</a:t>
            </a:r>
          </a:p>
          <a:p>
            <a:pPr eaLnBrk="1" hangingPunct="1"/>
            <a:endParaRPr lang="en-US" sz="600" b="1">
              <a:solidFill>
                <a:srgbClr val="0000FF"/>
              </a:solidFill>
              <a:latin typeface="Times New Roman" charset="0"/>
            </a:endParaRPr>
          </a:p>
          <a:p>
            <a:pPr eaLnBrk="1" hangingPunct="1"/>
            <a:r>
              <a:rPr lang="en-US" sz="2400" b="1">
                <a:solidFill>
                  <a:srgbClr val="0000FF"/>
                </a:solidFill>
                <a:latin typeface="Times New Roman" charset="0"/>
              </a:rPr>
              <a:t>4) Ultimate goal: entire protocol stack as </a:t>
            </a:r>
          </a:p>
          <a:p>
            <a:pPr eaLnBrk="1" hangingPunct="1"/>
            <a:r>
              <a:rPr lang="en-US" sz="2400" b="1">
                <a:solidFill>
                  <a:srgbClr val="0000FF"/>
                </a:solidFill>
                <a:latin typeface="Times New Roman" charset="0"/>
              </a:rPr>
              <a:t>solving one giant optimization problem, where </a:t>
            </a:r>
          </a:p>
          <a:p>
            <a:pPr eaLnBrk="1" hangingPunct="1"/>
            <a:r>
              <a:rPr lang="en-US" sz="2400" b="1">
                <a:solidFill>
                  <a:srgbClr val="0000FF"/>
                </a:solidFill>
                <a:latin typeface="Times New Roman" charset="0"/>
              </a:rPr>
              <a:t>individual layers are solving parts of it</a:t>
            </a:r>
          </a:p>
        </p:txBody>
      </p:sp>
      <p:sp>
        <p:nvSpPr>
          <p:cNvPr id="2" name="Title 1"/>
          <p:cNvSpPr>
            <a:spLocks noGrp="1"/>
          </p:cNvSpPr>
          <p:nvPr>
            <p:ph type="title"/>
          </p:nvPr>
        </p:nvSpPr>
        <p:spPr/>
        <p:txBody>
          <a:bodyPr/>
          <a:lstStyle/>
          <a:p>
            <a:r>
              <a:rPr lang="en-US" dirty="0"/>
              <a:t>Layering as opt decomposition</a:t>
            </a:r>
          </a:p>
        </p:txBody>
      </p:sp>
    </p:spTree>
    <p:extLst>
      <p:ext uri="{BB962C8B-B14F-4D97-AF65-F5344CB8AC3E}">
        <p14:creationId xmlns:p14="http://schemas.microsoft.com/office/powerpoint/2010/main" val="30881003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p:txBody>
          <a:bodyPr/>
          <a:lstStyle/>
          <a:p>
            <a:pPr eaLnBrk="1" hangingPunct="1">
              <a:defRPr/>
            </a:pPr>
            <a:r>
              <a:rPr lang="en-US" altLang="zh-CN" smtClean="0">
                <a:ea typeface="宋体" charset="0"/>
                <a:cs typeface="宋体" charset="0"/>
              </a:rPr>
              <a:t>Congestion collapse</a:t>
            </a:r>
            <a:endParaRPr lang="en-US" smtClean="0">
              <a:cs typeface="+mj-cs"/>
            </a:endParaRPr>
          </a:p>
        </p:txBody>
      </p:sp>
      <p:sp>
        <p:nvSpPr>
          <p:cNvPr id="1551363" name="Rectangle 3"/>
          <p:cNvSpPr>
            <a:spLocks noGrp="1" noChangeArrowheads="1"/>
          </p:cNvSpPr>
          <p:nvPr>
            <p:ph idx="1"/>
          </p:nvPr>
        </p:nvSpPr>
        <p:spPr/>
        <p:txBody>
          <a:bodyPr/>
          <a:lstStyle/>
          <a:p>
            <a:pPr>
              <a:lnSpc>
                <a:spcPct val="90000"/>
              </a:lnSpc>
              <a:defRPr/>
            </a:pPr>
            <a:r>
              <a:rPr lang="en-US" sz="2400" dirty="0" smtClean="0">
                <a:cs typeface="+mn-cs"/>
              </a:rPr>
              <a:t>October 1986, the first congestion collapse on the Internet was detected</a:t>
            </a:r>
          </a:p>
          <a:p>
            <a:pPr>
              <a:lnSpc>
                <a:spcPct val="90000"/>
              </a:lnSpc>
              <a:defRPr/>
            </a:pPr>
            <a:r>
              <a:rPr lang="en-US" sz="2400" dirty="0" smtClean="0">
                <a:cs typeface="+mn-cs"/>
              </a:rPr>
              <a:t>Link between UC Berkeley and LBL</a:t>
            </a:r>
          </a:p>
          <a:p>
            <a:pPr lvl="1" eaLnBrk="1" hangingPunct="1">
              <a:lnSpc>
                <a:spcPct val="90000"/>
              </a:lnSpc>
              <a:defRPr/>
            </a:pPr>
            <a:r>
              <a:rPr lang="en-US" sz="2000" dirty="0" smtClean="0"/>
              <a:t>400 yards, 3 hops, </a:t>
            </a:r>
            <a:r>
              <a:rPr lang="en-US" sz="2000" dirty="0" smtClean="0">
                <a:solidFill>
                  <a:srgbClr val="FF0000"/>
                </a:solidFill>
              </a:rPr>
              <a:t>32 Kbps</a:t>
            </a:r>
            <a:endParaRPr lang="en-US" sz="2000" dirty="0" smtClean="0"/>
          </a:p>
          <a:p>
            <a:pPr lvl="1" eaLnBrk="1" hangingPunct="1">
              <a:lnSpc>
                <a:spcPct val="90000"/>
              </a:lnSpc>
              <a:defRPr/>
            </a:pPr>
            <a:r>
              <a:rPr lang="en-US" sz="2000" dirty="0" smtClean="0"/>
              <a:t>throughput dropped to </a:t>
            </a:r>
            <a:r>
              <a:rPr lang="en-US" sz="2000" dirty="0" smtClean="0">
                <a:solidFill>
                  <a:srgbClr val="FF0000"/>
                </a:solidFill>
              </a:rPr>
              <a:t>40 bps</a:t>
            </a:r>
            <a:endParaRPr lang="en-US" sz="2000" dirty="0" smtClean="0"/>
          </a:p>
          <a:p>
            <a:pPr lvl="1" eaLnBrk="1" hangingPunct="1">
              <a:lnSpc>
                <a:spcPct val="90000"/>
              </a:lnSpc>
              <a:defRPr/>
            </a:pPr>
            <a:r>
              <a:rPr lang="en-US" sz="2000" dirty="0" smtClean="0"/>
              <a:t>factor of ~1000 drop!</a:t>
            </a:r>
          </a:p>
          <a:p>
            <a:pPr>
              <a:lnSpc>
                <a:spcPct val="90000"/>
              </a:lnSpc>
              <a:defRPr/>
            </a:pPr>
            <a:r>
              <a:rPr lang="en-US" sz="2400" dirty="0" smtClean="0">
                <a:cs typeface="+mn-cs"/>
              </a:rPr>
              <a:t>1988, Van Jacobson proposed TCP </a:t>
            </a:r>
            <a:r>
              <a:rPr lang="en-US" altLang="zh-CN" sz="2400" dirty="0" smtClean="0">
                <a:ea typeface="宋体" charset="0"/>
                <a:cs typeface="宋体" charset="0"/>
              </a:rPr>
              <a:t>congestion</a:t>
            </a:r>
            <a:r>
              <a:rPr lang="en-US" sz="2400" dirty="0" smtClean="0">
                <a:cs typeface="+mn-cs"/>
              </a:rPr>
              <a:t> control</a:t>
            </a:r>
          </a:p>
        </p:txBody>
      </p:sp>
      <p:sp>
        <p:nvSpPr>
          <p:cNvPr id="1551364" name="Freeform 4"/>
          <p:cNvSpPr>
            <a:spLocks/>
          </p:cNvSpPr>
          <p:nvPr/>
        </p:nvSpPr>
        <p:spPr bwMode="auto">
          <a:xfrm>
            <a:off x="2984500" y="5522913"/>
            <a:ext cx="2501900" cy="1158875"/>
          </a:xfrm>
          <a:custGeom>
            <a:avLst/>
            <a:gdLst>
              <a:gd name="T0" fmla="*/ 0 w 1576"/>
              <a:gd name="T1" fmla="*/ 327 h 741"/>
              <a:gd name="T2" fmla="*/ 204 w 1576"/>
              <a:gd name="T3" fmla="*/ 118 h 741"/>
              <a:gd name="T4" fmla="*/ 345 w 1576"/>
              <a:gd name="T5" fmla="*/ 18 h 741"/>
              <a:gd name="T6" fmla="*/ 455 w 1576"/>
              <a:gd name="T7" fmla="*/ 13 h 741"/>
              <a:gd name="T8" fmla="*/ 565 w 1576"/>
              <a:gd name="T9" fmla="*/ 34 h 741"/>
              <a:gd name="T10" fmla="*/ 712 w 1576"/>
              <a:gd name="T11" fmla="*/ 160 h 741"/>
              <a:gd name="T12" fmla="*/ 953 w 1576"/>
              <a:gd name="T13" fmla="*/ 453 h 741"/>
              <a:gd name="T14" fmla="*/ 1126 w 1576"/>
              <a:gd name="T15" fmla="*/ 610 h 741"/>
              <a:gd name="T16" fmla="*/ 1340 w 1576"/>
              <a:gd name="T17" fmla="*/ 688 h 741"/>
              <a:gd name="T18" fmla="*/ 1576 w 1576"/>
              <a:gd name="T19" fmla="*/ 741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6" h="741">
                <a:moveTo>
                  <a:pt x="0" y="327"/>
                </a:moveTo>
                <a:cubicBezTo>
                  <a:pt x="73" y="248"/>
                  <a:pt x="146" y="170"/>
                  <a:pt x="204" y="118"/>
                </a:cubicBezTo>
                <a:cubicBezTo>
                  <a:pt x="262" y="66"/>
                  <a:pt x="303" y="36"/>
                  <a:pt x="345" y="18"/>
                </a:cubicBezTo>
                <a:cubicBezTo>
                  <a:pt x="387" y="0"/>
                  <a:pt x="418" y="10"/>
                  <a:pt x="455" y="13"/>
                </a:cubicBezTo>
                <a:cubicBezTo>
                  <a:pt x="492" y="16"/>
                  <a:pt x="522" y="10"/>
                  <a:pt x="565" y="34"/>
                </a:cubicBezTo>
                <a:cubicBezTo>
                  <a:pt x="608" y="58"/>
                  <a:pt x="647" y="90"/>
                  <a:pt x="712" y="160"/>
                </a:cubicBezTo>
                <a:cubicBezTo>
                  <a:pt x="777" y="230"/>
                  <a:pt x="884" y="378"/>
                  <a:pt x="953" y="453"/>
                </a:cubicBezTo>
                <a:cubicBezTo>
                  <a:pt x="1022" y="528"/>
                  <a:pt x="1062" y="571"/>
                  <a:pt x="1126" y="610"/>
                </a:cubicBezTo>
                <a:cubicBezTo>
                  <a:pt x="1190" y="649"/>
                  <a:pt x="1265" y="666"/>
                  <a:pt x="1340" y="688"/>
                </a:cubicBezTo>
                <a:cubicBezTo>
                  <a:pt x="1415" y="710"/>
                  <a:pt x="1495" y="725"/>
                  <a:pt x="1576" y="741"/>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551365" name="Freeform 5"/>
          <p:cNvSpPr>
            <a:spLocks/>
          </p:cNvSpPr>
          <p:nvPr/>
        </p:nvSpPr>
        <p:spPr bwMode="auto">
          <a:xfrm>
            <a:off x="3016250" y="5511800"/>
            <a:ext cx="2419350" cy="488950"/>
          </a:xfrm>
          <a:custGeom>
            <a:avLst/>
            <a:gdLst>
              <a:gd name="T0" fmla="*/ 0 w 1524"/>
              <a:gd name="T1" fmla="*/ 308 h 308"/>
              <a:gd name="T2" fmla="*/ 215 w 1524"/>
              <a:gd name="T3" fmla="*/ 93 h 308"/>
              <a:gd name="T4" fmla="*/ 382 w 1524"/>
              <a:gd name="T5" fmla="*/ 15 h 308"/>
              <a:gd name="T6" fmla="*/ 565 w 1524"/>
              <a:gd name="T7" fmla="*/ 4 h 308"/>
              <a:gd name="T8" fmla="*/ 1524 w 1524"/>
              <a:gd name="T9" fmla="*/ 4 h 308"/>
            </a:gdLst>
            <a:ahLst/>
            <a:cxnLst>
              <a:cxn ang="0">
                <a:pos x="T0" y="T1"/>
              </a:cxn>
              <a:cxn ang="0">
                <a:pos x="T2" y="T3"/>
              </a:cxn>
              <a:cxn ang="0">
                <a:pos x="T4" y="T5"/>
              </a:cxn>
              <a:cxn ang="0">
                <a:pos x="T6" y="T7"/>
              </a:cxn>
              <a:cxn ang="0">
                <a:pos x="T8" y="T9"/>
              </a:cxn>
            </a:cxnLst>
            <a:rect l="0" t="0" r="r" b="b"/>
            <a:pathLst>
              <a:path w="1524" h="308">
                <a:moveTo>
                  <a:pt x="0" y="308"/>
                </a:moveTo>
                <a:cubicBezTo>
                  <a:pt x="75" y="225"/>
                  <a:pt x="151" y="142"/>
                  <a:pt x="215" y="93"/>
                </a:cubicBezTo>
                <a:cubicBezTo>
                  <a:pt x="279" y="44"/>
                  <a:pt x="324" y="30"/>
                  <a:pt x="382" y="15"/>
                </a:cubicBezTo>
                <a:cubicBezTo>
                  <a:pt x="440" y="0"/>
                  <a:pt x="375" y="6"/>
                  <a:pt x="565" y="4"/>
                </a:cubicBezTo>
                <a:cubicBezTo>
                  <a:pt x="755" y="2"/>
                  <a:pt x="1139" y="3"/>
                  <a:pt x="1524" y="4"/>
                </a:cubicBezTo>
              </a:path>
            </a:pathLst>
          </a:custGeom>
          <a:noFill/>
          <a:ln w="38100" cap="flat" cmpd="sng">
            <a:solidFill>
              <a:srgbClr val="3333FF"/>
            </a:solidFill>
            <a:prstDash val="solid"/>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551366" name="Line 6"/>
          <p:cNvSpPr>
            <a:spLocks noChangeShapeType="1"/>
          </p:cNvSpPr>
          <p:nvPr/>
        </p:nvSpPr>
        <p:spPr bwMode="auto">
          <a:xfrm flipV="1">
            <a:off x="2387600" y="5638800"/>
            <a:ext cx="965200" cy="1058863"/>
          </a:xfrm>
          <a:prstGeom prst="line">
            <a:avLst/>
          </a:prstGeom>
          <a:noFill/>
          <a:ln w="38100">
            <a:solidFill>
              <a:schemeClr val="hlink"/>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51367" name="Line 7"/>
          <p:cNvSpPr>
            <a:spLocks noChangeShapeType="1"/>
          </p:cNvSpPr>
          <p:nvPr/>
        </p:nvSpPr>
        <p:spPr bwMode="auto">
          <a:xfrm>
            <a:off x="2393950" y="6683375"/>
            <a:ext cx="3352800" cy="0"/>
          </a:xfrm>
          <a:prstGeom prst="line">
            <a:avLst/>
          </a:prstGeom>
          <a:noFill/>
          <a:ln w="38100">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51368" name="Line 8"/>
          <p:cNvSpPr>
            <a:spLocks noChangeShapeType="1"/>
          </p:cNvSpPr>
          <p:nvPr/>
        </p:nvSpPr>
        <p:spPr bwMode="auto">
          <a:xfrm flipV="1">
            <a:off x="2393950" y="4930775"/>
            <a:ext cx="0" cy="1765300"/>
          </a:xfrm>
          <a:prstGeom prst="line">
            <a:avLst/>
          </a:prstGeom>
          <a:noFill/>
          <a:ln w="38100">
            <a:solidFill>
              <a:srgbClr val="3333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51369" name="Text Box 9"/>
          <p:cNvSpPr txBox="1">
            <a:spLocks noChangeArrowheads="1"/>
          </p:cNvSpPr>
          <p:nvPr/>
        </p:nvSpPr>
        <p:spPr bwMode="auto">
          <a:xfrm>
            <a:off x="1870075" y="4568825"/>
            <a:ext cx="1304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a:solidFill>
                  <a:srgbClr val="3333FF"/>
                </a:solidFill>
                <a:latin typeface="Tahoma" charset="0"/>
                <a:cs typeface="+mn-cs"/>
              </a:rPr>
              <a:t>throughput</a:t>
            </a:r>
          </a:p>
        </p:txBody>
      </p:sp>
      <p:sp>
        <p:nvSpPr>
          <p:cNvPr id="1551370" name="Text Box 10"/>
          <p:cNvSpPr txBox="1">
            <a:spLocks noChangeArrowheads="1"/>
          </p:cNvSpPr>
          <p:nvPr/>
        </p:nvSpPr>
        <p:spPr bwMode="auto">
          <a:xfrm>
            <a:off x="5835650" y="6484938"/>
            <a:ext cx="6080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a:solidFill>
                  <a:srgbClr val="3333FF"/>
                </a:solidFill>
                <a:latin typeface="Tahoma" charset="0"/>
                <a:cs typeface="+mn-cs"/>
              </a:rPr>
              <a:t>load</a:t>
            </a:r>
          </a:p>
        </p:txBody>
      </p:sp>
    </p:spTree>
    <p:extLst>
      <p:ext uri="{BB962C8B-B14F-4D97-AF65-F5344CB8AC3E}">
        <p14:creationId xmlns:p14="http://schemas.microsoft.com/office/powerpoint/2010/main" val="2955867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51365"/>
                                        </p:tgtEl>
                                        <p:attrNameLst>
                                          <p:attrName>style.visibility</p:attrName>
                                        </p:attrNameLst>
                                      </p:cBhvr>
                                      <p:to>
                                        <p:strVal val="visible"/>
                                      </p:to>
                                    </p:set>
                                    <p:animEffect transition="in" filter="wipe(left)">
                                      <p:cBhvr>
                                        <p:cTn id="7" dur="500"/>
                                        <p:tgtEl>
                                          <p:spTgt spid="155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514" name="Rectangle 2"/>
          <p:cNvSpPr>
            <a:spLocks noChangeArrowheads="1"/>
          </p:cNvSpPr>
          <p:nvPr/>
        </p:nvSpPr>
        <p:spPr bwMode="auto">
          <a:xfrm>
            <a:off x="381000" y="1066800"/>
            <a:ext cx="822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90000"/>
              </a:lnSpc>
              <a:spcBef>
                <a:spcPct val="20000"/>
              </a:spcBef>
              <a:buClr>
                <a:schemeClr val="accent2"/>
              </a:buClr>
              <a:buFont typeface="Wingdings" charset="0"/>
              <a:buChar char="o"/>
            </a:pPr>
            <a:r>
              <a:rPr lang="en-US" sz="2400">
                <a:latin typeface="Verdana" charset="0"/>
              </a:rPr>
              <a:t>Network		generalized NUM</a:t>
            </a:r>
          </a:p>
          <a:p>
            <a:pPr marL="342900" indent="-342900" eaLnBrk="1" hangingPunct="1">
              <a:lnSpc>
                <a:spcPct val="90000"/>
              </a:lnSpc>
              <a:spcBef>
                <a:spcPct val="20000"/>
              </a:spcBef>
              <a:buClr>
                <a:schemeClr val="accent2"/>
              </a:buClr>
              <a:buFont typeface="Wingdings" charset="0"/>
              <a:buChar char="o"/>
            </a:pPr>
            <a:r>
              <a:rPr lang="en-US" sz="2400">
                <a:latin typeface="Verdana" charset="0"/>
              </a:rPr>
              <a:t>Layers		subproblems</a:t>
            </a:r>
          </a:p>
          <a:p>
            <a:pPr marL="342900" indent="-342900" eaLnBrk="1" hangingPunct="1">
              <a:lnSpc>
                <a:spcPct val="90000"/>
              </a:lnSpc>
              <a:spcBef>
                <a:spcPct val="20000"/>
              </a:spcBef>
              <a:buClr>
                <a:schemeClr val="accent2"/>
              </a:buClr>
              <a:buFont typeface="Wingdings" charset="0"/>
              <a:buChar char="o"/>
            </a:pPr>
            <a:r>
              <a:rPr lang="en-US" sz="2400">
                <a:latin typeface="Verdana" charset="0"/>
              </a:rPr>
              <a:t>Layering		decomposition methods</a:t>
            </a:r>
          </a:p>
          <a:p>
            <a:pPr marL="342900" indent="-342900" eaLnBrk="1" hangingPunct="1">
              <a:lnSpc>
                <a:spcPct val="90000"/>
              </a:lnSpc>
              <a:spcBef>
                <a:spcPct val="20000"/>
              </a:spcBef>
              <a:buClr>
                <a:schemeClr val="accent2"/>
              </a:buClr>
              <a:buFont typeface="Wingdings" charset="0"/>
              <a:buChar char="o"/>
            </a:pPr>
            <a:r>
              <a:rPr lang="en-US" sz="2400">
                <a:latin typeface="Verdana" charset="0"/>
              </a:rPr>
              <a:t>Interface		functions of primal or dual vars</a:t>
            </a:r>
          </a:p>
        </p:txBody>
      </p:sp>
      <p:grpSp>
        <p:nvGrpSpPr>
          <p:cNvPr id="1344516" name="Group 4"/>
          <p:cNvGrpSpPr>
            <a:grpSpLocks/>
          </p:cNvGrpSpPr>
          <p:nvPr/>
        </p:nvGrpSpPr>
        <p:grpSpPr bwMode="auto">
          <a:xfrm>
            <a:off x="533400" y="4014788"/>
            <a:ext cx="1898650" cy="2614612"/>
            <a:chOff x="3076" y="888"/>
            <a:chExt cx="1196" cy="2224"/>
          </a:xfrm>
        </p:grpSpPr>
        <p:sp>
          <p:nvSpPr>
            <p:cNvPr id="1344517" name="Rectangle 5"/>
            <p:cNvSpPr>
              <a:spLocks noChangeArrowheads="1"/>
            </p:cNvSpPr>
            <p:nvPr/>
          </p:nvSpPr>
          <p:spPr bwMode="auto">
            <a:xfrm>
              <a:off x="3080" y="888"/>
              <a:ext cx="1192" cy="2224"/>
            </a:xfrm>
            <a:prstGeom prst="rect">
              <a:avLst/>
            </a:prstGeom>
            <a:solidFill>
              <a:schemeClr val="bg1"/>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4518" name="Text Box 6"/>
            <p:cNvSpPr txBox="1">
              <a:spLocks noChangeArrowheads="1"/>
            </p:cNvSpPr>
            <p:nvPr/>
          </p:nvSpPr>
          <p:spPr bwMode="auto">
            <a:xfrm>
              <a:off x="3230" y="989"/>
              <a:ext cx="911"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a:latin typeface="Comic Sans MS" charset="0"/>
                  <a:cs typeface="Arial" charset="0"/>
                </a:rPr>
                <a:t>application</a:t>
              </a:r>
            </a:p>
            <a:p>
              <a:pPr algn="ctr"/>
              <a:endParaRPr lang="en-US" sz="1200">
                <a:latin typeface="Comic Sans MS" charset="0"/>
                <a:cs typeface="Arial" charset="0"/>
              </a:endParaRPr>
            </a:p>
            <a:p>
              <a:pPr algn="ctr"/>
              <a:r>
                <a:rPr lang="en-US" sz="2000">
                  <a:latin typeface="Comic Sans MS" charset="0"/>
                  <a:cs typeface="Arial" charset="0"/>
                </a:rPr>
                <a:t>transport</a:t>
              </a:r>
            </a:p>
            <a:p>
              <a:pPr algn="ctr"/>
              <a:endParaRPr lang="en-US" sz="1400">
                <a:latin typeface="Comic Sans MS" charset="0"/>
                <a:cs typeface="Arial" charset="0"/>
              </a:endParaRPr>
            </a:p>
            <a:p>
              <a:pPr algn="ctr"/>
              <a:r>
                <a:rPr lang="en-US" sz="2000">
                  <a:latin typeface="Comic Sans MS" charset="0"/>
                  <a:cs typeface="Arial" charset="0"/>
                </a:rPr>
                <a:t>network</a:t>
              </a:r>
            </a:p>
            <a:p>
              <a:pPr algn="ctr"/>
              <a:endParaRPr lang="en-US" sz="1400">
                <a:latin typeface="Comic Sans MS" charset="0"/>
                <a:cs typeface="Arial" charset="0"/>
              </a:endParaRPr>
            </a:p>
            <a:p>
              <a:pPr algn="ctr"/>
              <a:r>
                <a:rPr lang="en-US" sz="2000">
                  <a:latin typeface="Comic Sans MS" charset="0"/>
                  <a:cs typeface="Arial" charset="0"/>
                </a:rPr>
                <a:t>link</a:t>
              </a:r>
            </a:p>
            <a:p>
              <a:pPr algn="ctr"/>
              <a:endParaRPr lang="en-US" sz="1400">
                <a:latin typeface="Comic Sans MS" charset="0"/>
                <a:cs typeface="Arial" charset="0"/>
              </a:endParaRPr>
            </a:p>
            <a:p>
              <a:pPr algn="ctr"/>
              <a:r>
                <a:rPr lang="en-US" sz="2000">
                  <a:latin typeface="Comic Sans MS" charset="0"/>
                  <a:cs typeface="Arial" charset="0"/>
                </a:rPr>
                <a:t>physical</a:t>
              </a:r>
            </a:p>
          </p:txBody>
        </p:sp>
        <p:sp>
          <p:nvSpPr>
            <p:cNvPr id="1344519" name="Line 7"/>
            <p:cNvSpPr>
              <a:spLocks noChangeShapeType="1"/>
            </p:cNvSpPr>
            <p:nvPr/>
          </p:nvSpPr>
          <p:spPr bwMode="auto">
            <a:xfrm>
              <a:off x="3076" y="132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4520" name="Line 8"/>
            <p:cNvSpPr>
              <a:spLocks noChangeShapeType="1"/>
            </p:cNvSpPr>
            <p:nvPr/>
          </p:nvSpPr>
          <p:spPr bwMode="auto">
            <a:xfrm>
              <a:off x="3076" y="1768"/>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4521" name="Line 9"/>
            <p:cNvSpPr>
              <a:spLocks noChangeShapeType="1"/>
            </p:cNvSpPr>
            <p:nvPr/>
          </p:nvSpPr>
          <p:spPr bwMode="auto">
            <a:xfrm>
              <a:off x="3076" y="2216"/>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4522" name="Line 10"/>
            <p:cNvSpPr>
              <a:spLocks noChangeShapeType="1"/>
            </p:cNvSpPr>
            <p:nvPr/>
          </p:nvSpPr>
          <p:spPr bwMode="auto">
            <a:xfrm>
              <a:off x="3076" y="266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44523" name="Rectangle 11"/>
          <p:cNvSpPr>
            <a:spLocks noChangeArrowheads="1"/>
          </p:cNvSpPr>
          <p:nvPr/>
        </p:nvSpPr>
        <p:spPr bwMode="auto">
          <a:xfrm>
            <a:off x="2743200" y="3657600"/>
            <a:ext cx="6400800" cy="3140075"/>
          </a:xfrm>
          <a:prstGeom prst="rect">
            <a:avLst/>
          </a:prstGeom>
          <a:solidFill>
            <a:srgbClr val="FFFF00">
              <a:alpha val="8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r>
              <a:rPr lang="en-US" sz="2400" b="1">
                <a:solidFill>
                  <a:srgbClr val="0000FF"/>
                </a:solidFill>
                <a:latin typeface="Times New Roman" charset="0"/>
              </a:rPr>
              <a:t>1) Understand each layer in isolation, assuming</a:t>
            </a:r>
          </a:p>
          <a:p>
            <a:pPr eaLnBrk="1" hangingPunct="1"/>
            <a:r>
              <a:rPr lang="en-US" sz="2400" b="1">
                <a:solidFill>
                  <a:srgbClr val="0000FF"/>
                </a:solidFill>
                <a:latin typeface="Times New Roman" charset="0"/>
              </a:rPr>
              <a:t>other layers are designed nearly optimally</a:t>
            </a:r>
          </a:p>
          <a:p>
            <a:pPr eaLnBrk="1" hangingPunct="1"/>
            <a:endParaRPr lang="en-US" sz="600" b="1">
              <a:solidFill>
                <a:srgbClr val="0000FF"/>
              </a:solidFill>
              <a:latin typeface="Times New Roman" charset="0"/>
            </a:endParaRPr>
          </a:p>
          <a:p>
            <a:pPr eaLnBrk="1" hangingPunct="1"/>
            <a:r>
              <a:rPr lang="en-US" sz="2400" b="1">
                <a:solidFill>
                  <a:srgbClr val="0000FF"/>
                </a:solidFill>
                <a:latin typeface="Times New Roman" charset="0"/>
              </a:rPr>
              <a:t>2) Understand interactions across layers</a:t>
            </a:r>
          </a:p>
          <a:p>
            <a:pPr eaLnBrk="1" hangingPunct="1"/>
            <a:endParaRPr lang="en-US" sz="600" b="1">
              <a:solidFill>
                <a:srgbClr val="0000FF"/>
              </a:solidFill>
              <a:latin typeface="Times New Roman" charset="0"/>
            </a:endParaRPr>
          </a:p>
          <a:p>
            <a:pPr eaLnBrk="1" hangingPunct="1"/>
            <a:r>
              <a:rPr lang="en-US" sz="2400" b="1">
                <a:solidFill>
                  <a:srgbClr val="0000FF"/>
                </a:solidFill>
                <a:latin typeface="Times New Roman" charset="0"/>
              </a:rPr>
              <a:t>3) Incorporate additional layers</a:t>
            </a:r>
          </a:p>
          <a:p>
            <a:pPr eaLnBrk="1" hangingPunct="1"/>
            <a:endParaRPr lang="en-US" sz="600" b="1">
              <a:solidFill>
                <a:srgbClr val="0000FF"/>
              </a:solidFill>
              <a:latin typeface="Times New Roman" charset="0"/>
            </a:endParaRPr>
          </a:p>
          <a:p>
            <a:pPr eaLnBrk="1" hangingPunct="1"/>
            <a:r>
              <a:rPr lang="en-US" sz="2400" b="1">
                <a:solidFill>
                  <a:srgbClr val="0000FF"/>
                </a:solidFill>
                <a:latin typeface="Times New Roman" charset="0"/>
              </a:rPr>
              <a:t>4) Ultimate goal: entire protocol stack as </a:t>
            </a:r>
          </a:p>
          <a:p>
            <a:pPr eaLnBrk="1" hangingPunct="1"/>
            <a:r>
              <a:rPr lang="en-US" sz="2400" b="1">
                <a:solidFill>
                  <a:srgbClr val="0000FF"/>
                </a:solidFill>
                <a:latin typeface="Times New Roman" charset="0"/>
              </a:rPr>
              <a:t>solving one giant optimization problem, where </a:t>
            </a:r>
          </a:p>
          <a:p>
            <a:pPr eaLnBrk="1" hangingPunct="1"/>
            <a:r>
              <a:rPr lang="en-US" sz="2400" b="1">
                <a:solidFill>
                  <a:srgbClr val="0000FF"/>
                </a:solidFill>
                <a:latin typeface="Times New Roman" charset="0"/>
              </a:rPr>
              <a:t>individual layers are solving parts of it</a:t>
            </a:r>
          </a:p>
        </p:txBody>
      </p:sp>
      <p:sp>
        <p:nvSpPr>
          <p:cNvPr id="2" name="Title 1"/>
          <p:cNvSpPr>
            <a:spLocks noGrp="1"/>
          </p:cNvSpPr>
          <p:nvPr>
            <p:ph type="title"/>
          </p:nvPr>
        </p:nvSpPr>
        <p:spPr/>
        <p:txBody>
          <a:bodyPr/>
          <a:lstStyle/>
          <a:p>
            <a:r>
              <a:rPr lang="en-US" dirty="0"/>
              <a:t>Layering as opt decomposition</a:t>
            </a:r>
          </a:p>
        </p:txBody>
      </p:sp>
    </p:spTree>
    <p:extLst>
      <p:ext uri="{BB962C8B-B14F-4D97-AF65-F5344CB8AC3E}">
        <p14:creationId xmlns:p14="http://schemas.microsoft.com/office/powerpoint/2010/main" val="3377406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5539" name="Group 3"/>
          <p:cNvGrpSpPr>
            <a:grpSpLocks/>
          </p:cNvGrpSpPr>
          <p:nvPr/>
        </p:nvGrpSpPr>
        <p:grpSpPr bwMode="auto">
          <a:xfrm>
            <a:off x="838200" y="1981200"/>
            <a:ext cx="1898650" cy="2614613"/>
            <a:chOff x="3076" y="888"/>
            <a:chExt cx="1196" cy="2224"/>
          </a:xfrm>
        </p:grpSpPr>
        <p:sp>
          <p:nvSpPr>
            <p:cNvPr id="1345540" name="Rectangle 4"/>
            <p:cNvSpPr>
              <a:spLocks noChangeArrowheads="1"/>
            </p:cNvSpPr>
            <p:nvPr/>
          </p:nvSpPr>
          <p:spPr bwMode="auto">
            <a:xfrm>
              <a:off x="3080" y="888"/>
              <a:ext cx="1192" cy="2224"/>
            </a:xfrm>
            <a:prstGeom prst="rect">
              <a:avLst/>
            </a:prstGeom>
            <a:solidFill>
              <a:schemeClr val="bg1"/>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5541" name="Text Box 5"/>
            <p:cNvSpPr txBox="1">
              <a:spLocks noChangeArrowheads="1"/>
            </p:cNvSpPr>
            <p:nvPr/>
          </p:nvSpPr>
          <p:spPr bwMode="auto">
            <a:xfrm>
              <a:off x="3230" y="989"/>
              <a:ext cx="911"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a:latin typeface="Comic Sans MS" charset="0"/>
                  <a:cs typeface="Arial" charset="0"/>
                </a:rPr>
                <a:t>application</a:t>
              </a:r>
            </a:p>
            <a:p>
              <a:pPr algn="ctr"/>
              <a:endParaRPr lang="en-US" sz="1200">
                <a:latin typeface="Comic Sans MS" charset="0"/>
                <a:cs typeface="Arial" charset="0"/>
              </a:endParaRPr>
            </a:p>
            <a:p>
              <a:pPr algn="ctr"/>
              <a:r>
                <a:rPr lang="en-US" sz="2000">
                  <a:latin typeface="Comic Sans MS" charset="0"/>
                  <a:cs typeface="Arial" charset="0"/>
                </a:rPr>
                <a:t>transport</a:t>
              </a:r>
            </a:p>
            <a:p>
              <a:pPr algn="ctr"/>
              <a:endParaRPr lang="en-US" sz="1400">
                <a:latin typeface="Comic Sans MS" charset="0"/>
                <a:cs typeface="Arial" charset="0"/>
              </a:endParaRPr>
            </a:p>
            <a:p>
              <a:pPr algn="ctr"/>
              <a:r>
                <a:rPr lang="en-US" sz="2000">
                  <a:latin typeface="Comic Sans MS" charset="0"/>
                  <a:cs typeface="Arial" charset="0"/>
                </a:rPr>
                <a:t>network</a:t>
              </a:r>
            </a:p>
            <a:p>
              <a:pPr algn="ctr"/>
              <a:endParaRPr lang="en-US" sz="1400">
                <a:latin typeface="Comic Sans MS" charset="0"/>
                <a:cs typeface="Arial" charset="0"/>
              </a:endParaRPr>
            </a:p>
            <a:p>
              <a:pPr algn="ctr"/>
              <a:r>
                <a:rPr lang="en-US" sz="2000">
                  <a:latin typeface="Comic Sans MS" charset="0"/>
                  <a:cs typeface="Arial" charset="0"/>
                </a:rPr>
                <a:t>link</a:t>
              </a:r>
            </a:p>
            <a:p>
              <a:pPr algn="ctr"/>
              <a:endParaRPr lang="en-US" sz="1400">
                <a:latin typeface="Comic Sans MS" charset="0"/>
                <a:cs typeface="Arial" charset="0"/>
              </a:endParaRPr>
            </a:p>
            <a:p>
              <a:pPr algn="ctr"/>
              <a:r>
                <a:rPr lang="en-US" sz="2000">
                  <a:latin typeface="Comic Sans MS" charset="0"/>
                  <a:cs typeface="Arial" charset="0"/>
                </a:rPr>
                <a:t>physical</a:t>
              </a:r>
            </a:p>
          </p:txBody>
        </p:sp>
        <p:sp>
          <p:nvSpPr>
            <p:cNvPr id="1345542" name="Line 6"/>
            <p:cNvSpPr>
              <a:spLocks noChangeShapeType="1"/>
            </p:cNvSpPr>
            <p:nvPr/>
          </p:nvSpPr>
          <p:spPr bwMode="auto">
            <a:xfrm>
              <a:off x="3076" y="132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5543" name="Line 7"/>
            <p:cNvSpPr>
              <a:spLocks noChangeShapeType="1"/>
            </p:cNvSpPr>
            <p:nvPr/>
          </p:nvSpPr>
          <p:spPr bwMode="auto">
            <a:xfrm>
              <a:off x="3076" y="1768"/>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5544" name="Line 8"/>
            <p:cNvSpPr>
              <a:spLocks noChangeShapeType="1"/>
            </p:cNvSpPr>
            <p:nvPr/>
          </p:nvSpPr>
          <p:spPr bwMode="auto">
            <a:xfrm>
              <a:off x="3076" y="2216"/>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5545" name="Line 9"/>
            <p:cNvSpPr>
              <a:spLocks noChangeShapeType="1"/>
            </p:cNvSpPr>
            <p:nvPr/>
          </p:nvSpPr>
          <p:spPr bwMode="auto">
            <a:xfrm>
              <a:off x="3076" y="266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45546" name="Rectangle 10"/>
          <p:cNvSpPr>
            <a:spLocks noChangeArrowheads="1"/>
          </p:cNvSpPr>
          <p:nvPr/>
        </p:nvSpPr>
        <p:spPr bwMode="auto">
          <a:xfrm>
            <a:off x="3810000" y="990600"/>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90000"/>
              </a:lnSpc>
              <a:spcBef>
                <a:spcPct val="20000"/>
              </a:spcBef>
              <a:buClr>
                <a:schemeClr val="accent2"/>
              </a:buClr>
              <a:buFont typeface="Wingdings" charset="0"/>
              <a:buNone/>
            </a:pPr>
            <a:r>
              <a:rPr lang="en-US" sz="2000">
                <a:latin typeface="Verdana" charset="0"/>
              </a:rPr>
              <a:t>Optimal web layer: Zhu, Yu, Doyle </a:t>
            </a:r>
            <a:r>
              <a:rPr lang="ja-JP" altLang="en-US" sz="2000">
                <a:latin typeface="Arial"/>
              </a:rPr>
              <a:t>’</a:t>
            </a:r>
            <a:r>
              <a:rPr lang="en-US" sz="2000">
                <a:latin typeface="Verdana" charset="0"/>
              </a:rPr>
              <a:t>01 </a:t>
            </a:r>
          </a:p>
        </p:txBody>
      </p:sp>
      <p:sp>
        <p:nvSpPr>
          <p:cNvPr id="1345547" name="Line 11"/>
          <p:cNvSpPr>
            <a:spLocks noChangeShapeType="1"/>
          </p:cNvSpPr>
          <p:nvPr/>
        </p:nvSpPr>
        <p:spPr bwMode="auto">
          <a:xfrm flipH="1">
            <a:off x="2743200" y="1295400"/>
            <a:ext cx="10668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48" name="AutoShape 12"/>
          <p:cNvSpPr>
            <a:spLocks/>
          </p:cNvSpPr>
          <p:nvPr/>
        </p:nvSpPr>
        <p:spPr bwMode="auto">
          <a:xfrm>
            <a:off x="3124200" y="1981200"/>
            <a:ext cx="304800" cy="990600"/>
          </a:xfrm>
          <a:prstGeom prst="rightBrace">
            <a:avLst>
              <a:gd name="adj1" fmla="val 2708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5549" name="Rectangle 13"/>
          <p:cNvSpPr>
            <a:spLocks noChangeArrowheads="1"/>
          </p:cNvSpPr>
          <p:nvPr/>
        </p:nvSpPr>
        <p:spPr bwMode="auto">
          <a:xfrm>
            <a:off x="3810000" y="1600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90000"/>
              </a:lnSpc>
              <a:spcBef>
                <a:spcPct val="20000"/>
              </a:spcBef>
              <a:buClr>
                <a:schemeClr val="accent2"/>
              </a:buClr>
              <a:buFont typeface="Wingdings" charset="0"/>
              <a:buNone/>
            </a:pPr>
            <a:r>
              <a:rPr lang="en-US" sz="2000">
                <a:latin typeface="Verdana" charset="0"/>
              </a:rPr>
              <a:t>HTTP/TCP: Chang, Liu </a:t>
            </a:r>
            <a:r>
              <a:rPr lang="ja-JP" altLang="en-US" sz="2000">
                <a:latin typeface="Arial"/>
              </a:rPr>
              <a:t>’</a:t>
            </a:r>
            <a:r>
              <a:rPr lang="en-US" sz="2000">
                <a:latin typeface="Verdana" charset="0"/>
              </a:rPr>
              <a:t>04 </a:t>
            </a:r>
          </a:p>
        </p:txBody>
      </p:sp>
      <p:sp>
        <p:nvSpPr>
          <p:cNvPr id="1345550" name="Line 14"/>
          <p:cNvSpPr>
            <a:spLocks noChangeShapeType="1"/>
          </p:cNvSpPr>
          <p:nvPr/>
        </p:nvSpPr>
        <p:spPr bwMode="auto">
          <a:xfrm flipH="1">
            <a:off x="3429000" y="1828800"/>
            <a:ext cx="381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51" name="Rectangle 15"/>
          <p:cNvSpPr>
            <a:spLocks noChangeArrowheads="1"/>
          </p:cNvSpPr>
          <p:nvPr/>
        </p:nvSpPr>
        <p:spPr bwMode="auto">
          <a:xfrm>
            <a:off x="3810000" y="25146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90000"/>
              </a:lnSpc>
              <a:spcBef>
                <a:spcPct val="20000"/>
              </a:spcBef>
              <a:buClr>
                <a:schemeClr val="accent2"/>
              </a:buClr>
              <a:buFont typeface="Wingdings" charset="0"/>
              <a:buNone/>
            </a:pPr>
            <a:r>
              <a:rPr lang="en-US" sz="2000">
                <a:solidFill>
                  <a:schemeClr val="accent2"/>
                </a:solidFill>
                <a:latin typeface="Verdana" charset="0"/>
              </a:rPr>
              <a:t>TCP: Kelly, Maulloo, Tan </a:t>
            </a:r>
            <a:r>
              <a:rPr lang="ja-JP" altLang="en-US" sz="2000">
                <a:solidFill>
                  <a:schemeClr val="accent2"/>
                </a:solidFill>
                <a:latin typeface="Arial"/>
              </a:rPr>
              <a:t>’</a:t>
            </a:r>
            <a:r>
              <a:rPr lang="en-US" sz="2000">
                <a:solidFill>
                  <a:schemeClr val="accent2"/>
                </a:solidFill>
                <a:latin typeface="Verdana" charset="0"/>
              </a:rPr>
              <a:t>98</a:t>
            </a:r>
            <a:r>
              <a:rPr lang="en-US" sz="2000">
                <a:latin typeface="Verdana" charset="0"/>
              </a:rPr>
              <a:t>,  </a:t>
            </a:r>
            <a:r>
              <a:rPr lang="en-US" sz="2000" b="1">
                <a:latin typeface="Verdana" charset="0"/>
              </a:rPr>
              <a:t>……</a:t>
            </a:r>
          </a:p>
        </p:txBody>
      </p:sp>
      <p:sp>
        <p:nvSpPr>
          <p:cNvPr id="1345552" name="Line 16"/>
          <p:cNvSpPr>
            <a:spLocks noChangeShapeType="1"/>
          </p:cNvSpPr>
          <p:nvPr/>
        </p:nvSpPr>
        <p:spPr bwMode="auto">
          <a:xfrm flipH="1">
            <a:off x="2819400" y="266700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53" name="AutoShape 17"/>
          <p:cNvSpPr>
            <a:spLocks/>
          </p:cNvSpPr>
          <p:nvPr/>
        </p:nvSpPr>
        <p:spPr bwMode="auto">
          <a:xfrm>
            <a:off x="3048000" y="2514600"/>
            <a:ext cx="304800" cy="990600"/>
          </a:xfrm>
          <a:prstGeom prst="rightBrace">
            <a:avLst>
              <a:gd name="adj1" fmla="val 2708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5554" name="Rectangle 18"/>
          <p:cNvSpPr>
            <a:spLocks noChangeArrowheads="1"/>
          </p:cNvSpPr>
          <p:nvPr/>
        </p:nvSpPr>
        <p:spPr bwMode="auto">
          <a:xfrm>
            <a:off x="3810000" y="30480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90000"/>
              </a:lnSpc>
              <a:spcBef>
                <a:spcPct val="20000"/>
              </a:spcBef>
              <a:buClr>
                <a:schemeClr val="accent2"/>
              </a:buClr>
              <a:buFont typeface="Wingdings" charset="0"/>
              <a:buNone/>
            </a:pPr>
            <a:r>
              <a:rPr lang="en-US" sz="2000">
                <a:latin typeface="Verdana" charset="0"/>
              </a:rPr>
              <a:t>TCP/IP: Wang et al </a:t>
            </a:r>
            <a:r>
              <a:rPr lang="ja-JP" altLang="en-US" sz="2000">
                <a:latin typeface="Arial"/>
              </a:rPr>
              <a:t>’</a:t>
            </a:r>
            <a:r>
              <a:rPr lang="en-US" sz="2000">
                <a:latin typeface="Verdana" charset="0"/>
              </a:rPr>
              <a:t>05, </a:t>
            </a:r>
            <a:r>
              <a:rPr lang="en-US" sz="2000" b="1">
                <a:latin typeface="Verdana" charset="0"/>
              </a:rPr>
              <a:t>…… </a:t>
            </a:r>
          </a:p>
        </p:txBody>
      </p:sp>
      <p:sp>
        <p:nvSpPr>
          <p:cNvPr id="1345555" name="Line 19"/>
          <p:cNvSpPr>
            <a:spLocks noChangeShapeType="1"/>
          </p:cNvSpPr>
          <p:nvPr/>
        </p:nvSpPr>
        <p:spPr bwMode="auto">
          <a:xfrm flipH="1" flipV="1">
            <a:off x="3352800" y="3048000"/>
            <a:ext cx="457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56" name="Rectangle 20"/>
          <p:cNvSpPr>
            <a:spLocks noChangeArrowheads="1"/>
          </p:cNvSpPr>
          <p:nvPr/>
        </p:nvSpPr>
        <p:spPr bwMode="auto">
          <a:xfrm>
            <a:off x="3810000" y="41910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90000"/>
              </a:lnSpc>
              <a:spcBef>
                <a:spcPct val="20000"/>
              </a:spcBef>
              <a:buClr>
                <a:schemeClr val="accent2"/>
              </a:buClr>
              <a:buFont typeface="Wingdings" charset="0"/>
              <a:buNone/>
            </a:pPr>
            <a:r>
              <a:rPr lang="en-US" sz="2000">
                <a:latin typeface="Verdana" charset="0"/>
              </a:rPr>
              <a:t>TCP/power control: Xiao et al </a:t>
            </a:r>
            <a:r>
              <a:rPr lang="ja-JP" altLang="en-US" sz="2000">
                <a:latin typeface="Arial"/>
              </a:rPr>
              <a:t>’</a:t>
            </a:r>
            <a:r>
              <a:rPr lang="en-US" sz="2000">
                <a:latin typeface="Verdana" charset="0"/>
              </a:rPr>
              <a:t>01,</a:t>
            </a:r>
          </a:p>
          <a:p>
            <a:pPr marL="469900" indent="-469900" eaLnBrk="1" hangingPunct="1">
              <a:lnSpc>
                <a:spcPct val="90000"/>
              </a:lnSpc>
              <a:spcBef>
                <a:spcPct val="20000"/>
              </a:spcBef>
              <a:buClr>
                <a:schemeClr val="accent2"/>
              </a:buClr>
              <a:buFont typeface="Wingdings" charset="0"/>
              <a:buNone/>
            </a:pPr>
            <a:r>
              <a:rPr lang="en-US" sz="2000">
                <a:latin typeface="Verdana" charset="0"/>
              </a:rPr>
              <a:t>                             Chiang </a:t>
            </a:r>
            <a:r>
              <a:rPr lang="ja-JP" altLang="en-US" sz="2000">
                <a:latin typeface="Arial"/>
              </a:rPr>
              <a:t>’</a:t>
            </a:r>
            <a:r>
              <a:rPr lang="en-US" sz="2000">
                <a:latin typeface="Verdana" charset="0"/>
              </a:rPr>
              <a:t>04, </a:t>
            </a:r>
            <a:r>
              <a:rPr lang="en-US" sz="2000" b="1">
                <a:latin typeface="Verdana" charset="0"/>
              </a:rPr>
              <a:t>……</a:t>
            </a:r>
          </a:p>
        </p:txBody>
      </p:sp>
      <p:sp>
        <p:nvSpPr>
          <p:cNvPr id="1345557" name="Line 21"/>
          <p:cNvSpPr>
            <a:spLocks noChangeShapeType="1"/>
          </p:cNvSpPr>
          <p:nvPr/>
        </p:nvSpPr>
        <p:spPr bwMode="auto">
          <a:xfrm flipH="1" flipV="1">
            <a:off x="2819400" y="2819400"/>
            <a:ext cx="990600" cy="152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58" name="Line 22"/>
          <p:cNvSpPr>
            <a:spLocks noChangeShapeType="1"/>
          </p:cNvSpPr>
          <p:nvPr/>
        </p:nvSpPr>
        <p:spPr bwMode="auto">
          <a:xfrm flipH="1">
            <a:off x="2819400" y="43434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59" name="Rectangle 23"/>
          <p:cNvSpPr>
            <a:spLocks noChangeArrowheads="1"/>
          </p:cNvSpPr>
          <p:nvPr/>
        </p:nvSpPr>
        <p:spPr bwMode="auto">
          <a:xfrm>
            <a:off x="3810000" y="36576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90000"/>
              </a:lnSpc>
              <a:spcBef>
                <a:spcPct val="20000"/>
              </a:spcBef>
              <a:buClr>
                <a:schemeClr val="accent2"/>
              </a:buClr>
              <a:buFont typeface="Wingdings" charset="0"/>
              <a:buNone/>
            </a:pPr>
            <a:r>
              <a:rPr lang="en-US" sz="2000">
                <a:latin typeface="Verdana" charset="0"/>
              </a:rPr>
              <a:t>TCP/MAC: Chen et al </a:t>
            </a:r>
            <a:r>
              <a:rPr lang="ja-JP" altLang="en-US" sz="2000">
                <a:latin typeface="Arial"/>
              </a:rPr>
              <a:t>’</a:t>
            </a:r>
            <a:r>
              <a:rPr lang="en-US" sz="2000">
                <a:latin typeface="Verdana" charset="0"/>
              </a:rPr>
              <a:t>05, </a:t>
            </a:r>
            <a:r>
              <a:rPr lang="en-US" sz="2000" b="1">
                <a:latin typeface="Verdana" charset="0"/>
              </a:rPr>
              <a:t>……</a:t>
            </a:r>
          </a:p>
        </p:txBody>
      </p:sp>
      <p:sp>
        <p:nvSpPr>
          <p:cNvPr id="1345560" name="Line 24"/>
          <p:cNvSpPr>
            <a:spLocks noChangeShapeType="1"/>
          </p:cNvSpPr>
          <p:nvPr/>
        </p:nvSpPr>
        <p:spPr bwMode="auto">
          <a:xfrm flipH="1" flipV="1">
            <a:off x="2819400" y="2743200"/>
            <a:ext cx="9906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61" name="Line 25"/>
          <p:cNvSpPr>
            <a:spLocks noChangeShapeType="1"/>
          </p:cNvSpPr>
          <p:nvPr/>
        </p:nvSpPr>
        <p:spPr bwMode="auto">
          <a:xfrm flipH="1">
            <a:off x="2819400" y="3810000"/>
            <a:ext cx="990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62" name="AutoShape 26"/>
          <p:cNvSpPr>
            <a:spLocks/>
          </p:cNvSpPr>
          <p:nvPr/>
        </p:nvSpPr>
        <p:spPr bwMode="auto">
          <a:xfrm>
            <a:off x="457200" y="2514600"/>
            <a:ext cx="304800" cy="1524000"/>
          </a:xfrm>
          <a:prstGeom prst="leftBrace">
            <a:avLst>
              <a:gd name="adj1" fmla="val 41667"/>
              <a:gd name="adj2" fmla="val 50000"/>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5563" name="Line 27"/>
          <p:cNvSpPr>
            <a:spLocks noChangeShapeType="1"/>
          </p:cNvSpPr>
          <p:nvPr/>
        </p:nvSpPr>
        <p:spPr bwMode="auto">
          <a:xfrm>
            <a:off x="152400" y="3276600"/>
            <a:ext cx="2286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64" name="Line 28"/>
          <p:cNvSpPr>
            <a:spLocks noChangeShapeType="1"/>
          </p:cNvSpPr>
          <p:nvPr/>
        </p:nvSpPr>
        <p:spPr bwMode="auto">
          <a:xfrm>
            <a:off x="152400" y="3276600"/>
            <a:ext cx="0" cy="20574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65" name="Line 29"/>
          <p:cNvSpPr>
            <a:spLocks noChangeShapeType="1"/>
          </p:cNvSpPr>
          <p:nvPr/>
        </p:nvSpPr>
        <p:spPr bwMode="auto">
          <a:xfrm>
            <a:off x="152400" y="5334000"/>
            <a:ext cx="6858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45566" name="Rectangle 30"/>
          <p:cNvSpPr>
            <a:spLocks noChangeArrowheads="1"/>
          </p:cNvSpPr>
          <p:nvPr/>
        </p:nvSpPr>
        <p:spPr bwMode="auto">
          <a:xfrm>
            <a:off x="838200" y="5105400"/>
            <a:ext cx="7848600" cy="6858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90000"/>
              </a:lnSpc>
              <a:spcBef>
                <a:spcPct val="20000"/>
              </a:spcBef>
              <a:buClr>
                <a:schemeClr val="accent2"/>
              </a:buClr>
              <a:buFont typeface="Wingdings" charset="0"/>
              <a:buNone/>
            </a:pPr>
            <a:r>
              <a:rPr lang="en-US" sz="2000">
                <a:solidFill>
                  <a:srgbClr val="0000FF"/>
                </a:solidFill>
                <a:latin typeface="Verdana" charset="0"/>
              </a:rPr>
              <a:t>Rate control/routing/scheduling: Eryilmax et al </a:t>
            </a:r>
            <a:r>
              <a:rPr lang="ja-JP" altLang="en-US" sz="2000">
                <a:solidFill>
                  <a:srgbClr val="0000FF"/>
                </a:solidFill>
                <a:latin typeface="Arial"/>
              </a:rPr>
              <a:t>’</a:t>
            </a:r>
            <a:r>
              <a:rPr lang="en-US" sz="2000">
                <a:solidFill>
                  <a:srgbClr val="0000FF"/>
                </a:solidFill>
                <a:latin typeface="Verdana" charset="0"/>
              </a:rPr>
              <a:t>05, Lin et al </a:t>
            </a:r>
            <a:r>
              <a:rPr lang="ja-JP" altLang="en-US" sz="2000">
                <a:solidFill>
                  <a:srgbClr val="0000FF"/>
                </a:solidFill>
                <a:latin typeface="Arial"/>
              </a:rPr>
              <a:t>’</a:t>
            </a:r>
            <a:r>
              <a:rPr lang="en-US" sz="2000">
                <a:solidFill>
                  <a:srgbClr val="0000FF"/>
                </a:solidFill>
                <a:latin typeface="Verdana" charset="0"/>
              </a:rPr>
              <a:t>05, Neely, et al </a:t>
            </a:r>
            <a:r>
              <a:rPr lang="ja-JP" altLang="en-US" sz="2000">
                <a:solidFill>
                  <a:srgbClr val="0000FF"/>
                </a:solidFill>
                <a:latin typeface="Arial"/>
              </a:rPr>
              <a:t>’</a:t>
            </a:r>
            <a:r>
              <a:rPr lang="en-US" sz="2000">
                <a:solidFill>
                  <a:srgbClr val="0000FF"/>
                </a:solidFill>
                <a:latin typeface="Verdana" charset="0"/>
              </a:rPr>
              <a:t>05, Stolyar </a:t>
            </a:r>
            <a:r>
              <a:rPr lang="ja-JP" altLang="en-US" sz="2000">
                <a:solidFill>
                  <a:srgbClr val="0000FF"/>
                </a:solidFill>
                <a:latin typeface="Arial"/>
              </a:rPr>
              <a:t>’</a:t>
            </a:r>
            <a:r>
              <a:rPr lang="en-US" sz="2000">
                <a:solidFill>
                  <a:srgbClr val="0000FF"/>
                </a:solidFill>
                <a:latin typeface="Verdana" charset="0"/>
              </a:rPr>
              <a:t>05, </a:t>
            </a:r>
            <a:r>
              <a:rPr lang="en-US" altLang="zh-CN" sz="2000">
                <a:solidFill>
                  <a:srgbClr val="0000FF"/>
                </a:solidFill>
                <a:latin typeface="Verdana" charset="0"/>
              </a:rPr>
              <a:t>Chen, et al </a:t>
            </a:r>
            <a:r>
              <a:rPr lang="en-US" altLang="zh-CN" sz="2000">
                <a:solidFill>
                  <a:srgbClr val="0000FF"/>
                </a:solidFill>
                <a:latin typeface="Verdana" charset="0"/>
                <a:ea typeface="宋体" charset="0"/>
                <a:cs typeface="宋体" charset="0"/>
              </a:rPr>
              <a:t>’</a:t>
            </a:r>
            <a:r>
              <a:rPr lang="en-US" altLang="zh-CN" sz="2000">
                <a:solidFill>
                  <a:srgbClr val="0000FF"/>
                </a:solidFill>
                <a:latin typeface="Verdana" charset="0"/>
              </a:rPr>
              <a:t>05 </a:t>
            </a:r>
            <a:endParaRPr lang="en-US" sz="2000">
              <a:solidFill>
                <a:srgbClr val="0000FF"/>
              </a:solidFill>
              <a:latin typeface="Verdana" charset="0"/>
            </a:endParaRPr>
          </a:p>
        </p:txBody>
      </p:sp>
      <p:sp>
        <p:nvSpPr>
          <p:cNvPr id="1345567" name="Rectangle 31"/>
          <p:cNvSpPr>
            <a:spLocks noChangeArrowheads="1"/>
          </p:cNvSpPr>
          <p:nvPr/>
        </p:nvSpPr>
        <p:spPr bwMode="auto">
          <a:xfrm>
            <a:off x="4648200" y="64008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9900" indent="-469900" eaLnBrk="1" hangingPunct="1">
              <a:lnSpc>
                <a:spcPct val="90000"/>
              </a:lnSpc>
              <a:spcBef>
                <a:spcPct val="20000"/>
              </a:spcBef>
              <a:buClr>
                <a:schemeClr val="accent2"/>
              </a:buClr>
              <a:buFont typeface="Wingdings" charset="0"/>
              <a:buNone/>
            </a:pPr>
            <a:r>
              <a:rPr lang="en-US" sz="1600">
                <a:latin typeface="Verdana" charset="0"/>
              </a:rPr>
              <a:t>detailed survey in Proc. of IEEE, 2006</a:t>
            </a:r>
          </a:p>
        </p:txBody>
      </p:sp>
      <p:sp>
        <p:nvSpPr>
          <p:cNvPr id="2" name="Title 1"/>
          <p:cNvSpPr>
            <a:spLocks noGrp="1"/>
          </p:cNvSpPr>
          <p:nvPr>
            <p:ph type="title"/>
          </p:nvPr>
        </p:nvSpPr>
        <p:spPr/>
        <p:txBody>
          <a:bodyPr/>
          <a:lstStyle/>
          <a:p>
            <a:r>
              <a:rPr lang="en-US" dirty="0" smtClean="0"/>
              <a:t>Examples</a:t>
            </a:r>
            <a:endParaRPr lang="en-US" dirty="0"/>
          </a:p>
        </p:txBody>
      </p:sp>
    </p:spTree>
    <p:extLst>
      <p:ext uri="{BB962C8B-B14F-4D97-AF65-F5344CB8AC3E}">
        <p14:creationId xmlns:p14="http://schemas.microsoft.com/office/powerpoint/2010/main" val="1773691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42" name="Rectangle 2"/>
          <p:cNvSpPr>
            <a:spLocks noChangeArrowheads="1"/>
          </p:cNvSpPr>
          <p:nvPr/>
        </p:nvSpPr>
        <p:spPr bwMode="auto">
          <a:xfrm>
            <a:off x="304800" y="1447800"/>
            <a:ext cx="8534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spcBef>
                <a:spcPct val="20000"/>
              </a:spcBef>
              <a:buClr>
                <a:schemeClr val="accent2"/>
              </a:buClr>
            </a:pPr>
            <a:r>
              <a:rPr lang="en-US" sz="2600" dirty="0" smtClean="0">
                <a:latin typeface="Verdana" charset="0"/>
              </a:rPr>
              <a:t>Design via dual decomposition</a:t>
            </a:r>
            <a:endParaRPr lang="en-US" sz="2600" dirty="0">
              <a:latin typeface="Verdana" charset="0"/>
            </a:endParaRPr>
          </a:p>
          <a:p>
            <a:pPr marL="908050" lvl="1" indent="-436563" eaLnBrk="1" hangingPunct="1">
              <a:lnSpc>
                <a:spcPct val="90000"/>
              </a:lnSpc>
              <a:spcBef>
                <a:spcPct val="20000"/>
              </a:spcBef>
              <a:buClr>
                <a:schemeClr val="accent2"/>
              </a:buClr>
              <a:buFont typeface="Wingdings" charset="0"/>
              <a:buChar char="n"/>
            </a:pPr>
            <a:r>
              <a:rPr lang="en-US" sz="2200" dirty="0" smtClean="0">
                <a:latin typeface="Verdana" charset="0"/>
              </a:rPr>
              <a:t>Congestion control, routing, scheduling/MAC</a:t>
            </a:r>
            <a:endParaRPr lang="en-US" sz="2200" dirty="0">
              <a:latin typeface="Verdana" charset="0"/>
            </a:endParaRPr>
          </a:p>
          <a:p>
            <a:pPr marL="908050" lvl="1" indent="-436563" eaLnBrk="1" hangingPunct="1">
              <a:lnSpc>
                <a:spcPct val="90000"/>
              </a:lnSpc>
              <a:spcBef>
                <a:spcPct val="20000"/>
              </a:spcBef>
              <a:buClr>
                <a:schemeClr val="accent2"/>
              </a:buClr>
              <a:buFont typeface="Wingdings" charset="0"/>
              <a:buChar char="n"/>
            </a:pPr>
            <a:r>
              <a:rPr lang="en-US" sz="2200" dirty="0" smtClean="0">
                <a:latin typeface="Verdana" charset="0"/>
              </a:rPr>
              <a:t>As distributed gradient algorithm to jointly solve NUM</a:t>
            </a:r>
          </a:p>
          <a:p>
            <a:pPr marL="908050" lvl="1" indent="-436563" eaLnBrk="1" hangingPunct="1">
              <a:lnSpc>
                <a:spcPct val="90000"/>
              </a:lnSpc>
              <a:spcBef>
                <a:spcPct val="20000"/>
              </a:spcBef>
              <a:buClr>
                <a:schemeClr val="accent2"/>
              </a:buClr>
              <a:buFont typeface="Wingdings" charset="0"/>
              <a:buChar char="n"/>
            </a:pPr>
            <a:endParaRPr lang="en-US" sz="2200" i="1" dirty="0">
              <a:latin typeface="Verdana" charset="0"/>
            </a:endParaRPr>
          </a:p>
          <a:p>
            <a:pPr eaLnBrk="1" hangingPunct="1">
              <a:lnSpc>
                <a:spcPct val="90000"/>
              </a:lnSpc>
              <a:spcBef>
                <a:spcPct val="20000"/>
              </a:spcBef>
              <a:buClr>
                <a:schemeClr val="accent2"/>
              </a:buClr>
            </a:pPr>
            <a:r>
              <a:rPr lang="en-US" sz="2600" dirty="0" smtClean="0">
                <a:latin typeface="Verdana" charset="0"/>
              </a:rPr>
              <a:t>Provides</a:t>
            </a:r>
            <a:endParaRPr lang="en-US" sz="2600" dirty="0">
              <a:latin typeface="Verdana" charset="0"/>
            </a:endParaRPr>
          </a:p>
          <a:p>
            <a:pPr marL="908050" lvl="1" indent="-436563" eaLnBrk="1" hangingPunct="1">
              <a:lnSpc>
                <a:spcPct val="90000"/>
              </a:lnSpc>
              <a:spcBef>
                <a:spcPct val="20000"/>
              </a:spcBef>
              <a:buClr>
                <a:schemeClr val="accent2"/>
              </a:buClr>
              <a:buFont typeface="Wingdings" charset="0"/>
              <a:buChar char="n"/>
            </a:pPr>
            <a:r>
              <a:rPr lang="en-US" sz="2200" dirty="0" smtClean="0">
                <a:latin typeface="Verdana" charset="0"/>
              </a:rPr>
              <a:t>basic </a:t>
            </a:r>
            <a:r>
              <a:rPr lang="en-US" sz="2200" dirty="0">
                <a:latin typeface="Verdana" charset="0"/>
              </a:rPr>
              <a:t>structure of key algorithms</a:t>
            </a:r>
          </a:p>
          <a:p>
            <a:pPr marL="908050" lvl="1" indent="-436563" eaLnBrk="1" hangingPunct="1">
              <a:lnSpc>
                <a:spcPct val="90000"/>
              </a:lnSpc>
              <a:spcBef>
                <a:spcPct val="20000"/>
              </a:spcBef>
              <a:buClr>
                <a:schemeClr val="accent2"/>
              </a:buClr>
              <a:buFont typeface="Wingdings" charset="0"/>
              <a:buChar char="n"/>
            </a:pPr>
            <a:r>
              <a:rPr lang="en-US" sz="2200" dirty="0">
                <a:latin typeface="Verdana" charset="0"/>
              </a:rPr>
              <a:t>f</a:t>
            </a:r>
            <a:r>
              <a:rPr lang="en-US" sz="2200" dirty="0" smtClean="0">
                <a:latin typeface="Verdana" charset="0"/>
              </a:rPr>
              <a:t>ramework to aid </a:t>
            </a:r>
            <a:r>
              <a:rPr lang="en-US" sz="2200" dirty="0">
                <a:latin typeface="Verdana" charset="0"/>
              </a:rPr>
              <a:t>protocol </a:t>
            </a:r>
            <a:r>
              <a:rPr lang="en-US" sz="2200" dirty="0" smtClean="0">
                <a:latin typeface="Verdana" charset="0"/>
              </a:rPr>
              <a:t>design</a:t>
            </a:r>
            <a:endParaRPr lang="en-US" sz="2200" i="1" dirty="0">
              <a:latin typeface="Verdana" charset="0"/>
            </a:endParaRPr>
          </a:p>
        </p:txBody>
      </p:sp>
      <p:sp>
        <p:nvSpPr>
          <p:cNvPr id="2" name="Title 1"/>
          <p:cNvSpPr>
            <a:spLocks noGrp="1"/>
          </p:cNvSpPr>
          <p:nvPr>
            <p:ph type="title"/>
          </p:nvPr>
        </p:nvSpPr>
        <p:spPr/>
        <p:txBody>
          <a:bodyPr/>
          <a:lstStyle/>
          <a:p>
            <a:r>
              <a:rPr lang="en-US" dirty="0" smtClean="0"/>
              <a:t>Example: dual decomposition</a:t>
            </a:r>
            <a:endParaRPr lang="en-US" dirty="0"/>
          </a:p>
        </p:txBody>
      </p:sp>
      <p:sp>
        <p:nvSpPr>
          <p:cNvPr id="3" name="TextBox 2"/>
          <p:cNvSpPr txBox="1"/>
          <p:nvPr/>
        </p:nvSpPr>
        <p:spPr>
          <a:xfrm>
            <a:off x="303839" y="5410200"/>
            <a:ext cx="8763961" cy="1200329"/>
          </a:xfrm>
          <a:prstGeom prst="rect">
            <a:avLst/>
          </a:prstGeom>
          <a:noFill/>
        </p:spPr>
        <p:txBody>
          <a:bodyPr wrap="none" rtlCol="0">
            <a:spAutoFit/>
          </a:bodyPr>
          <a:lstStyle/>
          <a:p>
            <a:r>
              <a:rPr lang="en-US" dirty="0" smtClean="0">
                <a:solidFill>
                  <a:srgbClr val="0000FF"/>
                </a:solidFill>
              </a:rPr>
              <a:t>Ref:</a:t>
            </a:r>
          </a:p>
          <a:p>
            <a:r>
              <a:rPr lang="en-US" dirty="0" smtClean="0">
                <a:solidFill>
                  <a:srgbClr val="0000FF"/>
                </a:solidFill>
              </a:rPr>
              <a:t>Cross</a:t>
            </a:r>
            <a:r>
              <a:rPr lang="en-US" dirty="0">
                <a:solidFill>
                  <a:srgbClr val="0000FF"/>
                </a:solidFill>
              </a:rPr>
              <a:t>-layer design in </a:t>
            </a:r>
            <a:r>
              <a:rPr lang="en-US" dirty="0" err="1">
                <a:solidFill>
                  <a:srgbClr val="0000FF"/>
                </a:solidFill>
              </a:rPr>
              <a:t>multihop</a:t>
            </a:r>
            <a:r>
              <a:rPr lang="en-US" dirty="0">
                <a:solidFill>
                  <a:srgbClr val="0000FF"/>
                </a:solidFill>
              </a:rPr>
              <a:t> wireless </a:t>
            </a:r>
            <a:r>
              <a:rPr lang="en-US" dirty="0" smtClean="0">
                <a:solidFill>
                  <a:srgbClr val="0000FF"/>
                </a:solidFill>
              </a:rPr>
              <a:t>networks </a:t>
            </a:r>
            <a:r>
              <a:rPr lang="en-US" dirty="0" err="1">
                <a:solidFill>
                  <a:srgbClr val="0000FF"/>
                </a:solidFill>
              </a:rPr>
              <a:t>Lijun</a:t>
            </a:r>
            <a:r>
              <a:rPr lang="en-US" dirty="0">
                <a:solidFill>
                  <a:srgbClr val="0000FF"/>
                </a:solidFill>
              </a:rPr>
              <a:t> Chen, Steven H. Low and John C. Doyle. </a:t>
            </a:r>
            <a:r>
              <a:rPr lang="en-US" i="1" dirty="0">
                <a:solidFill>
                  <a:srgbClr val="0000FF"/>
                </a:solidFill>
              </a:rPr>
              <a:t>Computer Networks Journal, Special Issue on Wireless for the Future Internet</a:t>
            </a:r>
            <a:r>
              <a:rPr lang="en-US" dirty="0">
                <a:solidFill>
                  <a:srgbClr val="0000FF"/>
                </a:solidFill>
              </a:rPr>
              <a:t>, 2010</a:t>
            </a:r>
          </a:p>
        </p:txBody>
      </p:sp>
    </p:spTree>
    <p:extLst>
      <p:ext uri="{BB962C8B-B14F-4D97-AF65-F5344CB8AC3E}">
        <p14:creationId xmlns:p14="http://schemas.microsoft.com/office/powerpoint/2010/main" val="4112498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986" name="Oval 2"/>
          <p:cNvSpPr>
            <a:spLocks noChangeArrowheads="1"/>
          </p:cNvSpPr>
          <p:nvPr/>
        </p:nvSpPr>
        <p:spPr bwMode="auto">
          <a:xfrm>
            <a:off x="533400" y="21209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Verdana" charset="0"/>
              </a:rPr>
              <a:t>s</a:t>
            </a:r>
          </a:p>
        </p:txBody>
      </p:sp>
      <p:sp>
        <p:nvSpPr>
          <p:cNvPr id="1449987" name="Oval 3"/>
          <p:cNvSpPr>
            <a:spLocks noChangeArrowheads="1"/>
          </p:cNvSpPr>
          <p:nvPr/>
        </p:nvSpPr>
        <p:spPr bwMode="auto">
          <a:xfrm>
            <a:off x="2209800" y="31115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Verdana" charset="0"/>
              </a:rPr>
              <a:t>i</a:t>
            </a:r>
          </a:p>
        </p:txBody>
      </p:sp>
      <p:sp>
        <p:nvSpPr>
          <p:cNvPr id="1449988" name="Oval 4"/>
          <p:cNvSpPr>
            <a:spLocks noChangeArrowheads="1"/>
          </p:cNvSpPr>
          <p:nvPr/>
        </p:nvSpPr>
        <p:spPr bwMode="auto">
          <a:xfrm>
            <a:off x="8077200" y="31115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Verdana" charset="0"/>
              </a:rPr>
              <a:t>d</a:t>
            </a:r>
          </a:p>
        </p:txBody>
      </p:sp>
      <p:sp>
        <p:nvSpPr>
          <p:cNvPr id="1449989" name="Oval 5"/>
          <p:cNvSpPr>
            <a:spLocks noChangeArrowheads="1"/>
          </p:cNvSpPr>
          <p:nvPr/>
        </p:nvSpPr>
        <p:spPr bwMode="auto">
          <a:xfrm>
            <a:off x="4724400" y="31115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Verdana" charset="0"/>
              </a:rPr>
              <a:t>j</a:t>
            </a:r>
          </a:p>
        </p:txBody>
      </p:sp>
      <p:sp>
        <p:nvSpPr>
          <p:cNvPr id="1449990" name="Line 6"/>
          <p:cNvSpPr>
            <a:spLocks noChangeShapeType="1"/>
          </p:cNvSpPr>
          <p:nvPr/>
        </p:nvSpPr>
        <p:spPr bwMode="auto">
          <a:xfrm flipV="1">
            <a:off x="1066800" y="3416300"/>
            <a:ext cx="1143000" cy="7620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9991" name="Line 7"/>
          <p:cNvSpPr>
            <a:spLocks noChangeShapeType="1"/>
          </p:cNvSpPr>
          <p:nvPr/>
        </p:nvSpPr>
        <p:spPr bwMode="auto">
          <a:xfrm>
            <a:off x="990600" y="2501900"/>
            <a:ext cx="1219200" cy="7620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9992" name="Line 8"/>
          <p:cNvSpPr>
            <a:spLocks noChangeShapeType="1"/>
          </p:cNvSpPr>
          <p:nvPr/>
        </p:nvSpPr>
        <p:spPr bwMode="auto">
          <a:xfrm>
            <a:off x="2667000" y="3340100"/>
            <a:ext cx="20574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449993" name="Object 9"/>
          <p:cNvGraphicFramePr>
            <a:graphicFrameLocks/>
          </p:cNvGraphicFramePr>
          <p:nvPr/>
        </p:nvGraphicFramePr>
        <p:xfrm>
          <a:off x="2209800" y="1587500"/>
          <a:ext cx="425450" cy="547688"/>
        </p:xfrm>
        <a:graphic>
          <a:graphicData uri="http://schemas.openxmlformats.org/presentationml/2006/ole">
            <mc:AlternateContent xmlns:mc="http://schemas.openxmlformats.org/markup-compatibility/2006">
              <mc:Choice xmlns:v="urn:schemas-microsoft-com:vml" Requires="v">
                <p:oleObj spid="_x0000_s1762535" name="Equation" r:id="rId4" imgW="190440" imgH="241200" progId="Equation.3">
                  <p:embed/>
                </p:oleObj>
              </mc:Choice>
              <mc:Fallback>
                <p:oleObj name="Equation" r:id="rId4" imgW="190440" imgH="24120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587500"/>
                        <a:ext cx="4254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49994" name="Oval 10"/>
          <p:cNvSpPr>
            <a:spLocks noChangeArrowheads="1"/>
          </p:cNvSpPr>
          <p:nvPr/>
        </p:nvSpPr>
        <p:spPr bwMode="auto">
          <a:xfrm>
            <a:off x="609600" y="4025900"/>
            <a:ext cx="4572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Verdana" charset="0"/>
            </a:endParaRPr>
          </a:p>
        </p:txBody>
      </p:sp>
      <p:sp>
        <p:nvSpPr>
          <p:cNvPr id="1449995" name="Line 11"/>
          <p:cNvSpPr>
            <a:spLocks noChangeShapeType="1"/>
          </p:cNvSpPr>
          <p:nvPr/>
        </p:nvSpPr>
        <p:spPr bwMode="auto">
          <a:xfrm flipV="1">
            <a:off x="2590800" y="2578100"/>
            <a:ext cx="1600200" cy="6096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9996" name="Line 12"/>
          <p:cNvSpPr>
            <a:spLocks noChangeShapeType="1"/>
          </p:cNvSpPr>
          <p:nvPr/>
        </p:nvSpPr>
        <p:spPr bwMode="auto">
          <a:xfrm>
            <a:off x="2590800" y="3568700"/>
            <a:ext cx="1600200" cy="5334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9997" name="Line 13"/>
          <p:cNvSpPr>
            <a:spLocks noChangeShapeType="1"/>
          </p:cNvSpPr>
          <p:nvPr/>
        </p:nvSpPr>
        <p:spPr bwMode="auto">
          <a:xfrm>
            <a:off x="2438400" y="2197100"/>
            <a:ext cx="0" cy="9144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449998" name="Object 14"/>
          <p:cNvGraphicFramePr>
            <a:graphicFrameLocks/>
          </p:cNvGraphicFramePr>
          <p:nvPr/>
        </p:nvGraphicFramePr>
        <p:xfrm>
          <a:off x="1219200" y="2868613"/>
          <a:ext cx="482600" cy="547687"/>
        </p:xfrm>
        <a:graphic>
          <a:graphicData uri="http://schemas.openxmlformats.org/presentationml/2006/ole">
            <mc:AlternateContent xmlns:mc="http://schemas.openxmlformats.org/markup-compatibility/2006">
              <mc:Choice xmlns:v="urn:schemas-microsoft-com:vml" Requires="v">
                <p:oleObj spid="_x0000_s1762536" name="Equation" r:id="rId6" imgW="215640" imgH="241200" progId="Equation.3">
                  <p:embed/>
                </p:oleObj>
              </mc:Choice>
              <mc:Fallback>
                <p:oleObj name="Equation" r:id="rId6" imgW="215640" imgH="241200" progId="Equation.3">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2868613"/>
                        <a:ext cx="482600" cy="54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49999" name="Object 15"/>
          <p:cNvGraphicFramePr>
            <a:graphicFrameLocks/>
          </p:cNvGraphicFramePr>
          <p:nvPr/>
        </p:nvGraphicFramePr>
        <p:xfrm>
          <a:off x="4241800" y="2806700"/>
          <a:ext cx="482600" cy="576263"/>
        </p:xfrm>
        <a:graphic>
          <a:graphicData uri="http://schemas.openxmlformats.org/presentationml/2006/ole">
            <mc:AlternateContent xmlns:mc="http://schemas.openxmlformats.org/markup-compatibility/2006">
              <mc:Choice xmlns:v="urn:schemas-microsoft-com:vml" Requires="v">
                <p:oleObj spid="_x0000_s1762537" name="Equation" r:id="rId8" imgW="215640" imgH="253800" progId="Equation.3">
                  <p:embed/>
                </p:oleObj>
              </mc:Choice>
              <mc:Fallback>
                <p:oleObj name="Equation" r:id="rId8" imgW="215640" imgH="253800" progId="Equation.3">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1800" y="2806700"/>
                        <a:ext cx="4826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50000" name="Line 16"/>
          <p:cNvSpPr>
            <a:spLocks noChangeShapeType="1"/>
          </p:cNvSpPr>
          <p:nvPr/>
        </p:nvSpPr>
        <p:spPr bwMode="auto">
          <a:xfrm>
            <a:off x="7162800" y="2501900"/>
            <a:ext cx="990600" cy="685800"/>
          </a:xfrm>
          <a:prstGeom prst="line">
            <a:avLst/>
          </a:prstGeom>
          <a:noFill/>
          <a:ln w="38100" cap="rnd">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0001" name="Line 17"/>
          <p:cNvSpPr>
            <a:spLocks noChangeShapeType="1"/>
          </p:cNvSpPr>
          <p:nvPr/>
        </p:nvSpPr>
        <p:spPr bwMode="auto">
          <a:xfrm flipV="1">
            <a:off x="7162800" y="3416300"/>
            <a:ext cx="990600" cy="685800"/>
          </a:xfrm>
          <a:prstGeom prst="line">
            <a:avLst/>
          </a:prstGeom>
          <a:noFill/>
          <a:ln w="38100" cap="rnd">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0002" name="Line 18"/>
          <p:cNvSpPr>
            <a:spLocks noChangeShapeType="1"/>
          </p:cNvSpPr>
          <p:nvPr/>
        </p:nvSpPr>
        <p:spPr bwMode="auto">
          <a:xfrm>
            <a:off x="6934200" y="3340100"/>
            <a:ext cx="1143000" cy="0"/>
          </a:xfrm>
          <a:prstGeom prst="line">
            <a:avLst/>
          </a:prstGeom>
          <a:noFill/>
          <a:ln w="38100" cap="rnd">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450003" name="Object 19"/>
          <p:cNvGraphicFramePr>
            <a:graphicFrameLocks/>
          </p:cNvGraphicFramePr>
          <p:nvPr/>
        </p:nvGraphicFramePr>
        <p:xfrm>
          <a:off x="1466850" y="4787900"/>
          <a:ext cx="5735638" cy="1384300"/>
        </p:xfrm>
        <a:graphic>
          <a:graphicData uri="http://schemas.openxmlformats.org/presentationml/2006/ole">
            <mc:AlternateContent xmlns:mc="http://schemas.openxmlformats.org/markup-compatibility/2006">
              <mc:Choice xmlns:v="urn:schemas-microsoft-com:vml" Requires="v">
                <p:oleObj spid="_x0000_s1762538" name="Equation" r:id="rId10" imgW="2565360" imgH="609480" progId="Equation.3">
                  <p:embed/>
                </p:oleObj>
              </mc:Choice>
              <mc:Fallback>
                <p:oleObj name="Equation" r:id="rId10" imgW="2565360" imgH="609480" progId="Equation.3">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6850" y="4787900"/>
                        <a:ext cx="5735638"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Wireless mesh network</a:t>
            </a:r>
            <a:endParaRPr lang="en-US" dirty="0"/>
          </a:p>
        </p:txBody>
      </p:sp>
    </p:spTree>
    <p:extLst>
      <p:ext uri="{BB962C8B-B14F-4D97-AF65-F5344CB8AC3E}">
        <p14:creationId xmlns:p14="http://schemas.microsoft.com/office/powerpoint/2010/main" val="3023916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ChangeArrowheads="1"/>
          </p:cNvSpPr>
          <p:nvPr/>
        </p:nvSpPr>
        <p:spPr bwMode="auto">
          <a:xfrm>
            <a:off x="304800" y="1371600"/>
            <a:ext cx="853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spcBef>
                <a:spcPct val="20000"/>
              </a:spcBef>
              <a:buClr>
                <a:schemeClr val="accent2"/>
              </a:buClr>
            </a:pPr>
            <a:r>
              <a:rPr lang="en-US" sz="2800" dirty="0">
                <a:solidFill>
                  <a:srgbClr val="0000FF"/>
                </a:solidFill>
                <a:latin typeface="Verdana" charset="0"/>
              </a:rPr>
              <a:t>Underlying optimization problem:</a:t>
            </a:r>
          </a:p>
        </p:txBody>
      </p:sp>
      <p:graphicFrame>
        <p:nvGraphicFramePr>
          <p:cNvPr id="1452036" name="Object 4"/>
          <p:cNvGraphicFramePr>
            <a:graphicFrameLocks/>
          </p:cNvGraphicFramePr>
          <p:nvPr/>
        </p:nvGraphicFramePr>
        <p:xfrm>
          <a:off x="657225" y="3038475"/>
          <a:ext cx="5362575" cy="2219325"/>
        </p:xfrm>
        <a:graphic>
          <a:graphicData uri="http://schemas.openxmlformats.org/presentationml/2006/ole">
            <mc:AlternateContent xmlns:mc="http://schemas.openxmlformats.org/markup-compatibility/2006">
              <mc:Choice xmlns:v="urn:schemas-microsoft-com:vml" Requires="v">
                <p:oleObj spid="_x0000_s1764418" name="Equation" r:id="rId4" imgW="2133360" imgH="965160" progId="Equation.3">
                  <p:embed/>
                </p:oleObj>
              </mc:Choice>
              <mc:Fallback>
                <p:oleObj name="Equation" r:id="rId4" imgW="2133360" imgH="96516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 y="3038475"/>
                        <a:ext cx="5362575"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52037" name="Text Box 5"/>
          <p:cNvSpPr txBox="1">
            <a:spLocks noChangeArrowheads="1"/>
          </p:cNvSpPr>
          <p:nvPr/>
        </p:nvSpPr>
        <p:spPr bwMode="auto">
          <a:xfrm>
            <a:off x="1066800" y="2133600"/>
            <a:ext cx="2590800" cy="404813"/>
          </a:xfrm>
          <a:prstGeom prst="rect">
            <a:avLst/>
          </a:prstGeom>
          <a:solidFill>
            <a:srgbClr val="FFFF00"/>
          </a:solidFill>
          <a:ln w="381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solidFill>
                  <a:srgbClr val="008000"/>
                </a:solidFill>
                <a:latin typeface="Verdana" charset="0"/>
              </a:rPr>
              <a:t>Utility to flows (s,d)</a:t>
            </a:r>
          </a:p>
        </p:txBody>
      </p:sp>
      <p:sp>
        <p:nvSpPr>
          <p:cNvPr id="1452038" name="Line 6"/>
          <p:cNvSpPr>
            <a:spLocks noChangeShapeType="1"/>
          </p:cNvSpPr>
          <p:nvPr/>
        </p:nvSpPr>
        <p:spPr bwMode="auto">
          <a:xfrm>
            <a:off x="2362200" y="2514600"/>
            <a:ext cx="0" cy="4572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2039" name="Text Box 7"/>
          <p:cNvSpPr txBox="1">
            <a:spLocks noChangeArrowheads="1"/>
          </p:cNvSpPr>
          <p:nvPr/>
        </p:nvSpPr>
        <p:spPr bwMode="auto">
          <a:xfrm>
            <a:off x="3794125" y="2133600"/>
            <a:ext cx="3063875" cy="404813"/>
          </a:xfrm>
          <a:prstGeom prst="rect">
            <a:avLst/>
          </a:prstGeom>
          <a:solidFill>
            <a:srgbClr val="FFFF00"/>
          </a:solidFill>
          <a:ln w="381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solidFill>
                  <a:srgbClr val="008000"/>
                </a:solidFill>
                <a:latin typeface="Verdana" charset="0"/>
              </a:rPr>
              <a:t>Cost of using links (i,j)</a:t>
            </a:r>
          </a:p>
        </p:txBody>
      </p:sp>
      <p:sp>
        <p:nvSpPr>
          <p:cNvPr id="1452040" name="Line 8"/>
          <p:cNvSpPr>
            <a:spLocks noChangeShapeType="1"/>
          </p:cNvSpPr>
          <p:nvPr/>
        </p:nvSpPr>
        <p:spPr bwMode="auto">
          <a:xfrm>
            <a:off x="5105400" y="2514600"/>
            <a:ext cx="0" cy="4572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2041" name="Text Box 9"/>
          <p:cNvSpPr txBox="1">
            <a:spLocks noChangeArrowheads="1"/>
          </p:cNvSpPr>
          <p:nvPr/>
        </p:nvSpPr>
        <p:spPr bwMode="auto">
          <a:xfrm>
            <a:off x="5867400" y="3962400"/>
            <a:ext cx="2743200" cy="404813"/>
          </a:xfrm>
          <a:prstGeom prst="rect">
            <a:avLst/>
          </a:prstGeom>
          <a:solidFill>
            <a:srgbClr val="FFFF00"/>
          </a:solidFill>
          <a:ln w="381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solidFill>
                  <a:srgbClr val="008000"/>
                </a:solidFill>
                <a:latin typeface="Verdana" charset="0"/>
              </a:rPr>
              <a:t>Local flow constraint</a:t>
            </a:r>
          </a:p>
        </p:txBody>
      </p:sp>
      <p:sp>
        <p:nvSpPr>
          <p:cNvPr id="1452042" name="Line 10"/>
          <p:cNvSpPr>
            <a:spLocks noChangeShapeType="1"/>
          </p:cNvSpPr>
          <p:nvPr/>
        </p:nvSpPr>
        <p:spPr bwMode="auto">
          <a:xfrm flipH="1">
            <a:off x="4648200" y="4191000"/>
            <a:ext cx="12192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2043" name="Text Box 11"/>
          <p:cNvSpPr txBox="1">
            <a:spLocks noChangeArrowheads="1"/>
          </p:cNvSpPr>
          <p:nvPr/>
        </p:nvSpPr>
        <p:spPr bwMode="auto">
          <a:xfrm>
            <a:off x="5867400" y="4654550"/>
            <a:ext cx="2743200" cy="679450"/>
          </a:xfrm>
          <a:prstGeom prst="rect">
            <a:avLst/>
          </a:prstGeom>
          <a:solidFill>
            <a:srgbClr val="FFFF00"/>
          </a:solidFill>
          <a:ln w="381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solidFill>
                  <a:srgbClr val="008000"/>
                </a:solidFill>
                <a:latin typeface="Verdana" charset="0"/>
              </a:rPr>
              <a:t>Schedulability constraint</a:t>
            </a:r>
          </a:p>
        </p:txBody>
      </p:sp>
      <p:sp>
        <p:nvSpPr>
          <p:cNvPr id="1452044" name="Line 12"/>
          <p:cNvSpPr>
            <a:spLocks noChangeShapeType="1"/>
          </p:cNvSpPr>
          <p:nvPr/>
        </p:nvSpPr>
        <p:spPr bwMode="auto">
          <a:xfrm flipH="1" flipV="1">
            <a:off x="2971800" y="5029200"/>
            <a:ext cx="2895600" cy="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Title 1"/>
          <p:cNvSpPr>
            <a:spLocks noGrp="1"/>
          </p:cNvSpPr>
          <p:nvPr>
            <p:ph type="title"/>
          </p:nvPr>
        </p:nvSpPr>
        <p:spPr/>
        <p:txBody>
          <a:bodyPr/>
          <a:lstStyle/>
          <a:p>
            <a:r>
              <a:rPr lang="en-US" dirty="0"/>
              <a:t>Wireless mesh network</a:t>
            </a:r>
          </a:p>
        </p:txBody>
      </p:sp>
    </p:spTree>
    <p:extLst>
      <p:ext uri="{BB962C8B-B14F-4D97-AF65-F5344CB8AC3E}">
        <p14:creationId xmlns:p14="http://schemas.microsoft.com/office/powerpoint/2010/main" val="166041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82" name="Group 2"/>
          <p:cNvGrpSpPr>
            <a:grpSpLocks/>
          </p:cNvGrpSpPr>
          <p:nvPr/>
        </p:nvGrpSpPr>
        <p:grpSpPr bwMode="auto">
          <a:xfrm>
            <a:off x="381000" y="1004888"/>
            <a:ext cx="8278813" cy="5700713"/>
            <a:chOff x="384" y="441"/>
            <a:chExt cx="5215" cy="3591"/>
          </a:xfrm>
        </p:grpSpPr>
        <p:grpSp>
          <p:nvGrpSpPr>
            <p:cNvPr id="1454083" name="Group 3"/>
            <p:cNvGrpSpPr>
              <a:grpSpLocks/>
            </p:cNvGrpSpPr>
            <p:nvPr/>
          </p:nvGrpSpPr>
          <p:grpSpPr bwMode="auto">
            <a:xfrm>
              <a:off x="943" y="951"/>
              <a:ext cx="1776" cy="384"/>
              <a:chOff x="1008" y="1152"/>
              <a:chExt cx="1776" cy="384"/>
            </a:xfrm>
          </p:grpSpPr>
          <p:sp>
            <p:nvSpPr>
              <p:cNvPr id="1454084" name="Rectangle 4"/>
              <p:cNvSpPr>
                <a:spLocks noChangeArrowheads="1"/>
              </p:cNvSpPr>
              <p:nvPr/>
            </p:nvSpPr>
            <p:spPr bwMode="auto">
              <a:xfrm>
                <a:off x="1008" y="1152"/>
                <a:ext cx="1776"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085" name="Text Box 5"/>
              <p:cNvSpPr txBox="1">
                <a:spLocks noChangeArrowheads="1"/>
              </p:cNvSpPr>
              <p:nvPr/>
            </p:nvSpPr>
            <p:spPr bwMode="auto">
              <a:xfrm>
                <a:off x="1080" y="1209"/>
                <a:ext cx="16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latin typeface="Verdana" charset="0"/>
                  </a:rPr>
                  <a:t>congestion control</a:t>
                </a:r>
              </a:p>
            </p:txBody>
          </p:sp>
        </p:grpSp>
        <p:grpSp>
          <p:nvGrpSpPr>
            <p:cNvPr id="1454086" name="Group 6"/>
            <p:cNvGrpSpPr>
              <a:grpSpLocks/>
            </p:cNvGrpSpPr>
            <p:nvPr/>
          </p:nvGrpSpPr>
          <p:grpSpPr bwMode="auto">
            <a:xfrm>
              <a:off x="943" y="1872"/>
              <a:ext cx="1776" cy="384"/>
              <a:chOff x="864" y="288"/>
              <a:chExt cx="1200" cy="384"/>
            </a:xfrm>
          </p:grpSpPr>
          <p:sp>
            <p:nvSpPr>
              <p:cNvPr id="1454087" name="Rectangle 7"/>
              <p:cNvSpPr>
                <a:spLocks noChangeArrowheads="1"/>
              </p:cNvSpPr>
              <p:nvPr/>
            </p:nvSpPr>
            <p:spPr bwMode="auto">
              <a:xfrm>
                <a:off x="864" y="288"/>
                <a:ext cx="1200"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088" name="Text Box 8"/>
              <p:cNvSpPr txBox="1">
                <a:spLocks noChangeArrowheads="1"/>
              </p:cNvSpPr>
              <p:nvPr/>
            </p:nvSpPr>
            <p:spPr bwMode="auto">
              <a:xfrm>
                <a:off x="1111" y="345"/>
                <a:ext cx="57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latin typeface="Verdana" charset="0"/>
                  </a:rPr>
                  <a:t>   routing</a:t>
                </a:r>
              </a:p>
            </p:txBody>
          </p:sp>
        </p:grpSp>
        <p:grpSp>
          <p:nvGrpSpPr>
            <p:cNvPr id="1454089" name="Group 9"/>
            <p:cNvGrpSpPr>
              <a:grpSpLocks/>
            </p:cNvGrpSpPr>
            <p:nvPr/>
          </p:nvGrpSpPr>
          <p:grpSpPr bwMode="auto">
            <a:xfrm>
              <a:off x="960" y="2823"/>
              <a:ext cx="1776" cy="384"/>
              <a:chOff x="864" y="288"/>
              <a:chExt cx="1200" cy="384"/>
            </a:xfrm>
          </p:grpSpPr>
          <p:sp>
            <p:nvSpPr>
              <p:cNvPr id="1454090" name="Rectangle 10"/>
              <p:cNvSpPr>
                <a:spLocks noChangeArrowheads="1"/>
              </p:cNvSpPr>
              <p:nvPr/>
            </p:nvSpPr>
            <p:spPr bwMode="auto">
              <a:xfrm>
                <a:off x="864" y="288"/>
                <a:ext cx="1200"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091" name="Text Box 11"/>
              <p:cNvSpPr txBox="1">
                <a:spLocks noChangeArrowheads="1"/>
              </p:cNvSpPr>
              <p:nvPr/>
            </p:nvSpPr>
            <p:spPr bwMode="auto">
              <a:xfrm>
                <a:off x="1002" y="345"/>
                <a:ext cx="80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latin typeface="Verdana" charset="0"/>
                  </a:rPr>
                  <a:t>   scheduling </a:t>
                </a:r>
              </a:p>
            </p:txBody>
          </p:sp>
        </p:grpSp>
        <p:sp>
          <p:nvSpPr>
            <p:cNvPr id="1454092" name="Line 12"/>
            <p:cNvSpPr>
              <a:spLocks noChangeShapeType="1"/>
            </p:cNvSpPr>
            <p:nvPr/>
          </p:nvSpPr>
          <p:spPr bwMode="auto">
            <a:xfrm>
              <a:off x="1807" y="567"/>
              <a:ext cx="0"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093" name="Line 13"/>
            <p:cNvSpPr>
              <a:spLocks noChangeShapeType="1"/>
            </p:cNvSpPr>
            <p:nvPr/>
          </p:nvSpPr>
          <p:spPr bwMode="auto">
            <a:xfrm>
              <a:off x="1807" y="1335"/>
              <a:ext cx="0" cy="52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094" name="Line 14"/>
            <p:cNvSpPr>
              <a:spLocks noChangeShapeType="1"/>
            </p:cNvSpPr>
            <p:nvPr/>
          </p:nvSpPr>
          <p:spPr bwMode="auto">
            <a:xfrm>
              <a:off x="1807" y="2266"/>
              <a:ext cx="0" cy="55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095" name="Line 15"/>
            <p:cNvSpPr>
              <a:spLocks noChangeShapeType="1"/>
            </p:cNvSpPr>
            <p:nvPr/>
          </p:nvSpPr>
          <p:spPr bwMode="auto">
            <a:xfrm>
              <a:off x="2047" y="3207"/>
              <a:ext cx="0" cy="537"/>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096" name="Text Box 16"/>
            <p:cNvSpPr txBox="1">
              <a:spLocks noChangeArrowheads="1"/>
            </p:cNvSpPr>
            <p:nvPr/>
          </p:nvSpPr>
          <p:spPr bwMode="auto">
            <a:xfrm>
              <a:off x="384" y="1392"/>
              <a:ext cx="137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Verdana" charset="0"/>
                </a:rPr>
                <a:t>transmission rate</a:t>
              </a:r>
            </a:p>
            <a:p>
              <a:pPr algn="ctr"/>
              <a:r>
                <a:rPr lang="en-US">
                  <a:latin typeface="Verdana" charset="0"/>
                </a:rPr>
                <a:t>x</a:t>
              </a:r>
              <a:r>
                <a:rPr lang="en-US" baseline="-25000">
                  <a:latin typeface="Verdana" charset="0"/>
                </a:rPr>
                <a:t>i</a:t>
              </a:r>
              <a:r>
                <a:rPr lang="en-US" baseline="30000">
                  <a:latin typeface="Verdana" charset="0"/>
                </a:rPr>
                <a:t>d</a:t>
              </a:r>
            </a:p>
          </p:txBody>
        </p:sp>
        <p:sp>
          <p:nvSpPr>
            <p:cNvPr id="1454097" name="Text Box 17"/>
            <p:cNvSpPr txBox="1">
              <a:spLocks noChangeArrowheads="1"/>
            </p:cNvSpPr>
            <p:nvPr/>
          </p:nvSpPr>
          <p:spPr bwMode="auto">
            <a:xfrm>
              <a:off x="439" y="2352"/>
              <a:ext cx="136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Verdana" charset="0"/>
                </a:rPr>
                <a:t>output queue d* </a:t>
              </a:r>
            </a:p>
            <a:p>
              <a:pPr algn="ctr"/>
              <a:r>
                <a:rPr lang="en-US">
                  <a:latin typeface="Verdana" charset="0"/>
                </a:rPr>
                <a:t>to service</a:t>
              </a:r>
            </a:p>
          </p:txBody>
        </p:sp>
        <p:sp>
          <p:nvSpPr>
            <p:cNvPr id="1454098" name="Text Box 18"/>
            <p:cNvSpPr txBox="1">
              <a:spLocks noChangeArrowheads="1"/>
            </p:cNvSpPr>
            <p:nvPr/>
          </p:nvSpPr>
          <p:spPr bwMode="auto">
            <a:xfrm>
              <a:off x="1077" y="441"/>
              <a:ext cx="1402"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a:latin typeface="Verdana" charset="0"/>
                </a:rPr>
                <a:t>utility function </a:t>
              </a:r>
              <a:r>
                <a:rPr lang="en-US" dirty="0" err="1">
                  <a:latin typeface="Verdana" charset="0"/>
                </a:rPr>
                <a:t>U</a:t>
              </a:r>
              <a:r>
                <a:rPr lang="en-US" baseline="-25000" dirty="0" err="1">
                  <a:latin typeface="Verdana" charset="0"/>
                </a:rPr>
                <a:t>i</a:t>
              </a:r>
              <a:r>
                <a:rPr lang="en-US" baseline="30000" dirty="0" err="1">
                  <a:latin typeface="Verdana" charset="0"/>
                </a:rPr>
                <a:t>d</a:t>
              </a:r>
              <a:endParaRPr lang="en-US" baseline="30000" dirty="0">
                <a:latin typeface="Verdana" charset="0"/>
              </a:endParaRPr>
            </a:p>
          </p:txBody>
        </p:sp>
        <p:grpSp>
          <p:nvGrpSpPr>
            <p:cNvPr id="1454099" name="Group 19"/>
            <p:cNvGrpSpPr>
              <a:grpSpLocks/>
            </p:cNvGrpSpPr>
            <p:nvPr/>
          </p:nvGrpSpPr>
          <p:grpSpPr bwMode="auto">
            <a:xfrm>
              <a:off x="3232" y="2832"/>
              <a:ext cx="2367" cy="1200"/>
              <a:chOff x="369" y="1920"/>
              <a:chExt cx="3669" cy="2064"/>
            </a:xfrm>
          </p:grpSpPr>
          <p:grpSp>
            <p:nvGrpSpPr>
              <p:cNvPr id="1454100" name="Group 20"/>
              <p:cNvGrpSpPr>
                <a:grpSpLocks/>
              </p:cNvGrpSpPr>
              <p:nvPr/>
            </p:nvGrpSpPr>
            <p:grpSpPr bwMode="auto">
              <a:xfrm>
                <a:off x="369" y="1920"/>
                <a:ext cx="2127" cy="922"/>
                <a:chOff x="369" y="2256"/>
                <a:chExt cx="2127" cy="922"/>
              </a:xfrm>
            </p:grpSpPr>
            <p:sp>
              <p:nvSpPr>
                <p:cNvPr id="1454101" name="Rectangle 21"/>
                <p:cNvSpPr>
                  <a:spLocks noChangeArrowheads="1"/>
                </p:cNvSpPr>
                <p:nvPr/>
              </p:nvSpPr>
              <p:spPr bwMode="auto">
                <a:xfrm>
                  <a:off x="1728" y="2688"/>
                  <a:ext cx="768"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102" name="Line 22"/>
                <p:cNvSpPr>
                  <a:spLocks noChangeShapeType="1"/>
                </p:cNvSpPr>
                <p:nvPr/>
              </p:nvSpPr>
              <p:spPr bwMode="auto">
                <a:xfrm flipH="1">
                  <a:off x="1584" y="268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03" name="Line 23"/>
                <p:cNvSpPr>
                  <a:spLocks noChangeShapeType="1"/>
                </p:cNvSpPr>
                <p:nvPr/>
              </p:nvSpPr>
              <p:spPr bwMode="auto">
                <a:xfrm flipH="1">
                  <a:off x="1584" y="2976"/>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04" name="Line 24"/>
                <p:cNvSpPr>
                  <a:spLocks noChangeShapeType="1"/>
                </p:cNvSpPr>
                <p:nvPr/>
              </p:nvSpPr>
              <p:spPr bwMode="auto">
                <a:xfrm>
                  <a:off x="960" y="2880"/>
                  <a:ext cx="624" cy="0"/>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05" name="Line 25"/>
                <p:cNvSpPr>
                  <a:spLocks noChangeShapeType="1"/>
                </p:cNvSpPr>
                <p:nvPr/>
              </p:nvSpPr>
              <p:spPr bwMode="auto">
                <a:xfrm>
                  <a:off x="1152" y="2784"/>
                  <a:ext cx="432"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06" name="Line 26"/>
                <p:cNvSpPr>
                  <a:spLocks noChangeShapeType="1"/>
                </p:cNvSpPr>
                <p:nvPr/>
              </p:nvSpPr>
              <p:spPr bwMode="auto">
                <a:xfrm flipV="1">
                  <a:off x="1152" y="2592"/>
                  <a:ext cx="0" cy="19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454107" name="Object 27"/>
                <p:cNvGraphicFramePr>
                  <a:graphicFrameLocks/>
                </p:cNvGraphicFramePr>
                <p:nvPr/>
              </p:nvGraphicFramePr>
              <p:xfrm>
                <a:off x="1056" y="2256"/>
                <a:ext cx="268" cy="345"/>
              </p:xfrm>
              <a:graphic>
                <a:graphicData uri="http://schemas.openxmlformats.org/presentationml/2006/ole">
                  <mc:AlternateContent xmlns:mc="http://schemas.openxmlformats.org/markup-compatibility/2006">
                    <mc:Choice xmlns:v="urn:schemas-microsoft-com:vml" Requires="v">
                      <p:oleObj spid="_x0000_s1766851" name="Equation" r:id="rId4" imgW="190440" imgH="241200" progId="Equation.3">
                        <p:embed/>
                      </p:oleObj>
                    </mc:Choice>
                    <mc:Fallback>
                      <p:oleObj name="Equation" r:id="rId4" imgW="190440" imgH="24120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 y="2256"/>
                              <a:ext cx="268"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54108" name="Object 28"/>
                <p:cNvGraphicFramePr>
                  <a:graphicFrameLocks/>
                </p:cNvGraphicFramePr>
                <p:nvPr/>
              </p:nvGraphicFramePr>
              <p:xfrm>
                <a:off x="369" y="2688"/>
                <a:ext cx="591" cy="490"/>
              </p:xfrm>
              <a:graphic>
                <a:graphicData uri="http://schemas.openxmlformats.org/presentationml/2006/ole">
                  <mc:AlternateContent xmlns:mc="http://schemas.openxmlformats.org/markup-compatibility/2006">
                    <mc:Choice xmlns:v="urn:schemas-microsoft-com:vml" Requires="v">
                      <p:oleObj spid="_x0000_s1766852" name="Equation" r:id="rId6" imgW="419040" imgH="342720" progId="Equation.3">
                        <p:embed/>
                      </p:oleObj>
                    </mc:Choice>
                    <mc:Fallback>
                      <p:oleObj name="Equation" r:id="rId6" imgW="419040" imgH="342720" progId="Equation.3">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 y="2688"/>
                              <a:ext cx="591" cy="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454109" name="Rectangle 29"/>
              <p:cNvSpPr>
                <a:spLocks noChangeArrowheads="1"/>
              </p:cNvSpPr>
              <p:nvPr/>
            </p:nvSpPr>
            <p:spPr bwMode="auto">
              <a:xfrm>
                <a:off x="1968" y="3504"/>
                <a:ext cx="528"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110" name="Line 30"/>
              <p:cNvSpPr>
                <a:spLocks noChangeShapeType="1"/>
              </p:cNvSpPr>
              <p:nvPr/>
            </p:nvSpPr>
            <p:spPr bwMode="auto">
              <a:xfrm flipH="1" flipV="1">
                <a:off x="1584" y="3504"/>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11" name="Line 31"/>
              <p:cNvSpPr>
                <a:spLocks noChangeShapeType="1"/>
              </p:cNvSpPr>
              <p:nvPr/>
            </p:nvSpPr>
            <p:spPr bwMode="auto">
              <a:xfrm flipH="1" flipV="1">
                <a:off x="1584" y="3792"/>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12" name="Line 32"/>
              <p:cNvSpPr>
                <a:spLocks noChangeShapeType="1"/>
              </p:cNvSpPr>
              <p:nvPr/>
            </p:nvSpPr>
            <p:spPr bwMode="auto">
              <a:xfrm>
                <a:off x="960" y="3686"/>
                <a:ext cx="624" cy="0"/>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13" name="Line 33"/>
              <p:cNvSpPr>
                <a:spLocks noChangeShapeType="1"/>
              </p:cNvSpPr>
              <p:nvPr/>
            </p:nvSpPr>
            <p:spPr bwMode="auto">
              <a:xfrm>
                <a:off x="1152" y="3590"/>
                <a:ext cx="432"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14" name="Line 34"/>
              <p:cNvSpPr>
                <a:spLocks noChangeShapeType="1"/>
              </p:cNvSpPr>
              <p:nvPr/>
            </p:nvSpPr>
            <p:spPr bwMode="auto">
              <a:xfrm flipV="1">
                <a:off x="1152" y="3398"/>
                <a:ext cx="0" cy="19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454115" name="Object 35"/>
              <p:cNvGraphicFramePr>
                <a:graphicFrameLocks/>
              </p:cNvGraphicFramePr>
              <p:nvPr/>
            </p:nvGraphicFramePr>
            <p:xfrm>
              <a:off x="1065" y="3062"/>
              <a:ext cx="250" cy="345"/>
            </p:xfrm>
            <a:graphic>
              <a:graphicData uri="http://schemas.openxmlformats.org/presentationml/2006/ole">
                <mc:AlternateContent xmlns:mc="http://schemas.openxmlformats.org/markup-compatibility/2006">
                  <mc:Choice xmlns:v="urn:schemas-microsoft-com:vml" Requires="v">
                    <p:oleObj spid="_x0000_s1766853" name="Equation" r:id="rId8" imgW="177480" imgH="241200" progId="Equation.3">
                      <p:embed/>
                    </p:oleObj>
                  </mc:Choice>
                  <mc:Fallback>
                    <p:oleObj name="Equation" r:id="rId8" imgW="177480" imgH="241200" progId="Equation.3">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5" y="3062"/>
                            <a:ext cx="250"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54116" name="Object 36"/>
              <p:cNvGraphicFramePr>
                <a:graphicFrameLocks/>
              </p:cNvGraphicFramePr>
              <p:nvPr/>
            </p:nvGraphicFramePr>
            <p:xfrm>
              <a:off x="378" y="3494"/>
              <a:ext cx="573" cy="490"/>
            </p:xfrm>
            <a:graphic>
              <a:graphicData uri="http://schemas.openxmlformats.org/presentationml/2006/ole">
                <mc:AlternateContent xmlns:mc="http://schemas.openxmlformats.org/markup-compatibility/2006">
                  <mc:Choice xmlns:v="urn:schemas-microsoft-com:vml" Requires="v">
                    <p:oleObj spid="_x0000_s1766854" name="Equation" r:id="rId10" imgW="406080" imgH="342720" progId="Equation.3">
                      <p:embed/>
                    </p:oleObj>
                  </mc:Choice>
                  <mc:Fallback>
                    <p:oleObj name="Equation" r:id="rId10" imgW="406080" imgH="342720" progId="Equation.3">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 y="3494"/>
                            <a:ext cx="573" cy="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54117" name="Oval 37"/>
              <p:cNvSpPr>
                <a:spLocks noChangeArrowheads="1"/>
              </p:cNvSpPr>
              <p:nvPr/>
            </p:nvSpPr>
            <p:spPr bwMode="auto">
              <a:xfrm>
                <a:off x="1968" y="2784"/>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118" name="Oval 38"/>
              <p:cNvSpPr>
                <a:spLocks noChangeArrowheads="1"/>
              </p:cNvSpPr>
              <p:nvPr/>
            </p:nvSpPr>
            <p:spPr bwMode="auto">
              <a:xfrm>
                <a:off x="1968" y="297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119" name="Oval 39"/>
              <p:cNvSpPr>
                <a:spLocks noChangeArrowheads="1"/>
              </p:cNvSpPr>
              <p:nvPr/>
            </p:nvSpPr>
            <p:spPr bwMode="auto">
              <a:xfrm>
                <a:off x="1968" y="31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454120" name="Object 40"/>
              <p:cNvGraphicFramePr>
                <a:graphicFrameLocks/>
              </p:cNvGraphicFramePr>
              <p:nvPr/>
            </p:nvGraphicFramePr>
            <p:xfrm>
              <a:off x="2112" y="3216"/>
              <a:ext cx="286" cy="345"/>
            </p:xfrm>
            <a:graphic>
              <a:graphicData uri="http://schemas.openxmlformats.org/presentationml/2006/ole">
                <mc:AlternateContent xmlns:mc="http://schemas.openxmlformats.org/markup-compatibility/2006">
                  <mc:Choice xmlns:v="urn:schemas-microsoft-com:vml" Requires="v">
                    <p:oleObj spid="_x0000_s1766855" name="Equation" r:id="rId12" imgW="203040" imgH="241200" progId="Equation.3">
                      <p:embed/>
                    </p:oleObj>
                  </mc:Choice>
                  <mc:Fallback>
                    <p:oleObj name="Equation" r:id="rId12" imgW="203040" imgH="241200" progId="Equation.3">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2" y="3216"/>
                            <a:ext cx="286"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54121" name="Object 41"/>
              <p:cNvGraphicFramePr>
                <a:graphicFrameLocks/>
              </p:cNvGraphicFramePr>
              <p:nvPr/>
            </p:nvGraphicFramePr>
            <p:xfrm>
              <a:off x="2112" y="2055"/>
              <a:ext cx="304" cy="345"/>
            </p:xfrm>
            <a:graphic>
              <a:graphicData uri="http://schemas.openxmlformats.org/presentationml/2006/ole">
                <mc:AlternateContent xmlns:mc="http://schemas.openxmlformats.org/markup-compatibility/2006">
                  <mc:Choice xmlns:v="urn:schemas-microsoft-com:vml" Requires="v">
                    <p:oleObj spid="_x0000_s1766856" name="Equation" r:id="rId14" imgW="215640" imgH="241200" progId="Equation.3">
                      <p:embed/>
                    </p:oleObj>
                  </mc:Choice>
                  <mc:Fallback>
                    <p:oleObj name="Equation" r:id="rId14" imgW="215640" imgH="241200" progId="Equation.3">
                      <p:embed/>
                      <p:pic>
                        <p:nvPicPr>
                          <p:cNvPr id="0" name=""/>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2" y="2055"/>
                            <a:ext cx="304" cy="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54122" name="Oval 42"/>
              <p:cNvSpPr>
                <a:spLocks noChangeArrowheads="1"/>
              </p:cNvSpPr>
              <p:nvPr/>
            </p:nvSpPr>
            <p:spPr bwMode="auto">
              <a:xfrm>
                <a:off x="2496" y="2352"/>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123" name="Oval 43"/>
              <p:cNvSpPr>
                <a:spLocks noChangeArrowheads="1"/>
              </p:cNvSpPr>
              <p:nvPr/>
            </p:nvSpPr>
            <p:spPr bwMode="auto">
              <a:xfrm>
                <a:off x="2496" y="3504"/>
                <a:ext cx="288" cy="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4124" name="Line 44"/>
              <p:cNvSpPr>
                <a:spLocks noChangeShapeType="1"/>
              </p:cNvSpPr>
              <p:nvPr/>
            </p:nvSpPr>
            <p:spPr bwMode="auto">
              <a:xfrm>
                <a:off x="2784" y="2496"/>
                <a:ext cx="624" cy="0"/>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454125" name="Object 45"/>
              <p:cNvGraphicFramePr>
                <a:graphicFrameLocks/>
              </p:cNvGraphicFramePr>
              <p:nvPr/>
            </p:nvGraphicFramePr>
            <p:xfrm>
              <a:off x="3447" y="2276"/>
              <a:ext cx="591" cy="507"/>
            </p:xfrm>
            <a:graphic>
              <a:graphicData uri="http://schemas.openxmlformats.org/presentationml/2006/ole">
                <mc:AlternateContent xmlns:mc="http://schemas.openxmlformats.org/markup-compatibility/2006">
                  <mc:Choice xmlns:v="urn:schemas-microsoft-com:vml" Requires="v">
                    <p:oleObj spid="_x0000_s1766857" name="Equation" r:id="rId16" imgW="419040" imgH="355320" progId="Equation.3">
                      <p:embed/>
                    </p:oleObj>
                  </mc:Choice>
                  <mc:Fallback>
                    <p:oleObj name="Equation" r:id="rId16" imgW="419040" imgH="355320" progId="Equation.3">
                      <p:embed/>
                      <p:pic>
                        <p:nvPicPr>
                          <p:cNvPr id="0" name=""/>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47" y="2276"/>
                            <a:ext cx="591" cy="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54126" name="Line 46"/>
              <p:cNvSpPr>
                <a:spLocks noChangeShapeType="1"/>
              </p:cNvSpPr>
              <p:nvPr/>
            </p:nvSpPr>
            <p:spPr bwMode="auto">
              <a:xfrm>
                <a:off x="2784" y="3648"/>
                <a:ext cx="624" cy="0"/>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454127" name="Object 47"/>
              <p:cNvGraphicFramePr>
                <a:graphicFrameLocks/>
              </p:cNvGraphicFramePr>
              <p:nvPr/>
            </p:nvGraphicFramePr>
            <p:xfrm>
              <a:off x="3457" y="3428"/>
              <a:ext cx="572" cy="508"/>
            </p:xfrm>
            <a:graphic>
              <a:graphicData uri="http://schemas.openxmlformats.org/presentationml/2006/ole">
                <mc:AlternateContent xmlns:mc="http://schemas.openxmlformats.org/markup-compatibility/2006">
                  <mc:Choice xmlns:v="urn:schemas-microsoft-com:vml" Requires="v">
                    <p:oleObj spid="_x0000_s1766858" name="Equation" r:id="rId18" imgW="406080" imgH="355320" progId="Equation.3">
                      <p:embed/>
                    </p:oleObj>
                  </mc:Choice>
                  <mc:Fallback>
                    <p:oleObj name="Equation" r:id="rId18" imgW="406080" imgH="355320" progId="Equation.3">
                      <p:embed/>
                      <p:pic>
                        <p:nvPicPr>
                          <p:cNvPr id="0" name=""/>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57" y="3428"/>
                            <a:ext cx="572"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454128" name="Text Box 48"/>
            <p:cNvSpPr txBox="1">
              <a:spLocks noChangeArrowheads="1"/>
            </p:cNvSpPr>
            <p:nvPr/>
          </p:nvSpPr>
          <p:spPr bwMode="auto">
            <a:xfrm>
              <a:off x="3154" y="951"/>
              <a:ext cx="167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Verdana" charset="0"/>
                </a:rPr>
                <a:t>local congestion price</a:t>
              </a:r>
            </a:p>
            <a:p>
              <a:pPr algn="ctr"/>
              <a:r>
                <a:rPr lang="en-US">
                  <a:latin typeface="Verdana" charset="0"/>
                </a:rPr>
                <a:t>p</a:t>
              </a:r>
              <a:r>
                <a:rPr lang="en-US" baseline="-25000">
                  <a:latin typeface="Verdana" charset="0"/>
                </a:rPr>
                <a:t>i</a:t>
              </a:r>
              <a:r>
                <a:rPr lang="en-US" baseline="30000">
                  <a:latin typeface="Verdana" charset="0"/>
                </a:rPr>
                <a:t>d</a:t>
              </a:r>
            </a:p>
          </p:txBody>
        </p:sp>
        <p:sp>
          <p:nvSpPr>
            <p:cNvPr id="1454129" name="Line 49"/>
            <p:cNvSpPr>
              <a:spLocks noChangeShapeType="1"/>
            </p:cNvSpPr>
            <p:nvPr/>
          </p:nvSpPr>
          <p:spPr bwMode="auto">
            <a:xfrm flipH="1">
              <a:off x="2719" y="1143"/>
              <a:ext cx="38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30" name="Text Box 50"/>
            <p:cNvSpPr txBox="1">
              <a:spLocks noChangeArrowheads="1"/>
            </p:cNvSpPr>
            <p:nvPr/>
          </p:nvSpPr>
          <p:spPr bwMode="auto">
            <a:xfrm>
              <a:off x="3103" y="1872"/>
              <a:ext cx="2111"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Verdana" charset="0"/>
                </a:rPr>
                <a:t>neighbor congestion prices </a:t>
              </a:r>
            </a:p>
            <a:p>
              <a:pPr algn="ctr"/>
              <a:r>
                <a:rPr lang="en-US">
                  <a:latin typeface="Verdana" charset="0"/>
                </a:rPr>
                <a:t>p</a:t>
              </a:r>
              <a:r>
                <a:rPr lang="en-US" baseline="-25000">
                  <a:latin typeface="Verdana" charset="0"/>
                </a:rPr>
                <a:t>j</a:t>
              </a:r>
              <a:r>
                <a:rPr lang="en-US" baseline="30000">
                  <a:latin typeface="Verdana" charset="0"/>
                </a:rPr>
                <a:t>d</a:t>
              </a:r>
              <a:r>
                <a:rPr lang="en-US">
                  <a:latin typeface="Verdana" charset="0"/>
                </a:rPr>
                <a:t>, </a:t>
              </a:r>
              <a:r>
                <a:rPr lang="en-US">
                  <a:latin typeface="Symbol" charset="0"/>
                </a:rPr>
                <a:t>l</a:t>
              </a:r>
              <a:r>
                <a:rPr lang="en-US" baseline="-25000">
                  <a:latin typeface="Verdana" charset="0"/>
                </a:rPr>
                <a:t>ij</a:t>
              </a:r>
              <a:r>
                <a:rPr lang="en-US" baseline="30000">
                  <a:latin typeface="Verdana" charset="0"/>
                </a:rPr>
                <a:t>d</a:t>
              </a:r>
            </a:p>
            <a:p>
              <a:pPr algn="ctr"/>
              <a:endParaRPr lang="en-US" baseline="30000">
                <a:latin typeface="Verdana" charset="0"/>
              </a:endParaRPr>
            </a:p>
          </p:txBody>
        </p:sp>
        <p:sp>
          <p:nvSpPr>
            <p:cNvPr id="1454131" name="Line 51"/>
            <p:cNvSpPr>
              <a:spLocks noChangeShapeType="1"/>
            </p:cNvSpPr>
            <p:nvPr/>
          </p:nvSpPr>
          <p:spPr bwMode="auto">
            <a:xfrm flipH="1">
              <a:off x="2719" y="2064"/>
              <a:ext cx="38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32" name="Line 52"/>
            <p:cNvSpPr>
              <a:spLocks noChangeShapeType="1"/>
            </p:cNvSpPr>
            <p:nvPr/>
          </p:nvSpPr>
          <p:spPr bwMode="auto">
            <a:xfrm>
              <a:off x="1519" y="3207"/>
              <a:ext cx="0" cy="55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54133" name="Text Box 53"/>
            <p:cNvSpPr txBox="1">
              <a:spLocks noChangeArrowheads="1"/>
            </p:cNvSpPr>
            <p:nvPr/>
          </p:nvSpPr>
          <p:spPr bwMode="auto">
            <a:xfrm>
              <a:off x="480" y="3360"/>
              <a:ext cx="96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Verdana" charset="0"/>
                </a:rPr>
                <a:t>links (i,j) to</a:t>
              </a:r>
            </a:p>
            <a:p>
              <a:pPr algn="ctr"/>
              <a:r>
                <a:rPr lang="en-US">
                  <a:latin typeface="Verdana" charset="0"/>
                </a:rPr>
                <a:t>transmit</a:t>
              </a:r>
            </a:p>
          </p:txBody>
        </p:sp>
        <p:sp>
          <p:nvSpPr>
            <p:cNvPr id="1454134" name="Text Box 54"/>
            <p:cNvSpPr txBox="1">
              <a:spLocks noChangeArrowheads="1"/>
            </p:cNvSpPr>
            <p:nvPr/>
          </p:nvSpPr>
          <p:spPr bwMode="auto">
            <a:xfrm>
              <a:off x="1618" y="3792"/>
              <a:ext cx="110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Verdana" charset="0"/>
                </a:rPr>
                <a:t>conflict graph</a:t>
              </a:r>
            </a:p>
          </p:txBody>
        </p:sp>
        <p:sp>
          <p:nvSpPr>
            <p:cNvPr id="1454135" name="Text Box 55"/>
            <p:cNvSpPr txBox="1">
              <a:spLocks noChangeArrowheads="1"/>
            </p:cNvSpPr>
            <p:nvPr/>
          </p:nvSpPr>
          <p:spPr bwMode="auto">
            <a:xfrm>
              <a:off x="1855" y="2409"/>
              <a:ext cx="12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atin typeface="Verdana" charset="0"/>
                </a:rPr>
                <a:t>link weights w</a:t>
              </a:r>
              <a:r>
                <a:rPr lang="en-US" baseline="-25000">
                  <a:latin typeface="Verdana" charset="0"/>
                </a:rPr>
                <a:t>ij</a:t>
              </a:r>
            </a:p>
          </p:txBody>
        </p:sp>
      </p:grpSp>
      <p:sp>
        <p:nvSpPr>
          <p:cNvPr id="1454136" name="Text Box 56"/>
          <p:cNvSpPr txBox="1">
            <a:spLocks noChangeArrowheads="1"/>
          </p:cNvSpPr>
          <p:nvPr/>
        </p:nvSpPr>
        <p:spPr bwMode="auto">
          <a:xfrm>
            <a:off x="5257800" y="4395788"/>
            <a:ext cx="2895600" cy="404812"/>
          </a:xfrm>
          <a:prstGeom prst="rect">
            <a:avLst/>
          </a:prstGeom>
          <a:solidFill>
            <a:srgbClr val="FFFF00"/>
          </a:solidFill>
          <a:ln w="38100">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solidFill>
                  <a:srgbClr val="008000"/>
                </a:solidFill>
                <a:latin typeface="Verdana" charset="0"/>
              </a:rPr>
              <a:t>price = queueing delay</a:t>
            </a:r>
          </a:p>
        </p:txBody>
      </p:sp>
      <p:sp>
        <p:nvSpPr>
          <p:cNvPr id="2" name="Title 1"/>
          <p:cNvSpPr>
            <a:spLocks noGrp="1"/>
          </p:cNvSpPr>
          <p:nvPr>
            <p:ph type="title"/>
          </p:nvPr>
        </p:nvSpPr>
        <p:spPr/>
        <p:txBody>
          <a:bodyPr/>
          <a:lstStyle/>
          <a:p>
            <a:r>
              <a:rPr lang="en-US" dirty="0" smtClean="0"/>
              <a:t>Dual decomposition</a:t>
            </a:r>
            <a:endParaRPr lang="en-US" dirty="0"/>
          </a:p>
        </p:txBody>
      </p:sp>
    </p:spTree>
    <p:extLst>
      <p:ext uri="{BB962C8B-B14F-4D97-AF65-F5344CB8AC3E}">
        <p14:creationId xmlns:p14="http://schemas.microsoft.com/office/powerpoint/2010/main" val="2331023492"/>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1794" name="Rectangle 2"/>
          <p:cNvSpPr>
            <a:spLocks noGrp="1" noChangeArrowheads="1"/>
          </p:cNvSpPr>
          <p:nvPr>
            <p:ph type="title"/>
          </p:nvPr>
        </p:nvSpPr>
        <p:spPr>
          <a:ln/>
        </p:spPr>
        <p:txBody>
          <a:bodyPr/>
          <a:lstStyle/>
          <a:p>
            <a:r>
              <a:rPr lang="en-US" dirty="0" smtClean="0"/>
              <a:t>Algorithm architecture</a:t>
            </a:r>
            <a:endParaRPr lang="en-US" dirty="0"/>
          </a:p>
        </p:txBody>
      </p:sp>
      <p:sp>
        <p:nvSpPr>
          <p:cNvPr id="1441795" name="Rectangle 3"/>
          <p:cNvSpPr>
            <a:spLocks noChangeArrowheads="1"/>
          </p:cNvSpPr>
          <p:nvPr/>
        </p:nvSpPr>
        <p:spPr bwMode="auto">
          <a:xfrm>
            <a:off x="0" y="1279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pSp>
        <p:nvGrpSpPr>
          <p:cNvPr id="1441796" name="Group 4"/>
          <p:cNvGrpSpPr>
            <a:grpSpLocks noChangeAspect="1"/>
          </p:cNvGrpSpPr>
          <p:nvPr/>
        </p:nvGrpSpPr>
        <p:grpSpPr bwMode="auto">
          <a:xfrm>
            <a:off x="1600200" y="1752600"/>
            <a:ext cx="5943600" cy="4298950"/>
            <a:chOff x="3526" y="4173"/>
            <a:chExt cx="10846" cy="7897"/>
          </a:xfrm>
        </p:grpSpPr>
        <p:sp>
          <p:nvSpPr>
            <p:cNvPr id="1441797" name="AutoShape 5"/>
            <p:cNvSpPr>
              <a:spLocks noChangeAspect="1" noChangeArrowheads="1" noTextEdit="1"/>
            </p:cNvSpPr>
            <p:nvPr/>
          </p:nvSpPr>
          <p:spPr bwMode="auto">
            <a:xfrm>
              <a:off x="3526" y="4173"/>
              <a:ext cx="10846" cy="7897"/>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1798" name="Line 6"/>
            <p:cNvSpPr>
              <a:spLocks noChangeShapeType="1"/>
            </p:cNvSpPr>
            <p:nvPr/>
          </p:nvSpPr>
          <p:spPr bwMode="auto">
            <a:xfrm>
              <a:off x="5418" y="7332"/>
              <a:ext cx="1754"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799" name="Text Box 7"/>
            <p:cNvSpPr txBox="1">
              <a:spLocks noChangeArrowheads="1"/>
            </p:cNvSpPr>
            <p:nvPr/>
          </p:nvSpPr>
          <p:spPr bwMode="auto">
            <a:xfrm>
              <a:off x="3526" y="7611"/>
              <a:ext cx="1062" cy="855"/>
            </a:xfrm>
            <a:prstGeom prst="rect">
              <a:avLst/>
            </a:prstGeom>
            <a:noFill/>
            <a:ln>
              <a:noFill/>
            </a:ln>
            <a:effectLst/>
            <a:extLst>
              <a:ext uri="{909E8E84-426E-40dd-AFC4-6F175D3DCCD1}">
                <a14:hiddenFill xmlns:a14="http://schemas.microsoft.com/office/drawing/2010/main">
                  <a:solidFill>
                    <a:srgbClr val="A3B2C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300">
                  <a:solidFill>
                    <a:srgbClr val="000000"/>
                  </a:solidFill>
                  <a:ea typeface="Times New Roman" charset="0"/>
                  <a:cs typeface="Arial" charset="0"/>
                </a:rPr>
                <a:t>other</a:t>
              </a:r>
              <a:endParaRPr lang="en-US" sz="1100">
                <a:latin typeface="Times New Roman" charset="0"/>
                <a:ea typeface="Times New Roman" charset="0"/>
                <a:cs typeface="Arial" charset="0"/>
              </a:endParaRPr>
            </a:p>
            <a:p>
              <a:r>
                <a:rPr lang="en-US" sz="1300">
                  <a:solidFill>
                    <a:srgbClr val="000000"/>
                  </a:solidFill>
                  <a:ea typeface="Times New Roman" charset="0"/>
                  <a:cs typeface="Arial" charset="0"/>
                </a:rPr>
                <a:t>nodes</a:t>
              </a:r>
              <a:endParaRPr lang="en-US" sz="2400">
                <a:latin typeface="Times New Roman" charset="0"/>
                <a:ea typeface="Times New Roman" charset="0"/>
                <a:cs typeface="Arial" charset="0"/>
              </a:endParaRPr>
            </a:p>
          </p:txBody>
        </p:sp>
        <p:sp>
          <p:nvSpPr>
            <p:cNvPr id="1441800" name="Text Box 8"/>
            <p:cNvSpPr txBox="1">
              <a:spLocks noChangeArrowheads="1"/>
            </p:cNvSpPr>
            <p:nvPr/>
          </p:nvSpPr>
          <p:spPr bwMode="auto">
            <a:xfrm>
              <a:off x="5722" y="7982"/>
              <a:ext cx="989" cy="709"/>
            </a:xfrm>
            <a:prstGeom prst="rect">
              <a:avLst/>
            </a:prstGeom>
            <a:noFill/>
            <a:ln>
              <a:noFill/>
            </a:ln>
            <a:effectLst/>
            <a:extLst>
              <a:ext uri="{909E8E84-426E-40dd-AFC4-6F175D3DCCD1}">
                <a14:hiddenFill xmlns:a14="http://schemas.microsoft.com/office/drawing/2010/main">
                  <a:solidFill>
                    <a:srgbClr val="A3B2C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000">
                  <a:solidFill>
                    <a:srgbClr val="000000"/>
                  </a:solidFill>
                  <a:ea typeface="Times New Roman" charset="0"/>
                  <a:cs typeface="Arial" charset="0"/>
                </a:rPr>
                <a:t>conflict</a:t>
              </a:r>
              <a:endParaRPr lang="en-US" sz="1100">
                <a:latin typeface="Times New Roman" charset="0"/>
                <a:ea typeface="Times New Roman" charset="0"/>
                <a:cs typeface="Arial" charset="0"/>
              </a:endParaRPr>
            </a:p>
            <a:p>
              <a:r>
                <a:rPr lang="en-US" sz="1000">
                  <a:solidFill>
                    <a:srgbClr val="000000"/>
                  </a:solidFill>
                  <a:ea typeface="Times New Roman" charset="0"/>
                  <a:cs typeface="Arial" charset="0"/>
                </a:rPr>
                <a:t>graph </a:t>
              </a:r>
              <a:endParaRPr lang="en-US" sz="2400">
                <a:latin typeface="Times New Roman" charset="0"/>
                <a:ea typeface="Times New Roman" charset="0"/>
                <a:cs typeface="Arial" charset="0"/>
              </a:endParaRPr>
            </a:p>
          </p:txBody>
        </p:sp>
        <p:sp>
          <p:nvSpPr>
            <p:cNvPr id="1441801" name="Line 9"/>
            <p:cNvSpPr>
              <a:spLocks noChangeShapeType="1"/>
            </p:cNvSpPr>
            <p:nvPr/>
          </p:nvSpPr>
          <p:spPr bwMode="auto">
            <a:xfrm>
              <a:off x="4126" y="8540"/>
              <a:ext cx="646"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02" name="Line 10"/>
            <p:cNvSpPr>
              <a:spLocks noChangeShapeType="1"/>
            </p:cNvSpPr>
            <p:nvPr/>
          </p:nvSpPr>
          <p:spPr bwMode="auto">
            <a:xfrm>
              <a:off x="10495" y="9933"/>
              <a:ext cx="1477"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03" name="Line 11"/>
            <p:cNvSpPr>
              <a:spLocks noChangeShapeType="1"/>
            </p:cNvSpPr>
            <p:nvPr/>
          </p:nvSpPr>
          <p:spPr bwMode="auto">
            <a:xfrm>
              <a:off x="10495" y="8632"/>
              <a:ext cx="1477"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04" name="Line 12"/>
            <p:cNvSpPr>
              <a:spLocks noChangeShapeType="1"/>
            </p:cNvSpPr>
            <p:nvPr/>
          </p:nvSpPr>
          <p:spPr bwMode="auto">
            <a:xfrm>
              <a:off x="10495" y="7332"/>
              <a:ext cx="1662" cy="102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05" name="Line 13"/>
            <p:cNvSpPr>
              <a:spLocks noChangeShapeType="1"/>
            </p:cNvSpPr>
            <p:nvPr/>
          </p:nvSpPr>
          <p:spPr bwMode="auto">
            <a:xfrm flipH="1">
              <a:off x="5418" y="6681"/>
              <a:ext cx="6923"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06" name="Line 14"/>
            <p:cNvSpPr>
              <a:spLocks noChangeShapeType="1"/>
            </p:cNvSpPr>
            <p:nvPr/>
          </p:nvSpPr>
          <p:spPr bwMode="auto">
            <a:xfrm>
              <a:off x="5418" y="6031"/>
              <a:ext cx="1754"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grpSp>
          <p:nvGrpSpPr>
            <p:cNvPr id="1441807" name="Group 15"/>
            <p:cNvGrpSpPr>
              <a:grpSpLocks/>
            </p:cNvGrpSpPr>
            <p:nvPr/>
          </p:nvGrpSpPr>
          <p:grpSpPr bwMode="auto">
            <a:xfrm>
              <a:off x="8630" y="5102"/>
              <a:ext cx="1337" cy="517"/>
              <a:chOff x="2678" y="480"/>
              <a:chExt cx="695" cy="267"/>
            </a:xfrm>
          </p:grpSpPr>
          <p:sp>
            <p:nvSpPr>
              <p:cNvPr id="1441808" name="Text Box 16"/>
              <p:cNvSpPr txBox="1">
                <a:spLocks noChangeArrowheads="1"/>
              </p:cNvSpPr>
              <p:nvPr/>
            </p:nvSpPr>
            <p:spPr bwMode="auto">
              <a:xfrm>
                <a:off x="2678" y="489"/>
                <a:ext cx="484" cy="231"/>
              </a:xfrm>
              <a:prstGeom prst="rect">
                <a:avLst/>
              </a:prstGeom>
              <a:noFill/>
              <a:ln>
                <a:noFill/>
              </a:ln>
              <a:effectLst/>
              <a:extLst>
                <a:ext uri="{909E8E84-426E-40dd-AFC4-6F175D3DCCD1}">
                  <a14:hiddenFill xmlns:a14="http://schemas.microsoft.com/office/drawing/2010/main">
                    <a:solidFill>
                      <a:srgbClr val="A3B2C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200">
                    <a:solidFill>
                      <a:srgbClr val="000000"/>
                    </a:solidFill>
                    <a:ea typeface="Times New Roman" charset="0"/>
                    <a:cs typeface="Arial" charset="0"/>
                  </a:rPr>
                  <a:t>utility </a:t>
                </a:r>
                <a:endParaRPr lang="en-US" sz="2400">
                  <a:latin typeface="Times New Roman" charset="0"/>
                  <a:ea typeface="Times New Roman" charset="0"/>
                  <a:cs typeface="Arial" charset="0"/>
                </a:endParaRPr>
              </a:p>
            </p:txBody>
          </p:sp>
          <p:graphicFrame>
            <p:nvGraphicFramePr>
              <p:cNvPr id="1441809" name="Object 17"/>
              <p:cNvGraphicFramePr>
                <a:graphicFrameLocks noChangeAspect="1"/>
              </p:cNvGraphicFramePr>
              <p:nvPr/>
            </p:nvGraphicFramePr>
            <p:xfrm>
              <a:off x="3120" y="480"/>
              <a:ext cx="253" cy="267"/>
            </p:xfrm>
            <a:graphic>
              <a:graphicData uri="http://schemas.openxmlformats.org/presentationml/2006/ole">
                <mc:AlternateContent xmlns:mc="http://schemas.openxmlformats.org/markup-compatibility/2006">
                  <mc:Choice xmlns:v="urn:schemas-microsoft-com:vml" Requires="v">
                    <p:oleObj spid="_x0000_s1768734" name="Equation" r:id="rId4" imgW="228600" imgH="241300" progId="Equation.3">
                      <p:embed/>
                    </p:oleObj>
                  </mc:Choice>
                  <mc:Fallback>
                    <p:oleObj name="Equation" r:id="rId4" imgW="2286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480"/>
                            <a:ext cx="253" cy="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41810" name="Group 18"/>
            <p:cNvGrpSpPr>
              <a:grpSpLocks/>
            </p:cNvGrpSpPr>
            <p:nvPr/>
          </p:nvGrpSpPr>
          <p:grpSpPr bwMode="auto">
            <a:xfrm>
              <a:off x="8630" y="7796"/>
              <a:ext cx="1588" cy="518"/>
              <a:chOff x="2678" y="1872"/>
              <a:chExt cx="826" cy="267"/>
            </a:xfrm>
          </p:grpSpPr>
          <p:sp>
            <p:nvSpPr>
              <p:cNvPr id="1441811" name="Text Box 19"/>
              <p:cNvSpPr txBox="1">
                <a:spLocks noChangeArrowheads="1"/>
              </p:cNvSpPr>
              <p:nvPr/>
            </p:nvSpPr>
            <p:spPr bwMode="auto">
              <a:xfrm>
                <a:off x="2678" y="1872"/>
                <a:ext cx="644" cy="231"/>
              </a:xfrm>
              <a:prstGeom prst="rect">
                <a:avLst/>
              </a:prstGeom>
              <a:noFill/>
              <a:ln>
                <a:noFill/>
              </a:ln>
              <a:effectLst/>
              <a:extLst>
                <a:ext uri="{909E8E84-426E-40dd-AFC4-6F175D3DCCD1}">
                  <a14:hiddenFill xmlns:a14="http://schemas.microsoft.com/office/drawing/2010/main">
                    <a:solidFill>
                      <a:srgbClr val="A3B2C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200">
                    <a:solidFill>
                      <a:srgbClr val="000000"/>
                    </a:solidFill>
                    <a:ea typeface="Times New Roman" charset="0"/>
                    <a:cs typeface="Arial" charset="0"/>
                  </a:rPr>
                  <a:t>weights </a:t>
                </a:r>
                <a:endParaRPr lang="en-US" sz="2400">
                  <a:latin typeface="Times New Roman" charset="0"/>
                  <a:ea typeface="Times New Roman" charset="0"/>
                  <a:cs typeface="Arial" charset="0"/>
                </a:endParaRPr>
              </a:p>
            </p:txBody>
          </p:sp>
          <p:graphicFrame>
            <p:nvGraphicFramePr>
              <p:cNvPr id="1441812" name="Object 20"/>
              <p:cNvGraphicFramePr>
                <a:graphicFrameLocks noChangeAspect="1"/>
              </p:cNvGraphicFramePr>
              <p:nvPr/>
            </p:nvGraphicFramePr>
            <p:xfrm>
              <a:off x="3223" y="1872"/>
              <a:ext cx="281" cy="267"/>
            </p:xfrm>
            <a:graphic>
              <a:graphicData uri="http://schemas.openxmlformats.org/presentationml/2006/ole">
                <mc:AlternateContent xmlns:mc="http://schemas.openxmlformats.org/markup-compatibility/2006">
                  <mc:Choice xmlns:v="urn:schemas-microsoft-com:vml" Requires="v">
                    <p:oleObj spid="_x0000_s1768735" name="Equation" r:id="rId6" imgW="253890" imgH="241195" progId="Equation.3">
                      <p:embed/>
                    </p:oleObj>
                  </mc:Choice>
                  <mc:Fallback>
                    <p:oleObj name="Equation" r:id="rId6" imgW="253890" imgH="241195"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3" y="1872"/>
                            <a:ext cx="281" cy="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41813" name="Line 21"/>
            <p:cNvSpPr>
              <a:spLocks noChangeShapeType="1"/>
            </p:cNvSpPr>
            <p:nvPr/>
          </p:nvSpPr>
          <p:spPr bwMode="auto">
            <a:xfrm>
              <a:off x="8649" y="4730"/>
              <a:ext cx="0" cy="92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14" name="Text Box 22"/>
            <p:cNvSpPr txBox="1">
              <a:spLocks noChangeArrowheads="1"/>
            </p:cNvSpPr>
            <p:nvPr/>
          </p:nvSpPr>
          <p:spPr bwMode="auto">
            <a:xfrm>
              <a:off x="8372" y="4173"/>
              <a:ext cx="3046" cy="557"/>
            </a:xfrm>
            <a:prstGeom prst="rect">
              <a:avLst/>
            </a:prstGeom>
            <a:noFill/>
            <a:ln w="25400">
              <a:solidFill>
                <a:srgbClr val="3366FF"/>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algn="ctr" eaLnBrk="1" hangingPunct="1"/>
              <a:r>
                <a:rPr lang="en-US" sz="1300">
                  <a:solidFill>
                    <a:srgbClr val="3366FF"/>
                  </a:solidFill>
                  <a:ea typeface="Times New Roman" charset="0"/>
                  <a:cs typeface="Arial" charset="0"/>
                </a:rPr>
                <a:t>Application</a:t>
              </a:r>
              <a:endParaRPr lang="en-US" sz="2400">
                <a:latin typeface="Times New Roman" charset="0"/>
                <a:ea typeface="Times New Roman" charset="0"/>
                <a:cs typeface="Arial" charset="0"/>
              </a:endParaRPr>
            </a:p>
          </p:txBody>
        </p:sp>
        <p:sp>
          <p:nvSpPr>
            <p:cNvPr id="1441815" name="Text Box 23"/>
            <p:cNvSpPr txBox="1">
              <a:spLocks noChangeArrowheads="1"/>
            </p:cNvSpPr>
            <p:nvPr/>
          </p:nvSpPr>
          <p:spPr bwMode="auto">
            <a:xfrm>
              <a:off x="7172" y="5704"/>
              <a:ext cx="3322" cy="558"/>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300">
                  <a:solidFill>
                    <a:srgbClr val="000000"/>
                  </a:solidFill>
                  <a:ea typeface="Times New Roman" charset="0"/>
                  <a:cs typeface="Arial" charset="0"/>
                </a:rPr>
                <a:t>  Congestion Control</a:t>
              </a:r>
              <a:endParaRPr lang="en-US" sz="2400">
                <a:latin typeface="Times New Roman" charset="0"/>
                <a:ea typeface="Times New Roman" charset="0"/>
                <a:cs typeface="Arial" charset="0"/>
              </a:endParaRPr>
            </a:p>
          </p:txBody>
        </p:sp>
        <p:sp>
          <p:nvSpPr>
            <p:cNvPr id="1441816" name="Text Box 24"/>
            <p:cNvSpPr txBox="1">
              <a:spLocks noChangeArrowheads="1"/>
            </p:cNvSpPr>
            <p:nvPr/>
          </p:nvSpPr>
          <p:spPr bwMode="auto">
            <a:xfrm>
              <a:off x="7172" y="7053"/>
              <a:ext cx="3322" cy="558"/>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300">
                  <a:solidFill>
                    <a:srgbClr val="000000"/>
                  </a:solidFill>
                  <a:ea typeface="Times New Roman" charset="0"/>
                  <a:cs typeface="Arial" charset="0"/>
                </a:rPr>
                <a:t>           Routing</a:t>
              </a:r>
              <a:endParaRPr lang="en-US" sz="2400">
                <a:latin typeface="Times New Roman" charset="0"/>
                <a:ea typeface="Times New Roman" charset="0"/>
                <a:cs typeface="Arial" charset="0"/>
              </a:endParaRPr>
            </a:p>
          </p:txBody>
        </p:sp>
        <p:sp>
          <p:nvSpPr>
            <p:cNvPr id="1441817" name="Text Box 25"/>
            <p:cNvSpPr txBox="1">
              <a:spLocks noChangeArrowheads="1"/>
            </p:cNvSpPr>
            <p:nvPr/>
          </p:nvSpPr>
          <p:spPr bwMode="auto">
            <a:xfrm>
              <a:off x="7172" y="8354"/>
              <a:ext cx="3322" cy="557"/>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300">
                  <a:solidFill>
                    <a:srgbClr val="000000"/>
                  </a:solidFill>
                  <a:ea typeface="Times New Roman" charset="0"/>
                  <a:cs typeface="Arial" charset="0"/>
                </a:rPr>
                <a:t>     Scheduling/MAC</a:t>
              </a:r>
              <a:endParaRPr lang="en-US" sz="2400">
                <a:latin typeface="Times New Roman" charset="0"/>
                <a:ea typeface="Times New Roman" charset="0"/>
                <a:cs typeface="Arial" charset="0"/>
              </a:endParaRPr>
            </a:p>
          </p:txBody>
        </p:sp>
        <p:sp>
          <p:nvSpPr>
            <p:cNvPr id="1441818" name="Text Box 26"/>
            <p:cNvSpPr txBox="1">
              <a:spLocks noChangeArrowheads="1"/>
            </p:cNvSpPr>
            <p:nvPr/>
          </p:nvSpPr>
          <p:spPr bwMode="auto">
            <a:xfrm>
              <a:off x="7174" y="9654"/>
              <a:ext cx="3321" cy="558"/>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300">
                  <a:solidFill>
                    <a:srgbClr val="000000"/>
                  </a:solidFill>
                  <a:ea typeface="Times New Roman" charset="0"/>
                  <a:cs typeface="Arial" charset="0"/>
                </a:rPr>
                <a:t>    Topology Control</a:t>
              </a:r>
              <a:endParaRPr lang="en-US" sz="2400">
                <a:latin typeface="Times New Roman" charset="0"/>
                <a:ea typeface="Times New Roman" charset="0"/>
                <a:cs typeface="Arial" charset="0"/>
              </a:endParaRPr>
            </a:p>
          </p:txBody>
        </p:sp>
        <p:sp>
          <p:nvSpPr>
            <p:cNvPr id="1441819" name="Text Box 27"/>
            <p:cNvSpPr txBox="1">
              <a:spLocks noChangeArrowheads="1"/>
            </p:cNvSpPr>
            <p:nvPr/>
          </p:nvSpPr>
          <p:spPr bwMode="auto">
            <a:xfrm>
              <a:off x="7172" y="10955"/>
              <a:ext cx="3322" cy="558"/>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300">
                  <a:solidFill>
                    <a:srgbClr val="000000"/>
                  </a:solidFill>
                  <a:ea typeface="Times New Roman" charset="0"/>
                  <a:cs typeface="Arial" charset="0"/>
                </a:rPr>
                <a:t> Mobility Management</a:t>
              </a:r>
              <a:endParaRPr lang="en-US" sz="2400">
                <a:latin typeface="Times New Roman" charset="0"/>
                <a:ea typeface="Times New Roman" charset="0"/>
                <a:cs typeface="Arial" charset="0"/>
              </a:endParaRPr>
            </a:p>
          </p:txBody>
        </p:sp>
        <p:sp>
          <p:nvSpPr>
            <p:cNvPr id="1441820" name="Line 28"/>
            <p:cNvSpPr>
              <a:spLocks noChangeShapeType="1"/>
            </p:cNvSpPr>
            <p:nvPr/>
          </p:nvSpPr>
          <p:spPr bwMode="auto">
            <a:xfrm>
              <a:off x="8649" y="7611"/>
              <a:ext cx="0" cy="74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graphicFrame>
          <p:nvGraphicFramePr>
            <p:cNvPr id="1441821" name="Object 29"/>
            <p:cNvGraphicFramePr>
              <a:graphicFrameLocks noChangeAspect="1"/>
            </p:cNvGraphicFramePr>
            <p:nvPr/>
          </p:nvGraphicFramePr>
          <p:xfrm>
            <a:off x="5880" y="6867"/>
            <a:ext cx="507" cy="310"/>
          </p:xfrm>
          <a:graphic>
            <a:graphicData uri="http://schemas.openxmlformats.org/presentationml/2006/ole">
              <mc:AlternateContent xmlns:mc="http://schemas.openxmlformats.org/markup-compatibility/2006">
                <mc:Choice xmlns:v="urn:schemas-microsoft-com:vml" Requires="v">
                  <p:oleObj spid="_x0000_s1768736" name="Equation" r:id="rId8" imgW="418918" imgH="253890" progId="Equation.3">
                    <p:embed/>
                  </p:oleObj>
                </mc:Choice>
                <mc:Fallback>
                  <p:oleObj name="Equation" r:id="rId8" imgW="418918"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0" y="6867"/>
                          <a:ext cx="507" cy="3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1822" name="Text Box 30"/>
            <p:cNvSpPr txBox="1">
              <a:spLocks noChangeArrowheads="1"/>
            </p:cNvSpPr>
            <p:nvPr/>
          </p:nvSpPr>
          <p:spPr bwMode="auto">
            <a:xfrm rot="5400000">
              <a:off x="1754" y="8220"/>
              <a:ext cx="6688" cy="641"/>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algn="ctr"/>
              <a:r>
                <a:rPr lang="en-US" sz="1600">
                  <a:solidFill>
                    <a:srgbClr val="000000"/>
                  </a:solidFill>
                  <a:ea typeface="Times New Roman" charset="0"/>
                  <a:cs typeface="Arial" charset="0"/>
                </a:rPr>
                <a:t>Estimation</a:t>
              </a:r>
              <a:endParaRPr lang="en-US" sz="1100">
                <a:latin typeface="Times New Roman" charset="0"/>
                <a:ea typeface="Times New Roman" charset="0"/>
                <a:cs typeface="Arial" charset="0"/>
              </a:endParaRPr>
            </a:p>
            <a:p>
              <a:endParaRPr lang="en-US" sz="2400">
                <a:latin typeface="Times New Roman" charset="0"/>
                <a:ea typeface="Times New Roman" charset="0"/>
                <a:cs typeface="Arial" charset="0"/>
              </a:endParaRPr>
            </a:p>
          </p:txBody>
        </p:sp>
        <p:sp>
          <p:nvSpPr>
            <p:cNvPr id="1441823" name="Line 31"/>
            <p:cNvSpPr>
              <a:spLocks noChangeShapeType="1"/>
            </p:cNvSpPr>
            <p:nvPr/>
          </p:nvSpPr>
          <p:spPr bwMode="auto">
            <a:xfrm>
              <a:off x="5418" y="8632"/>
              <a:ext cx="1754"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24" name="Line 32"/>
            <p:cNvSpPr>
              <a:spLocks noChangeShapeType="1"/>
            </p:cNvSpPr>
            <p:nvPr/>
          </p:nvSpPr>
          <p:spPr bwMode="auto">
            <a:xfrm>
              <a:off x="5418" y="11234"/>
              <a:ext cx="1754"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25" name="Line 33"/>
            <p:cNvSpPr>
              <a:spLocks noChangeShapeType="1"/>
            </p:cNvSpPr>
            <p:nvPr/>
          </p:nvSpPr>
          <p:spPr bwMode="auto">
            <a:xfrm>
              <a:off x="5418" y="9933"/>
              <a:ext cx="1754"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26" name="Text Box 34"/>
            <p:cNvSpPr txBox="1">
              <a:spLocks noChangeArrowheads="1"/>
            </p:cNvSpPr>
            <p:nvPr/>
          </p:nvSpPr>
          <p:spPr bwMode="auto">
            <a:xfrm>
              <a:off x="10957" y="7332"/>
              <a:ext cx="484" cy="447"/>
            </a:xfrm>
            <a:prstGeom prst="rect">
              <a:avLst/>
            </a:prstGeom>
            <a:noFill/>
            <a:ln>
              <a:noFill/>
            </a:ln>
            <a:effectLst/>
            <a:extLst>
              <a:ext uri="{909E8E84-426E-40dd-AFC4-6F175D3DCCD1}">
                <a14:hiddenFill xmlns:a14="http://schemas.microsoft.com/office/drawing/2010/main">
                  <a:solidFill>
                    <a:srgbClr val="A3B2C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200">
                  <a:solidFill>
                    <a:srgbClr val="000000"/>
                  </a:solidFill>
                  <a:ea typeface="Times New Roman" charset="0"/>
                  <a:cs typeface="Arial" charset="0"/>
                </a:rPr>
                <a:t>d*</a:t>
              </a:r>
              <a:endParaRPr lang="en-US" sz="2400">
                <a:latin typeface="Times New Roman" charset="0"/>
                <a:ea typeface="Times New Roman" charset="0"/>
                <a:cs typeface="Arial" charset="0"/>
              </a:endParaRPr>
            </a:p>
          </p:txBody>
        </p:sp>
        <p:sp>
          <p:nvSpPr>
            <p:cNvPr id="1441827" name="Rectangle 35"/>
            <p:cNvSpPr>
              <a:spLocks noChangeArrowheads="1"/>
            </p:cNvSpPr>
            <p:nvPr/>
          </p:nvSpPr>
          <p:spPr bwMode="auto">
            <a:xfrm>
              <a:off x="4588" y="5102"/>
              <a:ext cx="6830" cy="696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nchor="ctr"/>
            <a:lstStyle/>
            <a:p>
              <a:endParaRPr lang="en-US"/>
            </a:p>
          </p:txBody>
        </p:sp>
        <p:sp>
          <p:nvSpPr>
            <p:cNvPr id="1441828" name="Line 36"/>
            <p:cNvSpPr>
              <a:spLocks noChangeShapeType="1"/>
            </p:cNvSpPr>
            <p:nvPr/>
          </p:nvSpPr>
          <p:spPr bwMode="auto">
            <a:xfrm>
              <a:off x="8649" y="10212"/>
              <a:ext cx="0" cy="743"/>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29" name="Text Box 37"/>
            <p:cNvSpPr txBox="1">
              <a:spLocks noChangeArrowheads="1"/>
            </p:cNvSpPr>
            <p:nvPr/>
          </p:nvSpPr>
          <p:spPr bwMode="auto">
            <a:xfrm>
              <a:off x="4588" y="4173"/>
              <a:ext cx="2769" cy="557"/>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algn="ctr" eaLnBrk="1" hangingPunct="1"/>
              <a:r>
                <a:rPr lang="en-US" sz="1300">
                  <a:solidFill>
                    <a:srgbClr val="000000"/>
                  </a:solidFill>
                  <a:ea typeface="Times New Roman" charset="0"/>
                  <a:cs typeface="Arial" charset="0"/>
                </a:rPr>
                <a:t>Security Mgt</a:t>
              </a:r>
              <a:endParaRPr lang="en-US" sz="2400">
                <a:latin typeface="Times New Roman" charset="0"/>
                <a:ea typeface="Times New Roman" charset="0"/>
                <a:cs typeface="Arial" charset="0"/>
              </a:endParaRPr>
            </a:p>
          </p:txBody>
        </p:sp>
        <p:sp>
          <p:nvSpPr>
            <p:cNvPr id="1441830" name="Line 38"/>
            <p:cNvSpPr>
              <a:spLocks noChangeShapeType="1"/>
            </p:cNvSpPr>
            <p:nvPr/>
          </p:nvSpPr>
          <p:spPr bwMode="auto">
            <a:xfrm>
              <a:off x="7357" y="4452"/>
              <a:ext cx="1015" cy="0"/>
            </a:xfrm>
            <a:prstGeom prst="line">
              <a:avLst/>
            </a:prstGeom>
            <a:noFill/>
            <a:ln w="9525">
              <a:solidFill>
                <a:srgbClr val="3366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31" name="Text Box 39"/>
            <p:cNvSpPr txBox="1">
              <a:spLocks noChangeArrowheads="1"/>
            </p:cNvSpPr>
            <p:nvPr/>
          </p:nvSpPr>
          <p:spPr bwMode="auto">
            <a:xfrm>
              <a:off x="11953" y="7146"/>
              <a:ext cx="2215" cy="557"/>
            </a:xfrm>
            <a:prstGeom prst="rect">
              <a:avLst/>
            </a:prstGeom>
            <a:noFill/>
            <a:ln w="25400">
              <a:solidFill>
                <a:srgbClr val="3366FF"/>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algn="ctr" eaLnBrk="1" hangingPunct="1"/>
              <a:r>
                <a:rPr lang="en-US" sz="1300">
                  <a:solidFill>
                    <a:srgbClr val="3366FF"/>
                  </a:solidFill>
                  <a:ea typeface="Times New Roman" charset="0"/>
                  <a:cs typeface="Arial" charset="0"/>
                </a:rPr>
                <a:t>En/Dequeue</a:t>
              </a:r>
              <a:endParaRPr lang="en-US" sz="2400">
                <a:latin typeface="Times New Roman" charset="0"/>
                <a:ea typeface="Times New Roman" charset="0"/>
                <a:cs typeface="Arial" charset="0"/>
              </a:endParaRPr>
            </a:p>
          </p:txBody>
        </p:sp>
        <p:sp>
          <p:nvSpPr>
            <p:cNvPr id="1441832" name="Text Box 40"/>
            <p:cNvSpPr txBox="1">
              <a:spLocks noChangeArrowheads="1"/>
            </p:cNvSpPr>
            <p:nvPr/>
          </p:nvSpPr>
          <p:spPr bwMode="auto">
            <a:xfrm>
              <a:off x="11972" y="8354"/>
              <a:ext cx="2215" cy="557"/>
            </a:xfrm>
            <a:prstGeom prst="rect">
              <a:avLst/>
            </a:prstGeom>
            <a:noFill/>
            <a:ln w="25400">
              <a:solidFill>
                <a:srgbClr val="3366FF"/>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algn="ctr" eaLnBrk="1" hangingPunct="1"/>
              <a:r>
                <a:rPr lang="en-US" sz="1300">
                  <a:solidFill>
                    <a:srgbClr val="3366FF"/>
                  </a:solidFill>
                  <a:ea typeface="Times New Roman" charset="0"/>
                  <a:cs typeface="Arial" charset="0"/>
                </a:rPr>
                <a:t>Xmit/Rcv</a:t>
              </a:r>
              <a:endParaRPr lang="en-US" sz="2400">
                <a:latin typeface="Times New Roman" charset="0"/>
                <a:ea typeface="Times New Roman" charset="0"/>
                <a:cs typeface="Arial" charset="0"/>
              </a:endParaRPr>
            </a:p>
          </p:txBody>
        </p:sp>
        <p:sp>
          <p:nvSpPr>
            <p:cNvPr id="1441833" name="Text Box 41"/>
            <p:cNvSpPr txBox="1">
              <a:spLocks noChangeArrowheads="1"/>
            </p:cNvSpPr>
            <p:nvPr/>
          </p:nvSpPr>
          <p:spPr bwMode="auto">
            <a:xfrm>
              <a:off x="11972" y="9654"/>
              <a:ext cx="2215" cy="558"/>
            </a:xfrm>
            <a:prstGeom prst="rect">
              <a:avLst/>
            </a:prstGeom>
            <a:noFill/>
            <a:ln w="25400">
              <a:solidFill>
                <a:srgbClr val="3366FF"/>
              </a:solidFill>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algn="ctr" eaLnBrk="1" hangingPunct="1"/>
              <a:r>
                <a:rPr lang="en-US" sz="1300">
                  <a:solidFill>
                    <a:srgbClr val="3366FF"/>
                  </a:solidFill>
                  <a:ea typeface="Times New Roman" charset="0"/>
                  <a:cs typeface="Arial" charset="0"/>
                </a:rPr>
                <a:t>Radio Mgt</a:t>
              </a:r>
              <a:endParaRPr lang="en-US" sz="2400">
                <a:latin typeface="Times New Roman" charset="0"/>
                <a:ea typeface="Times New Roman" charset="0"/>
                <a:cs typeface="Arial" charset="0"/>
              </a:endParaRPr>
            </a:p>
          </p:txBody>
        </p:sp>
        <p:sp>
          <p:nvSpPr>
            <p:cNvPr id="1441834" name="Line 42"/>
            <p:cNvSpPr>
              <a:spLocks noChangeShapeType="1"/>
            </p:cNvSpPr>
            <p:nvPr/>
          </p:nvSpPr>
          <p:spPr bwMode="auto">
            <a:xfrm>
              <a:off x="13080" y="8911"/>
              <a:ext cx="0" cy="743"/>
            </a:xfrm>
            <a:prstGeom prst="line">
              <a:avLst/>
            </a:prstGeom>
            <a:noFill/>
            <a:ln w="9525">
              <a:solidFill>
                <a:srgbClr val="3366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35" name="Line 43"/>
            <p:cNvSpPr>
              <a:spLocks noChangeShapeType="1"/>
            </p:cNvSpPr>
            <p:nvPr/>
          </p:nvSpPr>
          <p:spPr bwMode="auto">
            <a:xfrm>
              <a:off x="13080" y="7703"/>
              <a:ext cx="0" cy="651"/>
            </a:xfrm>
            <a:prstGeom prst="line">
              <a:avLst/>
            </a:prstGeom>
            <a:noFill/>
            <a:ln w="9525">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36" name="Text Box 44"/>
            <p:cNvSpPr txBox="1">
              <a:spLocks noChangeArrowheads="1"/>
            </p:cNvSpPr>
            <p:nvPr/>
          </p:nvSpPr>
          <p:spPr bwMode="auto">
            <a:xfrm>
              <a:off x="11787" y="6867"/>
              <a:ext cx="2585" cy="3624"/>
            </a:xfrm>
            <a:prstGeom prst="rect">
              <a:avLst/>
            </a:prstGeom>
            <a:noFill/>
            <a:ln w="25400">
              <a:solidFill>
                <a:srgbClr val="3366FF"/>
              </a:solidFill>
              <a:prstDash val="sysDot"/>
              <a:miter lim="800000"/>
              <a:headEnd/>
              <a:tailEnd/>
            </a:ln>
            <a:effectLst/>
            <a:extLst>
              <a:ext uri="{909E8E84-426E-40dd-AFC4-6F175D3DCCD1}">
                <a14:hiddenFill xmlns:a14="http://schemas.microsoft.com/office/drawing/2010/main">
                  <a:solidFill>
                    <a:srgbClr val="A3B2C1"/>
                  </a:solid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endParaRPr lang="en-US"/>
            </a:p>
          </p:txBody>
        </p:sp>
        <p:sp>
          <p:nvSpPr>
            <p:cNvPr id="1441837" name="Text Box 45"/>
            <p:cNvSpPr txBox="1">
              <a:spLocks noChangeArrowheads="1"/>
            </p:cNvSpPr>
            <p:nvPr/>
          </p:nvSpPr>
          <p:spPr bwMode="auto">
            <a:xfrm>
              <a:off x="11972" y="10491"/>
              <a:ext cx="2215" cy="557"/>
            </a:xfrm>
            <a:prstGeom prst="rect">
              <a:avLst/>
            </a:prstGeom>
            <a:noFill/>
            <a:ln>
              <a:noFill/>
            </a:ln>
            <a:effectLst/>
            <a:extLst>
              <a:ext uri="{909E8E84-426E-40dd-AFC4-6F175D3DCCD1}">
                <a14:hiddenFill xmlns:a14="http://schemas.microsoft.com/office/drawing/2010/main">
                  <a:solidFill>
                    <a:srgbClr val="A3B2C1"/>
                  </a:solidFill>
                </a14:hiddenFill>
              </a:ext>
              <a:ext uri="{91240B29-F687-4f45-9708-019B960494DF}">
                <a14:hiddenLine xmlns:a14="http://schemas.microsoft.com/office/drawing/2010/main" w="25400">
                  <a:solidFill>
                    <a:srgbClr val="3366FF"/>
                  </a:solidFill>
                  <a:miter lim="800000"/>
                  <a:headEnd/>
                  <a:tailEnd/>
                </a14:hiddenLine>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algn="ctr" eaLnBrk="1" hangingPunct="1"/>
              <a:r>
                <a:rPr lang="en-US" sz="1300">
                  <a:solidFill>
                    <a:srgbClr val="3366FF"/>
                  </a:solidFill>
                  <a:ea typeface="Times New Roman" charset="0"/>
                  <a:cs typeface="Arial" charset="0"/>
                </a:rPr>
                <a:t>Physical Xmission</a:t>
              </a:r>
              <a:endParaRPr lang="en-US" sz="2400">
                <a:latin typeface="Times New Roman" charset="0"/>
                <a:ea typeface="Times New Roman" charset="0"/>
                <a:cs typeface="Arial" charset="0"/>
              </a:endParaRPr>
            </a:p>
          </p:txBody>
        </p:sp>
        <p:sp>
          <p:nvSpPr>
            <p:cNvPr id="1441838" name="Line 46"/>
            <p:cNvSpPr>
              <a:spLocks noChangeShapeType="1"/>
            </p:cNvSpPr>
            <p:nvPr/>
          </p:nvSpPr>
          <p:spPr bwMode="auto">
            <a:xfrm>
              <a:off x="12526" y="8911"/>
              <a:ext cx="0" cy="2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39" name="Line 47"/>
            <p:cNvSpPr>
              <a:spLocks noChangeShapeType="1"/>
            </p:cNvSpPr>
            <p:nvPr/>
          </p:nvSpPr>
          <p:spPr bwMode="auto">
            <a:xfrm flipH="1">
              <a:off x="5418" y="9190"/>
              <a:ext cx="7108"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40" name="Line 48"/>
            <p:cNvSpPr>
              <a:spLocks noChangeShapeType="1"/>
            </p:cNvSpPr>
            <p:nvPr/>
          </p:nvSpPr>
          <p:spPr bwMode="auto">
            <a:xfrm>
              <a:off x="12341" y="6681"/>
              <a:ext cx="0" cy="465"/>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41" name="Text Box 49"/>
            <p:cNvSpPr txBox="1">
              <a:spLocks noChangeArrowheads="1"/>
            </p:cNvSpPr>
            <p:nvPr/>
          </p:nvSpPr>
          <p:spPr bwMode="auto">
            <a:xfrm>
              <a:off x="11418" y="5900"/>
              <a:ext cx="1054" cy="781"/>
            </a:xfrm>
            <a:prstGeom prst="rect">
              <a:avLst/>
            </a:prstGeom>
            <a:noFill/>
            <a:ln>
              <a:noFill/>
            </a:ln>
            <a:effectLst/>
            <a:extLst>
              <a:ext uri="{909E8E84-426E-40dd-AFC4-6F175D3DCCD1}">
                <a14:hiddenFill xmlns:a14="http://schemas.microsoft.com/office/drawing/2010/main">
                  <a:solidFill>
                    <a:srgbClr val="A3B2C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200">
                  <a:solidFill>
                    <a:srgbClr val="000000"/>
                  </a:solidFill>
                  <a:ea typeface="Times New Roman" charset="0"/>
                  <a:cs typeface="Arial" charset="0"/>
                </a:rPr>
                <a:t>queue</a:t>
              </a:r>
              <a:endParaRPr lang="en-US" sz="1100">
                <a:latin typeface="Times New Roman" charset="0"/>
                <a:ea typeface="Times New Roman" charset="0"/>
                <a:cs typeface="Arial" charset="0"/>
              </a:endParaRPr>
            </a:p>
            <a:p>
              <a:r>
                <a:rPr lang="en-US" sz="1200">
                  <a:solidFill>
                    <a:srgbClr val="000000"/>
                  </a:solidFill>
                  <a:ea typeface="Times New Roman" charset="0"/>
                  <a:cs typeface="Arial" charset="0"/>
                </a:rPr>
                <a:t>length </a:t>
              </a:r>
              <a:endParaRPr lang="en-US" sz="2400">
                <a:latin typeface="Times New Roman" charset="0"/>
                <a:ea typeface="Times New Roman" charset="0"/>
                <a:cs typeface="Arial" charset="0"/>
              </a:endParaRPr>
            </a:p>
          </p:txBody>
        </p:sp>
        <p:graphicFrame>
          <p:nvGraphicFramePr>
            <p:cNvPr id="1441842" name="Object 50"/>
            <p:cNvGraphicFramePr>
              <a:graphicFrameLocks noChangeAspect="1"/>
            </p:cNvGraphicFramePr>
            <p:nvPr/>
          </p:nvGraphicFramePr>
          <p:xfrm>
            <a:off x="6711" y="5567"/>
            <a:ext cx="460" cy="517"/>
          </p:xfrm>
          <a:graphic>
            <a:graphicData uri="http://schemas.openxmlformats.org/presentationml/2006/ole">
              <mc:AlternateContent xmlns:mc="http://schemas.openxmlformats.org/markup-compatibility/2006">
                <mc:Choice xmlns:v="urn:schemas-microsoft-com:vml" Requires="v">
                  <p:oleObj spid="_x0000_s1768737" name="Equation" r:id="rId10" imgW="215713" imgH="241091" progId="Equation.3">
                    <p:embed/>
                  </p:oleObj>
                </mc:Choice>
                <mc:Fallback>
                  <p:oleObj name="Equation" r:id="rId10" imgW="215713" imgH="24109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1" y="5567"/>
                          <a:ext cx="460" cy="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1843" name="Text Box 51"/>
            <p:cNvSpPr txBox="1">
              <a:spLocks noChangeArrowheads="1"/>
            </p:cNvSpPr>
            <p:nvPr/>
          </p:nvSpPr>
          <p:spPr bwMode="auto">
            <a:xfrm>
              <a:off x="5326" y="5619"/>
              <a:ext cx="1470" cy="448"/>
            </a:xfrm>
            <a:prstGeom prst="rect">
              <a:avLst/>
            </a:prstGeom>
            <a:noFill/>
            <a:ln>
              <a:noFill/>
            </a:ln>
            <a:effectLst/>
            <a:extLst>
              <a:ext uri="{909E8E84-426E-40dd-AFC4-6F175D3DCCD1}">
                <a14:hiddenFill xmlns:a14="http://schemas.microsoft.com/office/drawing/2010/main">
                  <a:solidFill>
                    <a:srgbClr val="A3B2C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lIns="60350" tIns="30175" rIns="60350" bIns="30175"/>
            <a:lstStyle/>
            <a:p>
              <a:pPr eaLnBrk="1" hangingPunct="1"/>
              <a:r>
                <a:rPr lang="en-US" sz="1200">
                  <a:solidFill>
                    <a:srgbClr val="000000"/>
                  </a:solidFill>
                  <a:ea typeface="Times New Roman" charset="0"/>
                  <a:cs typeface="Arial" charset="0"/>
                </a:rPr>
                <a:t>local price</a:t>
              </a:r>
              <a:endParaRPr lang="en-US" sz="2400">
                <a:latin typeface="Times New Roman" charset="0"/>
                <a:ea typeface="Times New Roman" charset="0"/>
                <a:cs typeface="Arial" charset="0"/>
              </a:endParaRPr>
            </a:p>
          </p:txBody>
        </p:sp>
        <p:sp>
          <p:nvSpPr>
            <p:cNvPr id="1441844" name="Line 52"/>
            <p:cNvSpPr>
              <a:spLocks noChangeShapeType="1"/>
            </p:cNvSpPr>
            <p:nvPr/>
          </p:nvSpPr>
          <p:spPr bwMode="auto">
            <a:xfrm>
              <a:off x="5880" y="4730"/>
              <a:ext cx="0" cy="372"/>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graphicFrame>
          <p:nvGraphicFramePr>
            <p:cNvPr id="1441845" name="Object 53"/>
            <p:cNvGraphicFramePr>
              <a:graphicFrameLocks noChangeAspect="1"/>
            </p:cNvGraphicFramePr>
            <p:nvPr/>
          </p:nvGraphicFramePr>
          <p:xfrm>
            <a:off x="12895" y="5474"/>
            <a:ext cx="231" cy="294"/>
          </p:xfrm>
          <a:graphic>
            <a:graphicData uri="http://schemas.openxmlformats.org/presentationml/2006/ole">
              <mc:AlternateContent xmlns:mc="http://schemas.openxmlformats.org/markup-compatibility/2006">
                <mc:Choice xmlns:v="urn:schemas-microsoft-com:vml" Requires="v">
                  <p:oleObj spid="_x0000_s1768738" name="Equation" r:id="rId12" imgW="190417" imgH="241195" progId="Equation.3">
                    <p:embed/>
                  </p:oleObj>
                </mc:Choice>
                <mc:Fallback>
                  <p:oleObj name="Equation" r:id="rId12" imgW="190417" imgH="241195"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95" y="5474"/>
                          <a:ext cx="231" cy="2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1846" name="Line 54"/>
            <p:cNvSpPr>
              <a:spLocks noChangeShapeType="1"/>
            </p:cNvSpPr>
            <p:nvPr/>
          </p:nvSpPr>
          <p:spPr bwMode="auto">
            <a:xfrm>
              <a:off x="10495" y="5938"/>
              <a:ext cx="3139"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sp>
          <p:nvSpPr>
            <p:cNvPr id="1441847" name="Line 55"/>
            <p:cNvSpPr>
              <a:spLocks noChangeShapeType="1"/>
            </p:cNvSpPr>
            <p:nvPr/>
          </p:nvSpPr>
          <p:spPr bwMode="auto">
            <a:xfrm>
              <a:off x="13634" y="5938"/>
              <a:ext cx="0" cy="120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DDDDDD">
                        <a:alpha val="74998"/>
                      </a:srgbClr>
                    </a:outerShdw>
                  </a:effectLst>
                </a14:hiddenEffects>
              </a:ext>
            </a:extLst>
          </p:spPr>
          <p:txBody>
            <a:bodyPr/>
            <a:lstStyle/>
            <a:p>
              <a:endParaRPr lang="en-US"/>
            </a:p>
          </p:txBody>
        </p:sp>
      </p:grpSp>
    </p:spTree>
    <p:extLst>
      <p:ext uri="{BB962C8B-B14F-4D97-AF65-F5344CB8AC3E}">
        <p14:creationId xmlns:p14="http://schemas.microsoft.com/office/powerpoint/2010/main" val="6340157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p:txBody>
          <a:bodyPr/>
          <a:lstStyle/>
          <a:p>
            <a:r>
              <a:rPr lang="en-US" altLang="zh-CN" dirty="0" smtClean="0">
                <a:ea typeface="宋体" charset="0"/>
                <a:cs typeface="宋体" charset="0"/>
              </a:rPr>
              <a:t>Why the 1986 collapse</a:t>
            </a:r>
            <a:endParaRPr lang="en-US" dirty="0"/>
          </a:p>
        </p:txBody>
      </p:sp>
      <p:sp>
        <p:nvSpPr>
          <p:cNvPr id="3" name="Content Placeholder 2"/>
          <p:cNvSpPr>
            <a:spLocks noGrp="1"/>
          </p:cNvSpPr>
          <p:nvPr>
            <p:ph idx="1"/>
          </p:nvPr>
        </p:nvSpPr>
        <p:spPr/>
        <p:txBody>
          <a:bodyPr/>
          <a:lstStyle/>
          <a:p>
            <a:endParaRPr lang="en-US"/>
          </a:p>
        </p:txBody>
      </p:sp>
      <p:pic>
        <p:nvPicPr>
          <p:cNvPr id="1547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 name="Group 5"/>
          <p:cNvGrpSpPr/>
          <p:nvPr/>
        </p:nvGrpSpPr>
        <p:grpSpPr>
          <a:xfrm>
            <a:off x="3505200" y="3048000"/>
            <a:ext cx="4419600" cy="707886"/>
            <a:chOff x="3505200" y="3048000"/>
            <a:chExt cx="4419600" cy="707886"/>
          </a:xfrm>
        </p:grpSpPr>
        <p:sp>
          <p:nvSpPr>
            <p:cNvPr id="1547268" name="Rectangle 4"/>
            <p:cNvSpPr>
              <a:spLocks noChangeArrowheads="1"/>
            </p:cNvSpPr>
            <p:nvPr/>
          </p:nvSpPr>
          <p:spPr bwMode="auto">
            <a:xfrm>
              <a:off x="3505200" y="3352800"/>
              <a:ext cx="1828800" cy="30480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 name="TextBox 1"/>
            <p:cNvSpPr txBox="1"/>
            <p:nvPr/>
          </p:nvSpPr>
          <p:spPr>
            <a:xfrm>
              <a:off x="5487289" y="3048000"/>
              <a:ext cx="2437511" cy="707886"/>
            </a:xfrm>
            <a:prstGeom prst="rect">
              <a:avLst/>
            </a:prstGeom>
            <a:noFill/>
          </p:spPr>
          <p:txBody>
            <a:bodyPr wrap="none" rtlCol="0">
              <a:spAutoFit/>
            </a:bodyPr>
            <a:lstStyle/>
            <a:p>
              <a:pPr algn="ctr"/>
              <a:r>
                <a:rPr lang="en-US" sz="2000" dirty="0">
                  <a:solidFill>
                    <a:schemeClr val="accent2"/>
                  </a:solidFill>
                </a:rPr>
                <a:t>c</a:t>
              </a:r>
              <a:r>
                <a:rPr lang="en-US" sz="2000" dirty="0" smtClean="0">
                  <a:solidFill>
                    <a:schemeClr val="accent2"/>
                  </a:solidFill>
                </a:rPr>
                <a:t>ongestion collapse</a:t>
              </a:r>
            </a:p>
            <a:p>
              <a:pPr algn="ctr"/>
              <a:r>
                <a:rPr lang="en-US" sz="2000" dirty="0">
                  <a:solidFill>
                    <a:schemeClr val="accent2"/>
                  </a:solidFill>
                </a:rPr>
                <a:t>d</a:t>
              </a:r>
              <a:r>
                <a:rPr lang="en-US" sz="2000" dirty="0" smtClean="0">
                  <a:solidFill>
                    <a:schemeClr val="accent2"/>
                  </a:solidFill>
                </a:rPr>
                <a:t>etected at LBL</a:t>
              </a:r>
              <a:endParaRPr lang="en-US" sz="2000" dirty="0">
                <a:solidFill>
                  <a:schemeClr val="accent2"/>
                </a:solidFill>
              </a:endParaRPr>
            </a:p>
          </p:txBody>
        </p:sp>
        <p:cxnSp>
          <p:nvCxnSpPr>
            <p:cNvPr id="4" name="Straight Arrow Connector 3"/>
            <p:cNvCxnSpPr/>
            <p:nvPr/>
          </p:nvCxnSpPr>
          <p:spPr bwMode="auto">
            <a:xfrm flipH="1">
              <a:off x="5334000" y="3505200"/>
              <a:ext cx="381000" cy="0"/>
            </a:xfrm>
            <a:prstGeom prst="straightConnector1">
              <a:avLst/>
            </a:prstGeom>
            <a:solidFill>
              <a:schemeClr val="accent1"/>
            </a:solidFill>
            <a:ln w="38100" cap="flat" cmpd="sng" algn="ctr">
              <a:solidFill>
                <a:srgbClr val="CC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2276959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410" name="Rectangle 2"/>
          <p:cNvSpPr>
            <a:spLocks noGrp="1" noChangeArrowheads="1"/>
          </p:cNvSpPr>
          <p:nvPr>
            <p:ph type="title"/>
          </p:nvPr>
        </p:nvSpPr>
        <p:spPr/>
        <p:txBody>
          <a:bodyPr/>
          <a:lstStyle/>
          <a:p>
            <a:r>
              <a:rPr lang="en-US" altLang="zh-CN">
                <a:ea typeface="宋体" charset="0"/>
                <a:cs typeface="宋体" charset="0"/>
              </a:rPr>
              <a:t>Why the 1986 collapse</a:t>
            </a:r>
            <a:endParaRPr lang="en-US"/>
          </a:p>
        </p:txBody>
      </p:sp>
      <p:sp>
        <p:nvSpPr>
          <p:cNvPr id="1553411" name="Rectangle 3"/>
          <p:cNvSpPr>
            <a:spLocks noGrp="1" noChangeArrowheads="1"/>
          </p:cNvSpPr>
          <p:nvPr>
            <p:ph idx="1"/>
          </p:nvPr>
        </p:nvSpPr>
        <p:spPr/>
        <p:txBody>
          <a:bodyPr/>
          <a:lstStyle/>
          <a:p>
            <a:pPr>
              <a:lnSpc>
                <a:spcPct val="90000"/>
              </a:lnSpc>
            </a:pPr>
            <a:r>
              <a:rPr lang="en-US" altLang="zh-CN" sz="2400" dirty="0">
                <a:ea typeface="宋体" charset="0"/>
                <a:cs typeface="宋体" charset="0"/>
              </a:rPr>
              <a:t>5,089 hosts on Internet (Nov 1986)</a:t>
            </a:r>
          </a:p>
          <a:p>
            <a:pPr>
              <a:lnSpc>
                <a:spcPct val="90000"/>
              </a:lnSpc>
            </a:pPr>
            <a:r>
              <a:rPr lang="en-US" altLang="zh-CN" sz="2400" dirty="0">
                <a:ea typeface="宋体" charset="0"/>
                <a:cs typeface="宋体" charset="0"/>
              </a:rPr>
              <a:t>Backbone speed: 50 – 56 kbps</a:t>
            </a:r>
          </a:p>
          <a:p>
            <a:pPr>
              <a:lnSpc>
                <a:spcPct val="90000"/>
              </a:lnSpc>
            </a:pPr>
            <a:r>
              <a:rPr lang="en-US" altLang="zh-CN" sz="2400" dirty="0">
                <a:ea typeface="宋体" charset="0"/>
                <a:cs typeface="宋体" charset="0"/>
              </a:rPr>
              <a:t>Control mechanism focused only on receiver congestion, not network congestion</a:t>
            </a:r>
          </a:p>
          <a:p>
            <a:pPr>
              <a:lnSpc>
                <a:spcPct val="90000"/>
              </a:lnSpc>
            </a:pPr>
            <a:endParaRPr lang="en-US" altLang="zh-CN" sz="2400" dirty="0">
              <a:ea typeface="宋体" charset="0"/>
              <a:cs typeface="宋体" charset="0"/>
            </a:endParaRPr>
          </a:p>
          <a:p>
            <a:pPr>
              <a:lnSpc>
                <a:spcPct val="90000"/>
              </a:lnSpc>
            </a:pPr>
            <a:r>
              <a:rPr lang="en-US" altLang="zh-CN" sz="2400" dirty="0">
                <a:ea typeface="宋体" charset="0"/>
                <a:cs typeface="宋体" charset="0"/>
              </a:rPr>
              <a:t>Large number of hosts sharing a slow (and small) network</a:t>
            </a:r>
          </a:p>
          <a:p>
            <a:pPr lvl="1">
              <a:lnSpc>
                <a:spcPct val="90000"/>
              </a:lnSpc>
            </a:pPr>
            <a:r>
              <a:rPr lang="en-US" altLang="zh-CN" sz="2000" u="sng" dirty="0">
                <a:ea typeface="宋体" charset="0"/>
                <a:cs typeface="宋体" charset="0"/>
              </a:rPr>
              <a:t>Network</a:t>
            </a:r>
            <a:r>
              <a:rPr lang="en-US" altLang="zh-CN" sz="2000" dirty="0">
                <a:ea typeface="宋体" charset="0"/>
                <a:cs typeface="宋体" charset="0"/>
              </a:rPr>
              <a:t> became the bottleneck, as opposed to receivers</a:t>
            </a:r>
          </a:p>
          <a:p>
            <a:pPr lvl="1">
              <a:lnSpc>
                <a:spcPct val="90000"/>
              </a:lnSpc>
            </a:pPr>
            <a:r>
              <a:rPr lang="en-US" altLang="zh-CN" sz="2000" dirty="0">
                <a:ea typeface="宋体" charset="0"/>
                <a:cs typeface="宋体" charset="0"/>
              </a:rPr>
              <a:t>But TCP flow control </a:t>
            </a:r>
            <a:r>
              <a:rPr lang="en-US" altLang="zh-CN" sz="2000" u="sng" dirty="0">
                <a:ea typeface="宋体" charset="0"/>
                <a:cs typeface="宋体" charset="0"/>
              </a:rPr>
              <a:t>only</a:t>
            </a:r>
            <a:r>
              <a:rPr lang="en-US" altLang="zh-CN" sz="2000" dirty="0">
                <a:ea typeface="宋体" charset="0"/>
                <a:cs typeface="宋体" charset="0"/>
              </a:rPr>
              <a:t> </a:t>
            </a:r>
            <a:r>
              <a:rPr lang="en-US" altLang="zh-CN" sz="2000" dirty="0" smtClean="0">
                <a:ea typeface="宋体" charset="0"/>
                <a:cs typeface="宋体" charset="0"/>
              </a:rPr>
              <a:t>prevented </a:t>
            </a:r>
            <a:r>
              <a:rPr lang="en-US" altLang="zh-CN" sz="2000" dirty="0">
                <a:ea typeface="宋体" charset="0"/>
                <a:cs typeface="宋体" charset="0"/>
              </a:rPr>
              <a:t>overwhelming receivers</a:t>
            </a:r>
            <a:endParaRPr lang="en-US" sz="2000" dirty="0"/>
          </a:p>
        </p:txBody>
      </p:sp>
      <p:sp>
        <p:nvSpPr>
          <p:cNvPr id="1553412" name="Text Box 4"/>
          <p:cNvSpPr txBox="1">
            <a:spLocks noChangeArrowheads="1"/>
          </p:cNvSpPr>
          <p:nvPr/>
        </p:nvSpPr>
        <p:spPr bwMode="auto">
          <a:xfrm>
            <a:off x="1719263" y="5676900"/>
            <a:ext cx="5322887" cy="8001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200">
                <a:solidFill>
                  <a:srgbClr val="0000FF"/>
                </a:solidFill>
                <a:ea typeface="宋体" charset="0"/>
                <a:cs typeface="宋体" charset="0"/>
              </a:rPr>
              <a:t>Jacobson introduced feedback control to </a:t>
            </a:r>
          </a:p>
          <a:p>
            <a:pPr algn="ctr"/>
            <a:r>
              <a:rPr lang="en-US" altLang="zh-CN" sz="2200">
                <a:solidFill>
                  <a:srgbClr val="0000FF"/>
                </a:solidFill>
                <a:ea typeface="宋体" charset="0"/>
                <a:cs typeface="宋体" charset="0"/>
              </a:rPr>
              <a:t>deal with network congestion in 1988</a:t>
            </a:r>
            <a:endParaRPr lang="en-US" sz="2200">
              <a:solidFill>
                <a:srgbClr val="0000FF"/>
              </a:solidFill>
            </a:endParaRPr>
          </a:p>
        </p:txBody>
      </p:sp>
    </p:spTree>
    <p:extLst>
      <p:ext uri="{BB962C8B-B14F-4D97-AF65-F5344CB8AC3E}">
        <p14:creationId xmlns:p14="http://schemas.microsoft.com/office/powerpoint/2010/main" val="8796365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458" name="Rectangle 2"/>
          <p:cNvSpPr>
            <a:spLocks noGrp="1" noChangeArrowheads="1"/>
          </p:cNvSpPr>
          <p:nvPr>
            <p:ph type="title"/>
          </p:nvPr>
        </p:nvSpPr>
        <p:spPr/>
        <p:txBody>
          <a:bodyPr/>
          <a:lstStyle/>
          <a:p>
            <a:pPr eaLnBrk="1" hangingPunct="1">
              <a:defRPr/>
            </a:pPr>
            <a:r>
              <a:rPr lang="en-US" altLang="zh-CN" smtClean="0">
                <a:ea typeface="宋体" charset="0"/>
                <a:cs typeface="宋体" charset="0"/>
              </a:rPr>
              <a:t>Tahoe and its variants (1988)</a:t>
            </a:r>
            <a:endParaRPr lang="en-US" smtClean="0">
              <a:cs typeface="+mj-cs"/>
            </a:endParaRPr>
          </a:p>
        </p:txBody>
      </p:sp>
      <p:sp>
        <p:nvSpPr>
          <p:cNvPr id="1555459" name="Rectangle 3"/>
          <p:cNvSpPr>
            <a:spLocks noGrp="1" noChangeArrowheads="1"/>
          </p:cNvSpPr>
          <p:nvPr>
            <p:ph idx="1"/>
          </p:nvPr>
        </p:nvSpPr>
        <p:spPr/>
        <p:txBody>
          <a:bodyPr/>
          <a:lstStyle/>
          <a:p>
            <a:pPr marL="0" indent="0" eaLnBrk="1" hangingPunct="1">
              <a:buNone/>
              <a:defRPr/>
            </a:pPr>
            <a:r>
              <a:rPr lang="en-US" altLang="zh-CN" dirty="0" smtClean="0">
                <a:ea typeface="宋体" charset="0"/>
                <a:cs typeface="宋体" charset="0"/>
              </a:rPr>
              <a:t>Jacobson, </a:t>
            </a:r>
            <a:r>
              <a:rPr lang="en-US" altLang="zh-CN" dirty="0" err="1" smtClean="0">
                <a:ea typeface="宋体" charset="0"/>
                <a:cs typeface="宋体" charset="0"/>
              </a:rPr>
              <a:t>Sigcomm</a:t>
            </a:r>
            <a:r>
              <a:rPr lang="en-US" altLang="zh-CN" dirty="0" smtClean="0">
                <a:ea typeface="宋体" charset="0"/>
                <a:cs typeface="宋体" charset="0"/>
              </a:rPr>
              <a:t> 1988</a:t>
            </a:r>
          </a:p>
          <a:p>
            <a:pPr marL="0" indent="0" eaLnBrk="1" hangingPunct="1">
              <a:buNone/>
              <a:defRPr/>
            </a:pPr>
            <a:r>
              <a:rPr lang="en-US" altLang="zh-CN" dirty="0" smtClean="0">
                <a:ea typeface="宋体" charset="0"/>
                <a:cs typeface="宋体" charset="0"/>
              </a:rPr>
              <a:t>+ Avoid overwhelming network</a:t>
            </a:r>
          </a:p>
          <a:p>
            <a:pPr marL="0" indent="0" eaLnBrk="1" hangingPunct="1">
              <a:buNone/>
              <a:defRPr/>
            </a:pPr>
            <a:r>
              <a:rPr lang="en-US" altLang="zh-CN" dirty="0" smtClean="0">
                <a:ea typeface="宋体" charset="0"/>
                <a:cs typeface="宋体" charset="0"/>
              </a:rPr>
              <a:t>+ Window control mechanisms</a:t>
            </a:r>
          </a:p>
          <a:p>
            <a:pPr lvl="1" eaLnBrk="1" hangingPunct="1">
              <a:defRPr/>
            </a:pPr>
            <a:r>
              <a:rPr lang="en-US" altLang="zh-CN" dirty="0" smtClean="0">
                <a:ea typeface="宋体" charset="0"/>
                <a:cs typeface="宋体" charset="0"/>
              </a:rPr>
              <a:t>Dynamically adjust sender window based on congestion (as well as receiver window)</a:t>
            </a:r>
          </a:p>
          <a:p>
            <a:pPr lvl="1" eaLnBrk="1" hangingPunct="1">
              <a:defRPr/>
            </a:pPr>
            <a:r>
              <a:rPr lang="en-US" altLang="zh-CN" dirty="0" smtClean="0">
                <a:ea typeface="宋体" charset="0"/>
                <a:cs typeface="宋体" charset="0"/>
              </a:rPr>
              <a:t>Loss-based AIMD</a:t>
            </a:r>
          </a:p>
          <a:p>
            <a:pPr lvl="1" eaLnBrk="1" hangingPunct="1">
              <a:defRPr/>
            </a:pPr>
            <a:r>
              <a:rPr lang="en-US" altLang="zh-CN" dirty="0" smtClean="0">
                <a:ea typeface="宋体" charset="0"/>
                <a:cs typeface="宋体" charset="0"/>
              </a:rPr>
              <a:t>Based on idea of Chiu, Jain, </a:t>
            </a:r>
            <a:r>
              <a:rPr lang="en-US" altLang="zh-CN" dirty="0" err="1" smtClean="0">
                <a:ea typeface="宋体" charset="0"/>
                <a:cs typeface="宋体" charset="0"/>
              </a:rPr>
              <a:t>Ramakrishnan</a:t>
            </a:r>
            <a:endParaRPr lang="en-US" altLang="zh-CN" dirty="0" smtClean="0">
              <a:ea typeface="宋体" charset="0"/>
              <a:cs typeface="宋体" charset="0"/>
            </a:endParaRPr>
          </a:p>
        </p:txBody>
      </p:sp>
      <p:sp>
        <p:nvSpPr>
          <p:cNvPr id="1555460" name="Text Box 4"/>
          <p:cNvSpPr txBox="1">
            <a:spLocks noChangeArrowheads="1"/>
          </p:cNvSpPr>
          <p:nvPr/>
        </p:nvSpPr>
        <p:spPr bwMode="auto">
          <a:xfrm>
            <a:off x="822325" y="5649913"/>
            <a:ext cx="77120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zh-CN" sz="2000" dirty="0">
                <a:solidFill>
                  <a:srgbClr val="0000FF"/>
                </a:solidFill>
                <a:ea typeface="宋体" charset="0"/>
                <a:cs typeface="宋体" charset="0"/>
              </a:rPr>
              <a:t>“…  i</a:t>
            </a:r>
            <a:r>
              <a:rPr lang="en-US" sz="2000" dirty="0">
                <a:solidFill>
                  <a:srgbClr val="0000FF"/>
                </a:solidFill>
                <a:cs typeface="+mn-cs"/>
              </a:rPr>
              <a:t>mportant considering that TCP spans a range from </a:t>
            </a:r>
            <a:r>
              <a:rPr lang="en-US" sz="2000" u="sng" dirty="0">
                <a:solidFill>
                  <a:srgbClr val="0000FF"/>
                </a:solidFill>
                <a:cs typeface="+mn-cs"/>
              </a:rPr>
              <a:t>800 Mbps</a:t>
            </a:r>
            <a:r>
              <a:rPr lang="en-US" sz="2000" dirty="0">
                <a:solidFill>
                  <a:srgbClr val="0000FF"/>
                </a:solidFill>
                <a:cs typeface="+mn-cs"/>
              </a:rPr>
              <a:t> Cray</a:t>
            </a:r>
            <a:r>
              <a:rPr lang="en-US" altLang="zh-CN" sz="2000" dirty="0">
                <a:solidFill>
                  <a:srgbClr val="0000FF"/>
                </a:solidFill>
                <a:ea typeface="宋体" charset="0"/>
                <a:cs typeface="宋体" charset="0"/>
              </a:rPr>
              <a:t> </a:t>
            </a:r>
            <a:r>
              <a:rPr lang="en-US" sz="2000" dirty="0">
                <a:solidFill>
                  <a:srgbClr val="0000FF"/>
                </a:solidFill>
                <a:cs typeface="+mn-cs"/>
              </a:rPr>
              <a:t>channels to 1200 bps packet </a:t>
            </a:r>
            <a:r>
              <a:rPr lang="en-US" sz="2000" u="sng" dirty="0">
                <a:solidFill>
                  <a:srgbClr val="0000FF"/>
                </a:solidFill>
                <a:cs typeface="+mn-cs"/>
              </a:rPr>
              <a:t>radio links</a:t>
            </a:r>
            <a:r>
              <a:rPr lang="en-US" altLang="zh-CN" sz="2000" dirty="0">
                <a:solidFill>
                  <a:srgbClr val="0000FF"/>
                </a:solidFill>
                <a:ea typeface="宋体" charset="0"/>
                <a:cs typeface="宋体" charset="0"/>
              </a:rPr>
              <a:t>”</a:t>
            </a:r>
          </a:p>
          <a:p>
            <a:pPr>
              <a:defRPr/>
            </a:pPr>
            <a:r>
              <a:rPr lang="en-US" altLang="zh-CN" sz="2000" dirty="0">
                <a:solidFill>
                  <a:srgbClr val="0000FF"/>
                </a:solidFill>
                <a:ea typeface="宋体" charset="0"/>
                <a:cs typeface="宋体" charset="0"/>
              </a:rPr>
              <a:t>					          --  Jacobson, 1988</a:t>
            </a:r>
            <a:endParaRPr lang="en-US" sz="2000" dirty="0">
              <a:solidFill>
                <a:srgbClr val="0000FF"/>
              </a:solidFill>
            </a:endParaRPr>
          </a:p>
        </p:txBody>
      </p:sp>
    </p:spTree>
    <p:extLst>
      <p:ext uri="{BB962C8B-B14F-4D97-AF65-F5344CB8AC3E}">
        <p14:creationId xmlns:p14="http://schemas.microsoft.com/office/powerpoint/2010/main" val="36257191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5460"/>
                                        </p:tgtEl>
                                        <p:attrNameLst>
                                          <p:attrName>style.visibility</p:attrName>
                                        </p:attrNameLst>
                                      </p:cBhvr>
                                      <p:to>
                                        <p:strVal val="visible"/>
                                      </p:to>
                                    </p:set>
                                    <p:animEffect transition="in" filter="wipe(left)">
                                      <p:cBhvr>
                                        <p:cTn id="7" dur="500"/>
                                        <p:tgtEl>
                                          <p:spTgt spid="15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60"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Acknowledgments</a:t>
            </a:r>
            <a:endParaRPr lang="en-US" sz="2800" dirty="0"/>
          </a:p>
        </p:txBody>
      </p:sp>
      <p:sp>
        <p:nvSpPr>
          <p:cNvPr id="1266691" name="Rectangle 3"/>
          <p:cNvSpPr>
            <a:spLocks noGrp="1" noChangeArrowheads="1"/>
          </p:cNvSpPr>
          <p:nvPr>
            <p:ph idx="1"/>
          </p:nvPr>
        </p:nvSpPr>
        <p:spPr/>
        <p:txBody>
          <a:bodyPr/>
          <a:lstStyle/>
          <a:p>
            <a:pPr marL="0" indent="0">
              <a:buNone/>
            </a:pPr>
            <a:r>
              <a:rPr lang="en-US" altLang="zh-CN" sz="3200" dirty="0" smtClean="0">
                <a:ea typeface="宋体" charset="0"/>
                <a:cs typeface="宋体" charset="0"/>
              </a:rPr>
              <a:t>Caltech: L. Chen, J. Doyle, C. Jin, G. Lee, H. Newman, A. Tang, D. Wei, B. </a:t>
            </a:r>
            <a:r>
              <a:rPr lang="en-US" altLang="zh-CN" sz="3200" dirty="0" err="1" smtClean="0">
                <a:ea typeface="宋体" charset="0"/>
                <a:cs typeface="宋体" charset="0"/>
              </a:rPr>
              <a:t>Wydrowski</a:t>
            </a:r>
            <a:r>
              <a:rPr lang="en-US" altLang="zh-CN" sz="3200" dirty="0" smtClean="0">
                <a:ea typeface="宋体" charset="0"/>
                <a:cs typeface="宋体" charset="0"/>
              </a:rPr>
              <a:t>, </a:t>
            </a:r>
            <a:r>
              <a:rPr lang="en-US" altLang="zh-CN" sz="3200" dirty="0" err="1" smtClean="0">
                <a:ea typeface="宋体" charset="0"/>
                <a:cs typeface="宋体" charset="0"/>
              </a:rPr>
              <a:t>Netlab</a:t>
            </a:r>
            <a:r>
              <a:rPr lang="en-US" altLang="zh-CN" sz="3200" dirty="0" smtClean="0">
                <a:ea typeface="宋体" charset="0"/>
                <a:cs typeface="宋体" charset="0"/>
              </a:rPr>
              <a:t> Gen1</a:t>
            </a:r>
            <a:endParaRPr lang="en-US" altLang="zh-CN"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Uruguay: F. Paganini</a:t>
            </a:r>
          </a:p>
          <a:p>
            <a:pPr marL="0" indent="0">
              <a:buNone/>
            </a:pPr>
            <a:endParaRPr lang="en-US" altLang="zh-CN" sz="1800" dirty="0">
              <a:ea typeface="宋体" charset="0"/>
              <a:cs typeface="宋体" charset="0"/>
            </a:endParaRPr>
          </a:p>
          <a:p>
            <a:pPr marL="0" indent="0">
              <a:buNone/>
            </a:pPr>
            <a:r>
              <a:rPr lang="en-US" altLang="zh-CN" sz="3200" dirty="0" smtClean="0">
                <a:ea typeface="宋体" charset="0"/>
                <a:cs typeface="宋体" charset="0"/>
              </a:rPr>
              <a:t>Swinburne: L. Andrew</a:t>
            </a:r>
            <a:endParaRPr lang="en-US" altLang="zh-CN" sz="2800" dirty="0">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Princeton: M. Chiang</a:t>
            </a:r>
          </a:p>
          <a:p>
            <a:pPr marL="0" indent="0">
              <a:buNone/>
            </a:pPr>
            <a:endParaRPr lang="en-US" altLang="zh-CN" sz="1800" dirty="0" smtClean="0">
              <a:ea typeface="宋体" charset="0"/>
              <a:cs typeface="宋体" charset="0"/>
            </a:endParaRPr>
          </a:p>
          <a:p>
            <a:pPr marL="0" indent="0">
              <a:buNone/>
            </a:pPr>
            <a:endParaRPr lang="en-US" altLang="zh-CN" sz="1800" dirty="0">
              <a:ea typeface="宋体" charset="0"/>
              <a:cs typeface="宋体" charset="0"/>
            </a:endParaRPr>
          </a:p>
          <a:p>
            <a:pPr marL="0" indent="0">
              <a:buNone/>
            </a:pPr>
            <a:endParaRPr lang="en-US" altLang="zh-CN" sz="3200" dirty="0" smtClean="0">
              <a:ea typeface="宋体" charset="0"/>
              <a:cs typeface="宋体" charset="0"/>
            </a:endParaRPr>
          </a:p>
          <a:p>
            <a:pPr marL="0" indent="0">
              <a:buNone/>
            </a:pPr>
            <a:endParaRPr lang="en-US" altLang="zh-CN" sz="1800" dirty="0" smtClean="0">
              <a:ea typeface="宋体" charset="0"/>
              <a:cs typeface="宋体" charset="0"/>
            </a:endParaRPr>
          </a:p>
        </p:txBody>
      </p:sp>
    </p:spTree>
    <p:extLst>
      <p:ext uri="{BB962C8B-B14F-4D97-AF65-F5344CB8AC3E}">
        <p14:creationId xmlns:p14="http://schemas.microsoft.com/office/powerpoint/2010/main" val="3386710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5826"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485828" name="Line 4"/>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485829" name="Line 5"/>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31" name="KMA1D1FEAF"/>
          <p:cNvSpPr>
            <a:spLocks noChangeArrowheads="1"/>
          </p:cNvSpPr>
          <p:nvPr>
            <p:custDataLst>
              <p:tags r:id="rId2"/>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sp>
        <p:nvSpPr>
          <p:cNvPr id="2" name="Content Placeholder 1"/>
          <p:cNvSpPr>
            <a:spLocks noGrp="1"/>
          </p:cNvSpPr>
          <p:nvPr>
            <p:ph idx="1"/>
          </p:nvPr>
        </p:nvSpPr>
        <p:spPr/>
        <p:txBody>
          <a:bodyPr/>
          <a:lstStyle/>
          <a:p>
            <a:endParaRPr lang="en-US"/>
          </a:p>
        </p:txBody>
      </p:sp>
      <p:sp>
        <p:nvSpPr>
          <p:cNvPr id="1485835" name="Text Box 11"/>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1485836" name="Line 12"/>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37" name="KMA1D1FEAF"/>
          <p:cNvSpPr>
            <a:spLocks noChangeArrowheads="1"/>
          </p:cNvSpPr>
          <p:nvPr>
            <p:custDataLst>
              <p:tags r:id="rId3"/>
            </p:custDataLst>
          </p:nvPr>
        </p:nvSpPr>
        <p:spPr bwMode="gray">
          <a:xfrm>
            <a:off x="990600" y="3167063"/>
            <a:ext cx="685800" cy="195262"/>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a:t>
            </a:r>
            <a:endParaRPr lang="en-US" sz="1600" noProof="1">
              <a:solidFill>
                <a:srgbClr val="000000"/>
              </a:solidFill>
              <a:latin typeface="Verdana" pitchFamily="34" charset="0"/>
              <a:ea typeface="+mn-ea"/>
            </a:endParaRPr>
          </a:p>
        </p:txBody>
      </p:sp>
      <p:sp>
        <p:nvSpPr>
          <p:cNvPr id="1485838" name="Rectangle 14"/>
          <p:cNvSpPr>
            <a:spLocks noChangeArrowheads="1"/>
          </p:cNvSpPr>
          <p:nvPr/>
        </p:nvSpPr>
        <p:spPr bwMode="auto">
          <a:xfrm>
            <a:off x="8001000" y="2895600"/>
            <a:ext cx="128588" cy="422275"/>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1485841" name="Text Box 17"/>
          <p:cNvSpPr txBox="1">
            <a:spLocks noChangeArrowheads="1"/>
          </p:cNvSpPr>
          <p:nvPr/>
        </p:nvSpPr>
        <p:spPr bwMode="auto">
          <a:xfrm>
            <a:off x="24384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81</a:t>
            </a:r>
            <a:endParaRPr lang="en-US" b="1">
              <a:solidFill>
                <a:srgbClr val="000000"/>
              </a:solidFill>
              <a:ea typeface="宋体" pitchFamily="2" charset="-122"/>
              <a:cs typeface="Times New Roman" pitchFamily="18" charset="0"/>
            </a:endParaRPr>
          </a:p>
        </p:txBody>
      </p:sp>
      <p:sp>
        <p:nvSpPr>
          <p:cNvPr id="1485842" name="Line 18"/>
          <p:cNvSpPr>
            <a:spLocks noChangeShapeType="1"/>
          </p:cNvSpPr>
          <p:nvPr/>
        </p:nvSpPr>
        <p:spPr bwMode="auto">
          <a:xfrm flipV="1">
            <a:off x="3048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43" name="KMA1D1FEAF"/>
          <p:cNvSpPr>
            <a:spLocks noChangeArrowheads="1"/>
          </p:cNvSpPr>
          <p:nvPr>
            <p:custDataLst>
              <p:tags r:id="rId4"/>
            </p:custDataLst>
          </p:nvPr>
        </p:nvSpPr>
        <p:spPr bwMode="gray">
          <a:xfrm>
            <a:off x="2590800" y="2286000"/>
            <a:ext cx="7620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TCP/IP</a:t>
            </a:r>
            <a:endParaRPr lang="en-US" sz="1600" noProof="1">
              <a:solidFill>
                <a:srgbClr val="000000"/>
              </a:solidFill>
              <a:latin typeface="Verdana" pitchFamily="34" charset="0"/>
              <a:ea typeface="+mn-ea"/>
            </a:endParaRPr>
          </a:p>
        </p:txBody>
      </p:sp>
      <p:sp>
        <p:nvSpPr>
          <p:cNvPr id="1485845" name="Line 21"/>
          <p:cNvSpPr>
            <a:spLocks noChangeShapeType="1"/>
          </p:cNvSpPr>
          <p:nvPr/>
        </p:nvSpPr>
        <p:spPr bwMode="auto">
          <a:xfrm>
            <a:off x="4343400" y="2057400"/>
            <a:ext cx="0" cy="9906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485847" name="Rectangle 23"/>
          <p:cNvSpPr>
            <a:spLocks noChangeArrowheads="1"/>
          </p:cNvSpPr>
          <p:nvPr/>
        </p:nvSpPr>
        <p:spPr bwMode="auto">
          <a:xfrm>
            <a:off x="228600" y="3871910"/>
            <a:ext cx="4114800" cy="381000"/>
          </a:xfrm>
          <a:prstGeom prst="rect">
            <a:avLst/>
          </a:prstGeom>
          <a:solidFill>
            <a:schemeClr val="accent1">
              <a:alpha val="60001"/>
            </a:schemeClr>
          </a:solidFill>
          <a:ln w="9525">
            <a:noFill/>
            <a:miter lim="800000"/>
            <a:headEnd/>
            <a:tailEnd/>
          </a:ln>
          <a:effectLst/>
        </p:spPr>
        <p:txBody>
          <a:bodyPr wrap="none" anchor="ctr"/>
          <a:lstStyle/>
          <a:p>
            <a:r>
              <a:rPr lang="en-US" altLang="zh-CN">
                <a:solidFill>
                  <a:srgbClr val="000000"/>
                </a:solidFill>
                <a:ea typeface="宋体" pitchFamily="2" charset="-122"/>
              </a:rPr>
              <a:t>50-56kbps, ARPANet</a:t>
            </a:r>
          </a:p>
        </p:txBody>
      </p:sp>
      <p:sp>
        <p:nvSpPr>
          <p:cNvPr id="1485849" name="Rectangle 25"/>
          <p:cNvSpPr>
            <a:spLocks noChangeArrowheads="1"/>
          </p:cNvSpPr>
          <p:nvPr/>
        </p:nvSpPr>
        <p:spPr bwMode="auto">
          <a:xfrm>
            <a:off x="4343400" y="4252913"/>
            <a:ext cx="838200" cy="6096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T1 </a:t>
            </a:r>
          </a:p>
          <a:p>
            <a:pPr algn="ctr"/>
            <a:r>
              <a:rPr lang="en-US" altLang="zh-CN">
                <a:solidFill>
                  <a:srgbClr val="000000"/>
                </a:solidFill>
                <a:ea typeface="宋体" pitchFamily="2" charset="-122"/>
              </a:rPr>
              <a:t>NSFNet</a:t>
            </a:r>
          </a:p>
        </p:txBody>
      </p:sp>
      <p:sp>
        <p:nvSpPr>
          <p:cNvPr id="1485854" name="Rectangle 30"/>
          <p:cNvSpPr>
            <a:spLocks noChangeArrowheads="1"/>
          </p:cNvSpPr>
          <p:nvPr/>
        </p:nvSpPr>
        <p:spPr bwMode="auto">
          <a:xfrm>
            <a:off x="6400800" y="5167313"/>
            <a:ext cx="7620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OC12</a:t>
            </a:r>
          </a:p>
          <a:p>
            <a:pPr algn="ctr"/>
            <a:r>
              <a:rPr lang="en-US" altLang="zh-CN">
                <a:solidFill>
                  <a:srgbClr val="000000"/>
                </a:solidFill>
                <a:ea typeface="宋体" pitchFamily="2" charset="-122"/>
              </a:rPr>
              <a:t>MCI</a:t>
            </a:r>
          </a:p>
        </p:txBody>
      </p:sp>
      <p:sp>
        <p:nvSpPr>
          <p:cNvPr id="1485856" name="Rectangle 32"/>
          <p:cNvSpPr>
            <a:spLocks noChangeArrowheads="1"/>
          </p:cNvSpPr>
          <p:nvPr/>
        </p:nvSpPr>
        <p:spPr bwMode="auto">
          <a:xfrm>
            <a:off x="5181600" y="4862512"/>
            <a:ext cx="1219200" cy="3048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T3, NSFNet</a:t>
            </a:r>
          </a:p>
        </p:txBody>
      </p:sp>
      <p:sp>
        <p:nvSpPr>
          <p:cNvPr id="1485865" name="Rectangle 41"/>
          <p:cNvSpPr>
            <a:spLocks noChangeArrowheads="1"/>
          </p:cNvSpPr>
          <p:nvPr/>
        </p:nvSpPr>
        <p:spPr bwMode="auto">
          <a:xfrm>
            <a:off x="7162800" y="5700712"/>
            <a:ext cx="9144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OC48</a:t>
            </a:r>
          </a:p>
          <a:p>
            <a:pPr algn="ctr"/>
            <a:r>
              <a:rPr lang="en-US" altLang="zh-CN">
                <a:solidFill>
                  <a:srgbClr val="000000"/>
                </a:solidFill>
                <a:ea typeface="宋体" pitchFamily="2" charset="-122"/>
              </a:rPr>
              <a:t>vBNS</a:t>
            </a:r>
          </a:p>
        </p:txBody>
      </p:sp>
      <p:sp>
        <p:nvSpPr>
          <p:cNvPr id="1485868" name="Rectangle 44"/>
          <p:cNvSpPr>
            <a:spLocks noChangeArrowheads="1"/>
          </p:cNvSpPr>
          <p:nvPr/>
        </p:nvSpPr>
        <p:spPr bwMode="auto">
          <a:xfrm>
            <a:off x="8077200" y="6248400"/>
            <a:ext cx="1066800" cy="533400"/>
          </a:xfrm>
          <a:prstGeom prst="rect">
            <a:avLst/>
          </a:prstGeom>
          <a:solidFill>
            <a:schemeClr val="accent1">
              <a:alpha val="60001"/>
            </a:schemeClr>
          </a:solidFill>
          <a:ln w="9525">
            <a:noFill/>
            <a:miter lim="800000"/>
            <a:headEnd/>
            <a:tailEnd/>
          </a:ln>
          <a:effectLst/>
        </p:spPr>
        <p:txBody>
          <a:bodyPr wrap="none" anchor="ctr"/>
          <a:lstStyle/>
          <a:p>
            <a:pPr algn="ctr"/>
            <a:r>
              <a:rPr lang="en-US" altLang="zh-CN">
                <a:solidFill>
                  <a:srgbClr val="000000"/>
                </a:solidFill>
                <a:ea typeface="宋体" pitchFamily="2" charset="-122"/>
              </a:rPr>
              <a:t>OC192</a:t>
            </a:r>
          </a:p>
          <a:p>
            <a:pPr algn="ctr"/>
            <a:r>
              <a:rPr lang="en-US" altLang="zh-CN">
                <a:solidFill>
                  <a:srgbClr val="000000"/>
                </a:solidFill>
                <a:ea typeface="宋体" pitchFamily="2" charset="-122"/>
              </a:rPr>
              <a:t>Abilene</a:t>
            </a:r>
          </a:p>
        </p:txBody>
      </p:sp>
      <p:sp>
        <p:nvSpPr>
          <p:cNvPr id="1485870" name="KMA1D1FEAF"/>
          <p:cNvSpPr>
            <a:spLocks noChangeArrowheads="1"/>
          </p:cNvSpPr>
          <p:nvPr>
            <p:custDataLst>
              <p:tags r:id="rId5"/>
            </p:custDataLst>
          </p:nvPr>
        </p:nvSpPr>
        <p:spPr bwMode="gray">
          <a:xfrm>
            <a:off x="4800600" y="3157537"/>
            <a:ext cx="685800" cy="195263"/>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HTTP</a:t>
            </a:r>
            <a:endParaRPr lang="en-US" sz="1600" noProof="1">
              <a:solidFill>
                <a:srgbClr val="000000"/>
              </a:solidFill>
              <a:latin typeface="Verdana" pitchFamily="34" charset="0"/>
              <a:ea typeface="+mn-ea"/>
            </a:endParaRPr>
          </a:p>
        </p:txBody>
      </p:sp>
      <p:sp>
        <p:nvSpPr>
          <p:cNvPr id="1485871" name="KMA1D1FEAF"/>
          <p:cNvSpPr>
            <a:spLocks noChangeArrowheads="1"/>
          </p:cNvSpPr>
          <p:nvPr>
            <p:custDataLst>
              <p:tags r:id="rId6"/>
            </p:custDataLst>
          </p:nvPr>
        </p:nvSpPr>
        <p:spPr bwMode="gray">
          <a:xfrm>
            <a:off x="3962400" y="3167063"/>
            <a:ext cx="6858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Tahoe</a:t>
            </a:r>
            <a:endParaRPr lang="en-US" sz="1600" noProof="1">
              <a:solidFill>
                <a:srgbClr val="000000"/>
              </a:solidFill>
              <a:latin typeface="Verdana" pitchFamily="34" charset="0"/>
              <a:ea typeface="+mn-ea"/>
            </a:endParaRPr>
          </a:p>
        </p:txBody>
      </p:sp>
      <p:sp>
        <p:nvSpPr>
          <p:cNvPr id="1485874" name="Arc 50"/>
          <p:cNvSpPr>
            <a:spLocks/>
          </p:cNvSpPr>
          <p:nvPr/>
        </p:nvSpPr>
        <p:spPr bwMode="auto">
          <a:xfrm>
            <a:off x="3886200" y="5105400"/>
            <a:ext cx="2895600" cy="1600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chemeClr val="accent2"/>
            </a:solidFill>
            <a:round/>
            <a:headEnd/>
            <a:tailEnd type="triangle" w="med" len="med"/>
          </a:ln>
          <a:effectLst/>
        </p:spPr>
        <p:txBody>
          <a:bodyPr wrap="none" anchor="ctr"/>
          <a:lstStyle/>
          <a:p>
            <a:endParaRPr lang="en-US">
              <a:solidFill>
                <a:srgbClr val="000000"/>
              </a:solidFill>
              <a:ea typeface="+mn-ea"/>
            </a:endParaRPr>
          </a:p>
        </p:txBody>
      </p:sp>
      <p:sp>
        <p:nvSpPr>
          <p:cNvPr id="1485876" name="Text Box 52"/>
          <p:cNvSpPr txBox="1">
            <a:spLocks noChangeArrowheads="1"/>
          </p:cNvSpPr>
          <p:nvPr/>
        </p:nvSpPr>
        <p:spPr bwMode="auto">
          <a:xfrm>
            <a:off x="28956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83</a:t>
            </a:r>
            <a:endParaRPr lang="en-US" b="1">
              <a:solidFill>
                <a:srgbClr val="000000"/>
              </a:solidFill>
              <a:ea typeface="宋体" pitchFamily="2" charset="-122"/>
              <a:cs typeface="Times New Roman" pitchFamily="18" charset="0"/>
            </a:endParaRPr>
          </a:p>
        </p:txBody>
      </p:sp>
      <p:sp>
        <p:nvSpPr>
          <p:cNvPr id="1485877" name="Line 53"/>
          <p:cNvSpPr>
            <a:spLocks noChangeShapeType="1"/>
          </p:cNvSpPr>
          <p:nvPr/>
        </p:nvSpPr>
        <p:spPr bwMode="auto">
          <a:xfrm flipV="1">
            <a:off x="3429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85878" name="KMA1D1FEAF"/>
          <p:cNvSpPr>
            <a:spLocks noChangeArrowheads="1"/>
          </p:cNvSpPr>
          <p:nvPr>
            <p:custDataLst>
              <p:tags r:id="rId7"/>
            </p:custDataLst>
          </p:nvPr>
        </p:nvSpPr>
        <p:spPr bwMode="gray">
          <a:xfrm>
            <a:off x="2743200" y="3157538"/>
            <a:ext cx="1066800" cy="43973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Cutover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to TCP/IP</a:t>
            </a:r>
            <a:endParaRPr lang="en-US" sz="1600" noProof="1">
              <a:solidFill>
                <a:srgbClr val="000000"/>
              </a:solidFill>
              <a:latin typeface="Verdana" pitchFamily="34" charset="0"/>
              <a:ea typeface="+mn-ea"/>
            </a:endParaRPr>
          </a:p>
        </p:txBody>
      </p:sp>
      <p:sp>
        <p:nvSpPr>
          <p:cNvPr id="1485879" name="Line 55"/>
          <p:cNvSpPr>
            <a:spLocks noChangeShapeType="1"/>
          </p:cNvSpPr>
          <p:nvPr/>
        </p:nvSpPr>
        <p:spPr bwMode="auto">
          <a:xfrm>
            <a:off x="3429000" y="2057400"/>
            <a:ext cx="0" cy="914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92" name="Rectangle 191"/>
          <p:cNvSpPr/>
          <p:nvPr/>
        </p:nvSpPr>
        <p:spPr bwMode="auto">
          <a:xfrm>
            <a:off x="0" y="1143000"/>
            <a:ext cx="9144000" cy="5715000"/>
          </a:xfrm>
          <a:prstGeom prst="rect">
            <a:avLst/>
          </a:prstGeom>
          <a:solidFill>
            <a:schemeClr val="bg1">
              <a:alpha val="7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193" name="Group 192"/>
          <p:cNvGrpSpPr/>
          <p:nvPr/>
        </p:nvGrpSpPr>
        <p:grpSpPr>
          <a:xfrm>
            <a:off x="-76200" y="1295400"/>
            <a:ext cx="9220200" cy="4511675"/>
            <a:chOff x="-76200" y="1295400"/>
            <a:chExt cx="9220200" cy="4511675"/>
          </a:xfrm>
        </p:grpSpPr>
        <p:sp>
          <p:nvSpPr>
            <p:cNvPr id="194"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96" name="Line 4"/>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97" name="Line 5"/>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99" name="Text Box 8"/>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200" name="Line 9"/>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02" name="KMA1D1FEAF"/>
            <p:cNvSpPr>
              <a:spLocks noChangeArrowheads="1"/>
            </p:cNvSpPr>
            <p:nvPr>
              <p:custDataLst>
                <p:tags r:id="rId12"/>
              </p:custDataLst>
            </p:nvPr>
          </p:nvSpPr>
          <p:spPr bwMode="gray">
            <a:xfrm>
              <a:off x="3962400" y="3276600"/>
              <a:ext cx="6858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Tahoe</a:t>
              </a:r>
              <a:endParaRPr lang="en-US" sz="1600" noProof="1">
                <a:solidFill>
                  <a:srgbClr val="000000"/>
                </a:solidFill>
                <a:latin typeface="Verdana" pitchFamily="34" charset="0"/>
                <a:ea typeface="+mn-ea"/>
              </a:endParaRPr>
            </a:p>
          </p:txBody>
        </p:sp>
        <p:sp>
          <p:nvSpPr>
            <p:cNvPr id="203" name="Line 12"/>
            <p:cNvSpPr>
              <a:spLocks noChangeShapeType="1"/>
            </p:cNvSpPr>
            <p:nvPr/>
          </p:nvSpPr>
          <p:spPr bwMode="auto">
            <a:xfrm>
              <a:off x="4343400" y="2057400"/>
              <a:ext cx="0" cy="10668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07" name="KMA1D1FEAF"/>
            <p:cNvSpPr>
              <a:spLocks noChangeArrowheads="1"/>
            </p:cNvSpPr>
            <p:nvPr>
              <p:custDataLst>
                <p:tags r:id="rId13"/>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sp>
          <p:nvSpPr>
            <p:cNvPr id="208" name="KMA1D1FEAF"/>
            <p:cNvSpPr>
              <a:spLocks noChangeArrowheads="1"/>
            </p:cNvSpPr>
            <p:nvPr>
              <p:custDataLst>
                <p:tags r:id="rId14"/>
              </p:custDataLst>
            </p:nvPr>
          </p:nvSpPr>
          <p:spPr bwMode="gray">
            <a:xfrm>
              <a:off x="152400" y="3200400"/>
              <a:ext cx="914400" cy="439738"/>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Network</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Mail</a:t>
              </a:r>
              <a:endParaRPr lang="en-US" sz="1600" noProof="1">
                <a:solidFill>
                  <a:srgbClr val="000000"/>
                </a:solidFill>
                <a:latin typeface="Verdana" pitchFamily="34" charset="0"/>
                <a:ea typeface="+mn-ea"/>
              </a:endParaRPr>
            </a:p>
          </p:txBody>
        </p:sp>
        <p:sp>
          <p:nvSpPr>
            <p:cNvPr id="212" name="KMA1D1FEAF"/>
            <p:cNvSpPr>
              <a:spLocks noChangeArrowheads="1"/>
            </p:cNvSpPr>
            <p:nvPr>
              <p:custDataLst>
                <p:tags r:id="rId15"/>
              </p:custDataLst>
            </p:nvPr>
          </p:nvSpPr>
          <p:spPr bwMode="gray">
            <a:xfrm>
              <a:off x="762000" y="5367338"/>
              <a:ext cx="990600" cy="43973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File</a:t>
              </a:r>
            </a:p>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Transfer</a:t>
              </a:r>
              <a:endParaRPr lang="en-US" sz="1600" noProof="1">
                <a:solidFill>
                  <a:srgbClr val="000000"/>
                </a:solidFill>
                <a:latin typeface="Verdana" pitchFamily="34" charset="0"/>
                <a:ea typeface="+mn-ea"/>
              </a:endParaRPr>
            </a:p>
          </p:txBody>
        </p:sp>
        <p:sp>
          <p:nvSpPr>
            <p:cNvPr id="213" name="KMA1D1FEAF"/>
            <p:cNvSpPr>
              <a:spLocks noChangeArrowheads="1"/>
            </p:cNvSpPr>
            <p:nvPr>
              <p:custDataLst>
                <p:tags r:id="rId16"/>
              </p:custDataLst>
            </p:nvPr>
          </p:nvSpPr>
          <p:spPr bwMode="gray">
            <a:xfrm>
              <a:off x="533400" y="4419600"/>
              <a:ext cx="838200" cy="195263"/>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Telnet</a:t>
              </a:r>
              <a:endParaRPr lang="en-US" sz="1600" noProof="1">
                <a:solidFill>
                  <a:srgbClr val="000000"/>
                </a:solidFill>
                <a:latin typeface="Verdana" pitchFamily="34" charset="0"/>
                <a:ea typeface="+mn-ea"/>
              </a:endParaRPr>
            </a:p>
          </p:txBody>
        </p:sp>
        <p:grpSp>
          <p:nvGrpSpPr>
            <p:cNvPr id="215" name="Group 24"/>
            <p:cNvGrpSpPr>
              <a:grpSpLocks/>
            </p:cNvGrpSpPr>
            <p:nvPr/>
          </p:nvGrpSpPr>
          <p:grpSpPr bwMode="auto">
            <a:xfrm>
              <a:off x="4800600" y="1295400"/>
              <a:ext cx="4343400" cy="3216275"/>
              <a:chOff x="3024" y="816"/>
              <a:chExt cx="2736" cy="2026"/>
            </a:xfrm>
          </p:grpSpPr>
          <p:sp>
            <p:nvSpPr>
              <p:cNvPr id="218" name="Text Box 25"/>
              <p:cNvSpPr txBox="1">
                <a:spLocks noChangeArrowheads="1"/>
              </p:cNvSpPr>
              <p:nvPr/>
            </p:nvSpPr>
            <p:spPr bwMode="auto">
              <a:xfrm>
                <a:off x="3120"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1993</a:t>
                </a:r>
                <a:endParaRPr lang="en-US" b="1">
                  <a:solidFill>
                    <a:srgbClr val="000000"/>
                  </a:solidFill>
                  <a:ea typeface="宋体" pitchFamily="2" charset="-122"/>
                  <a:cs typeface="Times New Roman" pitchFamily="18" charset="0"/>
                </a:endParaRPr>
              </a:p>
            </p:txBody>
          </p:sp>
          <p:sp>
            <p:nvSpPr>
              <p:cNvPr id="219" name="Line 26"/>
              <p:cNvSpPr>
                <a:spLocks noChangeShapeType="1"/>
              </p:cNvSpPr>
              <p:nvPr/>
            </p:nvSpPr>
            <p:spPr bwMode="auto">
              <a:xfrm flipV="1">
                <a:off x="3456"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20" name="Rectangle 27"/>
              <p:cNvSpPr>
                <a:spLocks noChangeArrowheads="1"/>
              </p:cNvSpPr>
              <p:nvPr/>
            </p:nvSpPr>
            <p:spPr bwMode="auto">
              <a:xfrm>
                <a:off x="5040" y="1824"/>
                <a:ext cx="81" cy="266"/>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223" name="Text Box 30"/>
              <p:cNvSpPr txBox="1">
                <a:spLocks noChangeArrowheads="1"/>
              </p:cNvSpPr>
              <p:nvPr/>
            </p:nvSpPr>
            <p:spPr bwMode="auto">
              <a:xfrm>
                <a:off x="3552"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1995</a:t>
                </a:r>
                <a:endParaRPr lang="en-US" b="1">
                  <a:solidFill>
                    <a:srgbClr val="000000"/>
                  </a:solidFill>
                  <a:ea typeface="宋体" pitchFamily="2" charset="-122"/>
                  <a:cs typeface="Times New Roman" pitchFamily="18" charset="0"/>
                </a:endParaRPr>
              </a:p>
            </p:txBody>
          </p:sp>
          <p:sp>
            <p:nvSpPr>
              <p:cNvPr id="224" name="Line 31"/>
              <p:cNvSpPr>
                <a:spLocks noChangeShapeType="1"/>
              </p:cNvSpPr>
              <p:nvPr/>
            </p:nvSpPr>
            <p:spPr bwMode="auto">
              <a:xfrm flipV="1">
                <a:off x="3888"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25" name="KMA1D1FEAF"/>
              <p:cNvSpPr>
                <a:spLocks noChangeArrowheads="1"/>
              </p:cNvSpPr>
              <p:nvPr>
                <p:custDataLst>
                  <p:tags r:id="rId17"/>
                </p:custDataLst>
              </p:nvPr>
            </p:nvSpPr>
            <p:spPr bwMode="gray">
              <a:xfrm>
                <a:off x="3600" y="2085"/>
                <a:ext cx="576"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Internet</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Phone</a:t>
                </a:r>
                <a:endParaRPr lang="en-US" sz="1600" noProof="1">
                  <a:solidFill>
                    <a:srgbClr val="000000"/>
                  </a:solidFill>
                  <a:latin typeface="Verdana" pitchFamily="34" charset="0"/>
                  <a:ea typeface="+mn-ea"/>
                </a:endParaRPr>
              </a:p>
            </p:txBody>
          </p:sp>
          <p:sp>
            <p:nvSpPr>
              <p:cNvPr id="226" name="KMA1D1FEAF"/>
              <p:cNvSpPr>
                <a:spLocks noChangeArrowheads="1"/>
              </p:cNvSpPr>
              <p:nvPr>
                <p:custDataLst>
                  <p:tags r:id="rId18"/>
                </p:custDataLst>
              </p:nvPr>
            </p:nvSpPr>
            <p:spPr bwMode="gray">
              <a:xfrm>
                <a:off x="3024" y="2565"/>
                <a:ext cx="864"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Whitehouse</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online</a:t>
                </a:r>
                <a:endParaRPr lang="en-US" sz="1600" noProof="1">
                  <a:solidFill>
                    <a:srgbClr val="000000"/>
                  </a:solidFill>
                  <a:latin typeface="Verdana" pitchFamily="34" charset="0"/>
                  <a:ea typeface="+mn-ea"/>
                </a:endParaRPr>
              </a:p>
            </p:txBody>
          </p:sp>
          <p:sp>
            <p:nvSpPr>
              <p:cNvPr id="227" name="Line 34"/>
              <p:cNvSpPr>
                <a:spLocks noChangeShapeType="1"/>
              </p:cNvSpPr>
              <p:nvPr/>
            </p:nvSpPr>
            <p:spPr bwMode="auto">
              <a:xfrm>
                <a:off x="3456" y="1296"/>
                <a:ext cx="0" cy="12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28" name="KMA1D1FEAF"/>
              <p:cNvSpPr>
                <a:spLocks noChangeArrowheads="1"/>
              </p:cNvSpPr>
              <p:nvPr>
                <p:custDataLst>
                  <p:tags r:id="rId19"/>
                </p:custDataLst>
              </p:nvPr>
            </p:nvSpPr>
            <p:spPr bwMode="gray">
              <a:xfrm>
                <a:off x="3120" y="1440"/>
                <a:ext cx="672" cy="431"/>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Internet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Talk </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Radio</a:t>
                </a:r>
                <a:endParaRPr lang="en-US" sz="1600" noProof="1">
                  <a:solidFill>
                    <a:srgbClr val="000000"/>
                  </a:solidFill>
                  <a:latin typeface="Verdana" pitchFamily="34" charset="0"/>
                  <a:ea typeface="+mn-ea"/>
                </a:endParaRPr>
              </a:p>
            </p:txBody>
          </p:sp>
          <p:sp>
            <p:nvSpPr>
              <p:cNvPr id="230" name="Line 37"/>
              <p:cNvSpPr>
                <a:spLocks noChangeShapeType="1"/>
              </p:cNvSpPr>
              <p:nvPr/>
            </p:nvSpPr>
            <p:spPr bwMode="auto">
              <a:xfrm>
                <a:off x="3888" y="1296"/>
                <a:ext cx="0" cy="672"/>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31" name="Text Box 38"/>
              <p:cNvSpPr txBox="1">
                <a:spLocks noChangeArrowheads="1"/>
              </p:cNvSpPr>
              <p:nvPr/>
            </p:nvSpPr>
            <p:spPr bwMode="auto">
              <a:xfrm>
                <a:off x="4080"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1990</a:t>
                </a:r>
                <a:endParaRPr lang="en-US" b="1">
                  <a:solidFill>
                    <a:srgbClr val="000000"/>
                  </a:solidFill>
                  <a:ea typeface="宋体" pitchFamily="2" charset="-122"/>
                  <a:cs typeface="Times New Roman" pitchFamily="18" charset="0"/>
                </a:endParaRPr>
              </a:p>
            </p:txBody>
          </p:sp>
          <p:sp>
            <p:nvSpPr>
              <p:cNvPr id="232" name="Line 39"/>
              <p:cNvSpPr>
                <a:spLocks noChangeShapeType="1"/>
              </p:cNvSpPr>
              <p:nvPr/>
            </p:nvSpPr>
            <p:spPr bwMode="auto">
              <a:xfrm flipV="1">
                <a:off x="4416"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33" name="KMA1D1FEAF"/>
              <p:cNvSpPr>
                <a:spLocks noChangeArrowheads="1"/>
              </p:cNvSpPr>
              <p:nvPr>
                <p:custDataLst>
                  <p:tags r:id="rId20"/>
                </p:custDataLst>
              </p:nvPr>
            </p:nvSpPr>
            <p:spPr bwMode="gray">
              <a:xfrm>
                <a:off x="4128" y="1451"/>
                <a:ext cx="576"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Napster</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music</a:t>
                </a:r>
                <a:endParaRPr lang="en-US" sz="1600" noProof="1">
                  <a:solidFill>
                    <a:srgbClr val="000000"/>
                  </a:solidFill>
                  <a:latin typeface="Verdana" pitchFamily="34" charset="0"/>
                  <a:ea typeface="+mn-ea"/>
                </a:endParaRPr>
              </a:p>
            </p:txBody>
          </p:sp>
          <p:sp>
            <p:nvSpPr>
              <p:cNvPr id="234" name="Text Box 41"/>
              <p:cNvSpPr txBox="1">
                <a:spLocks noChangeArrowheads="1"/>
              </p:cNvSpPr>
              <p:nvPr/>
            </p:nvSpPr>
            <p:spPr bwMode="auto">
              <a:xfrm>
                <a:off x="4704" y="816"/>
                <a:ext cx="720" cy="231"/>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2004</a:t>
                </a:r>
                <a:endParaRPr lang="en-US" b="1">
                  <a:solidFill>
                    <a:srgbClr val="000000"/>
                  </a:solidFill>
                  <a:ea typeface="宋体" pitchFamily="2" charset="-122"/>
                  <a:cs typeface="Times New Roman" pitchFamily="18" charset="0"/>
                </a:endParaRPr>
              </a:p>
            </p:txBody>
          </p:sp>
          <p:sp>
            <p:nvSpPr>
              <p:cNvPr id="235" name="Line 42"/>
              <p:cNvSpPr>
                <a:spLocks noChangeShapeType="1"/>
              </p:cNvSpPr>
              <p:nvPr/>
            </p:nvSpPr>
            <p:spPr bwMode="auto">
              <a:xfrm flipV="1">
                <a:off x="5040" y="1104"/>
                <a:ext cx="0" cy="192"/>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36" name="Line 43"/>
              <p:cNvSpPr>
                <a:spLocks noChangeShapeType="1"/>
              </p:cNvSpPr>
              <p:nvPr/>
            </p:nvSpPr>
            <p:spPr bwMode="auto">
              <a:xfrm>
                <a:off x="5040" y="1296"/>
                <a:ext cx="0" cy="672"/>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37" name="KMA1D1FEAF"/>
              <p:cNvSpPr>
                <a:spLocks noChangeArrowheads="1"/>
              </p:cNvSpPr>
              <p:nvPr>
                <p:custDataLst>
                  <p:tags r:id="rId21"/>
                </p:custDataLst>
              </p:nvPr>
            </p:nvSpPr>
            <p:spPr bwMode="gray">
              <a:xfrm>
                <a:off x="4752" y="2075"/>
                <a:ext cx="576" cy="277"/>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AT&amp;T</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VoIP</a:t>
                </a:r>
                <a:endParaRPr lang="en-US" sz="1600" noProof="1">
                  <a:solidFill>
                    <a:srgbClr val="000000"/>
                  </a:solidFill>
                  <a:latin typeface="Verdana" pitchFamily="34" charset="0"/>
                  <a:ea typeface="+mn-ea"/>
                </a:endParaRPr>
              </a:p>
            </p:txBody>
          </p:sp>
          <p:sp>
            <p:nvSpPr>
              <p:cNvPr id="239" name="KMA1D1FEAF"/>
              <p:cNvSpPr>
                <a:spLocks noChangeArrowheads="1"/>
              </p:cNvSpPr>
              <p:nvPr>
                <p:custDataLst>
                  <p:tags r:id="rId22"/>
                </p:custDataLst>
              </p:nvPr>
            </p:nvSpPr>
            <p:spPr bwMode="gray">
              <a:xfrm>
                <a:off x="5184" y="1451"/>
                <a:ext cx="576" cy="277"/>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iTunes</a:t>
                </a:r>
              </a:p>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video</a:t>
                </a:r>
                <a:endParaRPr lang="en-US" sz="1600" noProof="1">
                  <a:solidFill>
                    <a:srgbClr val="000000"/>
                  </a:solidFill>
                  <a:latin typeface="Verdana" pitchFamily="34" charset="0"/>
                  <a:ea typeface="+mn-ea"/>
                </a:endParaRPr>
              </a:p>
            </p:txBody>
          </p:sp>
          <p:sp>
            <p:nvSpPr>
              <p:cNvPr id="240" name="KMA1D1FEAF"/>
              <p:cNvSpPr>
                <a:spLocks noChangeArrowheads="1"/>
              </p:cNvSpPr>
              <p:nvPr>
                <p:custDataLst>
                  <p:tags r:id="rId23"/>
                </p:custDataLst>
              </p:nvPr>
            </p:nvSpPr>
            <p:spPr bwMode="gray">
              <a:xfrm>
                <a:off x="5088" y="2592"/>
                <a:ext cx="672" cy="12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YouTube</a:t>
                </a:r>
                <a:endParaRPr lang="en-US" sz="1600" noProof="1">
                  <a:solidFill>
                    <a:srgbClr val="000000"/>
                  </a:solidFill>
                  <a:latin typeface="Verdana" pitchFamily="34" charset="0"/>
                  <a:ea typeface="+mn-ea"/>
                </a:endParaRPr>
              </a:p>
            </p:txBody>
          </p:sp>
        </p:grpSp>
        <p:sp>
          <p:nvSpPr>
            <p:cNvPr id="216" name="Rectangle 48"/>
            <p:cNvSpPr>
              <a:spLocks noChangeArrowheads="1"/>
            </p:cNvSpPr>
            <p:nvPr/>
          </p:nvSpPr>
          <p:spPr bwMode="auto">
            <a:xfrm>
              <a:off x="3962400" y="1981200"/>
              <a:ext cx="762000" cy="1524000"/>
            </a:xfrm>
            <a:prstGeom prst="rect">
              <a:avLst/>
            </a:prstGeom>
            <a:solidFill>
              <a:srgbClr val="FFFFFF">
                <a:alpha val="75000"/>
              </a:srgbClr>
            </a:solidFill>
            <a:ln w="9525">
              <a:noFill/>
              <a:miter lim="800000"/>
              <a:headEnd/>
              <a:tailEnd/>
            </a:ln>
            <a:effectLst/>
          </p:spPr>
          <p:txBody>
            <a:bodyPr wrap="none" anchor="ctr"/>
            <a:lstStyle/>
            <a:p>
              <a:endParaRPr lang="en-US">
                <a:solidFill>
                  <a:srgbClr val="000000"/>
                </a:solidFill>
                <a:ea typeface="+mn-ea"/>
              </a:endParaRPr>
            </a:p>
          </p:txBody>
        </p:sp>
        <p:sp>
          <p:nvSpPr>
            <p:cNvPr id="217" name="Rectangle 49"/>
            <p:cNvSpPr>
              <a:spLocks noChangeArrowheads="1"/>
            </p:cNvSpPr>
            <p:nvPr/>
          </p:nvSpPr>
          <p:spPr bwMode="auto">
            <a:xfrm>
              <a:off x="3962400" y="1295400"/>
              <a:ext cx="762000" cy="533400"/>
            </a:xfrm>
            <a:prstGeom prst="rect">
              <a:avLst/>
            </a:prstGeom>
            <a:solidFill>
              <a:srgbClr val="FFFFFF">
                <a:alpha val="75000"/>
              </a:srgbClr>
            </a:solidFill>
            <a:ln w="9525">
              <a:noFill/>
              <a:miter lim="800000"/>
              <a:headEnd/>
              <a:tailEnd/>
            </a:ln>
            <a:effectLst/>
          </p:spPr>
          <p:txBody>
            <a:bodyPr wrap="none" anchor="ctr"/>
            <a:lstStyle/>
            <a:p>
              <a:endParaRPr lang="en-US">
                <a:solidFill>
                  <a:srgbClr val="000000"/>
                </a:solidFill>
                <a:ea typeface="+mn-ea"/>
              </a:endParaRPr>
            </a:p>
          </p:txBody>
        </p:sp>
      </p:grpSp>
      <p:sp>
        <p:nvSpPr>
          <p:cNvPr id="126" name="Rectangle 125"/>
          <p:cNvSpPr/>
          <p:nvPr/>
        </p:nvSpPr>
        <p:spPr bwMode="auto">
          <a:xfrm>
            <a:off x="0" y="1143000"/>
            <a:ext cx="9144000" cy="5715000"/>
          </a:xfrm>
          <a:prstGeom prst="rect">
            <a:avLst/>
          </a:prstGeom>
          <a:solidFill>
            <a:schemeClr val="bg1">
              <a:alpha val="7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127" name="Group 126"/>
          <p:cNvGrpSpPr/>
          <p:nvPr/>
        </p:nvGrpSpPr>
        <p:grpSpPr>
          <a:xfrm>
            <a:off x="-76200" y="1295400"/>
            <a:ext cx="9296400" cy="5257800"/>
            <a:chOff x="-76200" y="1295400"/>
            <a:chExt cx="9296400" cy="5257800"/>
          </a:xfrm>
        </p:grpSpPr>
        <p:sp>
          <p:nvSpPr>
            <p:cNvPr id="128" name="Text Box 3"/>
            <p:cNvSpPr txBox="1">
              <a:spLocks noChangeArrowheads="1"/>
            </p:cNvSpPr>
            <p:nvPr/>
          </p:nvSpPr>
          <p:spPr bwMode="auto">
            <a:xfrm>
              <a:off x="8382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dirty="0">
                  <a:solidFill>
                    <a:srgbClr val="000000"/>
                  </a:solidFill>
                  <a:ea typeface="宋体" pitchFamily="2" charset="-122"/>
                  <a:cs typeface="Times New Roman" pitchFamily="18" charset="0"/>
                </a:rPr>
                <a:t>1974</a:t>
              </a:r>
              <a:endParaRPr lang="en-US" b="1" dirty="0">
                <a:solidFill>
                  <a:srgbClr val="000000"/>
                </a:solidFill>
                <a:ea typeface="宋体" pitchFamily="2" charset="-122"/>
                <a:cs typeface="Times New Roman" pitchFamily="18" charset="0"/>
              </a:endParaRPr>
            </a:p>
          </p:txBody>
        </p:sp>
        <p:grpSp>
          <p:nvGrpSpPr>
            <p:cNvPr id="129" name="Group 128"/>
            <p:cNvGrpSpPr/>
            <p:nvPr/>
          </p:nvGrpSpPr>
          <p:grpSpPr>
            <a:xfrm>
              <a:off x="-76200" y="1295400"/>
              <a:ext cx="9296400" cy="5257800"/>
              <a:chOff x="-76200" y="1295400"/>
              <a:chExt cx="9296400" cy="5257800"/>
            </a:xfrm>
          </p:grpSpPr>
          <p:sp>
            <p:nvSpPr>
              <p:cNvPr id="133"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34" name="Line 3"/>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35" name="Line 4"/>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36" name="Text Box 6"/>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137" name="Line 7"/>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38" name="Rectangle 8"/>
              <p:cNvSpPr>
                <a:spLocks noChangeArrowheads="1"/>
              </p:cNvSpPr>
              <p:nvPr/>
            </p:nvSpPr>
            <p:spPr bwMode="auto">
              <a:xfrm>
                <a:off x="8001000" y="2895600"/>
                <a:ext cx="128588" cy="422275"/>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139" name="Text Box 9"/>
              <p:cNvSpPr txBox="1">
                <a:spLocks noChangeArrowheads="1"/>
              </p:cNvSpPr>
              <p:nvPr/>
            </p:nvSpPr>
            <p:spPr bwMode="auto">
              <a:xfrm>
                <a:off x="8382000" y="1295400"/>
                <a:ext cx="8382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2006</a:t>
                </a:r>
                <a:endParaRPr lang="en-US" b="1">
                  <a:solidFill>
                    <a:srgbClr val="000000"/>
                  </a:solidFill>
                  <a:ea typeface="宋体" pitchFamily="2" charset="-122"/>
                  <a:cs typeface="Times New Roman" pitchFamily="18" charset="0"/>
                </a:endParaRPr>
              </a:p>
            </p:txBody>
          </p:sp>
          <p:sp>
            <p:nvSpPr>
              <p:cNvPr id="140" name="Line 10"/>
              <p:cNvSpPr>
                <a:spLocks noChangeShapeType="1"/>
              </p:cNvSpPr>
              <p:nvPr/>
            </p:nvSpPr>
            <p:spPr bwMode="auto">
              <a:xfrm flipV="1">
                <a:off x="8763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1" name="Text Box 11"/>
              <p:cNvSpPr txBox="1">
                <a:spLocks noChangeArrowheads="1"/>
              </p:cNvSpPr>
              <p:nvPr/>
            </p:nvSpPr>
            <p:spPr bwMode="auto">
              <a:xfrm>
                <a:off x="2667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1983</a:t>
                </a:r>
                <a:endParaRPr lang="en-US" b="1">
                  <a:solidFill>
                    <a:srgbClr val="000000"/>
                  </a:solidFill>
                  <a:ea typeface="宋体" pitchFamily="2" charset="-122"/>
                  <a:cs typeface="Times New Roman" pitchFamily="18" charset="0"/>
                </a:endParaRPr>
              </a:p>
            </p:txBody>
          </p:sp>
          <p:sp>
            <p:nvSpPr>
              <p:cNvPr id="142" name="Line 12"/>
              <p:cNvSpPr>
                <a:spLocks noChangeShapeType="1"/>
              </p:cNvSpPr>
              <p:nvPr/>
            </p:nvSpPr>
            <p:spPr bwMode="auto">
              <a:xfrm flipV="1">
                <a:off x="3200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43" name="KMA1D1FEAF"/>
              <p:cNvSpPr>
                <a:spLocks noChangeArrowheads="1"/>
              </p:cNvSpPr>
              <p:nvPr>
                <p:custDataLst>
                  <p:tags r:id="rId9"/>
                </p:custDataLst>
              </p:nvPr>
            </p:nvSpPr>
            <p:spPr bwMode="gray">
              <a:xfrm>
                <a:off x="2743200" y="2286000"/>
                <a:ext cx="7620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TCP/IP</a:t>
                </a:r>
                <a:endParaRPr lang="en-US" sz="1600" noProof="1">
                  <a:solidFill>
                    <a:srgbClr val="000000"/>
                  </a:solidFill>
                  <a:latin typeface="Verdana" pitchFamily="34" charset="0"/>
                  <a:ea typeface="+mn-ea"/>
                </a:endParaRPr>
              </a:p>
            </p:txBody>
          </p:sp>
          <p:sp>
            <p:nvSpPr>
              <p:cNvPr id="145" name="Line 15"/>
              <p:cNvSpPr>
                <a:spLocks noChangeShapeType="1"/>
              </p:cNvSpPr>
              <p:nvPr/>
            </p:nvSpPr>
            <p:spPr bwMode="auto">
              <a:xfrm>
                <a:off x="4343400" y="2057400"/>
                <a:ext cx="0" cy="10668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46" name="KMA1D1FEAF"/>
              <p:cNvSpPr>
                <a:spLocks noChangeArrowheads="1"/>
              </p:cNvSpPr>
              <p:nvPr>
                <p:custDataLst>
                  <p:tags r:id="rId10"/>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sp>
            <p:nvSpPr>
              <p:cNvPr id="147" name="Rectangle 21"/>
              <p:cNvSpPr>
                <a:spLocks noChangeArrowheads="1"/>
              </p:cNvSpPr>
              <p:nvPr/>
            </p:nvSpPr>
            <p:spPr bwMode="auto">
              <a:xfrm>
                <a:off x="304800" y="5257800"/>
                <a:ext cx="4038600" cy="685800"/>
              </a:xfrm>
              <a:prstGeom prst="rect">
                <a:avLst/>
              </a:prstGeom>
              <a:solidFill>
                <a:schemeClr val="accent1">
                  <a:alpha val="60001"/>
                </a:schemeClr>
              </a:solidFill>
              <a:ln w="9525">
                <a:noFill/>
                <a:miter lim="800000"/>
                <a:headEnd/>
                <a:tailEnd/>
              </a:ln>
              <a:effectLst/>
            </p:spPr>
            <p:txBody>
              <a:bodyPr wrap="none" anchor="ctr"/>
              <a:lstStyle/>
              <a:p>
                <a:r>
                  <a:rPr lang="en-US" altLang="zh-CN" dirty="0">
                    <a:solidFill>
                      <a:srgbClr val="000000"/>
                    </a:solidFill>
                    <a:ea typeface="宋体" pitchFamily="2" charset="-122"/>
                  </a:rPr>
                  <a:t>Flow control: </a:t>
                </a:r>
              </a:p>
              <a:p>
                <a:r>
                  <a:rPr lang="en-US" altLang="zh-CN" dirty="0">
                    <a:solidFill>
                      <a:srgbClr val="000000"/>
                    </a:solidFill>
                    <a:ea typeface="宋体" pitchFamily="2" charset="-122"/>
                  </a:rPr>
                  <a:t>Prevent overwhelming receiver</a:t>
                </a:r>
              </a:p>
            </p:txBody>
          </p:sp>
          <p:sp>
            <p:nvSpPr>
              <p:cNvPr id="148" name="Rectangle 22"/>
              <p:cNvSpPr>
                <a:spLocks noChangeArrowheads="1"/>
              </p:cNvSpPr>
              <p:nvPr/>
            </p:nvSpPr>
            <p:spPr bwMode="auto">
              <a:xfrm>
                <a:off x="4343400" y="5943600"/>
                <a:ext cx="4572000" cy="609600"/>
              </a:xfrm>
              <a:prstGeom prst="rect">
                <a:avLst/>
              </a:prstGeom>
              <a:solidFill>
                <a:schemeClr val="accent1">
                  <a:alpha val="60001"/>
                </a:schemeClr>
              </a:solidFill>
              <a:ln w="9525">
                <a:noFill/>
                <a:miter lim="800000"/>
                <a:headEnd/>
                <a:tailEnd/>
              </a:ln>
              <a:effectLst/>
            </p:spPr>
            <p:txBody>
              <a:bodyPr wrap="none" anchor="ctr"/>
              <a:lstStyle/>
              <a:p>
                <a:r>
                  <a:rPr lang="en-US" altLang="zh-CN">
                    <a:solidFill>
                      <a:srgbClr val="000000"/>
                    </a:solidFill>
                    <a:ea typeface="宋体" pitchFamily="2" charset="-122"/>
                  </a:rPr>
                  <a:t>+ Congestion control:</a:t>
                </a:r>
              </a:p>
              <a:p>
                <a:r>
                  <a:rPr lang="en-US" altLang="zh-CN">
                    <a:solidFill>
                      <a:srgbClr val="000000"/>
                    </a:solidFill>
                    <a:ea typeface="宋体" pitchFamily="2" charset="-122"/>
                  </a:rPr>
                  <a:t>Prevent overwhelming network</a:t>
                </a:r>
              </a:p>
            </p:txBody>
          </p:sp>
          <p:sp>
            <p:nvSpPr>
              <p:cNvPr id="144" name="KMA1D1FEAF"/>
              <p:cNvSpPr>
                <a:spLocks noChangeArrowheads="1"/>
              </p:cNvSpPr>
              <p:nvPr>
                <p:custDataLst>
                  <p:tags r:id="rId11"/>
                </p:custDataLst>
              </p:nvPr>
            </p:nvSpPr>
            <p:spPr bwMode="gray">
              <a:xfrm>
                <a:off x="3962400" y="3276600"/>
                <a:ext cx="685800" cy="195263"/>
              </a:xfrm>
              <a:prstGeom prst="rect">
                <a:avLst/>
              </a:prstGeom>
              <a:solidFill>
                <a:srgbClr val="FFFFFF"/>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Tahoe</a:t>
                </a:r>
                <a:endParaRPr lang="en-US" sz="1600" noProof="1">
                  <a:solidFill>
                    <a:srgbClr val="000000"/>
                  </a:solidFill>
                  <a:latin typeface="Verdana" pitchFamily="34" charset="0"/>
                  <a:ea typeface="+mn-ea"/>
                </a:endParaRPr>
              </a:p>
            </p:txBody>
          </p:sp>
        </p:grpSp>
        <p:sp>
          <p:nvSpPr>
            <p:cNvPr id="130" name="Line 6"/>
            <p:cNvSpPr>
              <a:spLocks noChangeShapeType="1"/>
            </p:cNvSpPr>
            <p:nvPr/>
          </p:nvSpPr>
          <p:spPr bwMode="auto">
            <a:xfrm flipV="1">
              <a:off x="13716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31" name="Line 20"/>
            <p:cNvSpPr>
              <a:spLocks noChangeShapeType="1"/>
            </p:cNvSpPr>
            <p:nvPr/>
          </p:nvSpPr>
          <p:spPr bwMode="auto">
            <a:xfrm>
              <a:off x="1371600" y="2057400"/>
              <a:ext cx="0" cy="914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32" name="KMA1D1FEAF"/>
            <p:cNvSpPr>
              <a:spLocks noChangeArrowheads="1"/>
            </p:cNvSpPr>
            <p:nvPr>
              <p:custDataLst>
                <p:tags r:id="rId8"/>
              </p:custDataLst>
            </p:nvPr>
          </p:nvSpPr>
          <p:spPr bwMode="gray">
            <a:xfrm>
              <a:off x="990600" y="3167063"/>
              <a:ext cx="685800" cy="195262"/>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TCP</a:t>
              </a:r>
              <a:endParaRPr lang="en-US" sz="1600" noProof="1">
                <a:solidFill>
                  <a:srgbClr val="000000"/>
                </a:solidFill>
                <a:latin typeface="Verdana" pitchFamily="34" charset="0"/>
                <a:ea typeface="+mn-ea"/>
              </a:endParaRPr>
            </a:p>
          </p:txBody>
        </p:sp>
      </p:grpSp>
      <p:sp>
        <p:nvSpPr>
          <p:cNvPr id="150" name="TextBox 149"/>
          <p:cNvSpPr txBox="1"/>
          <p:nvPr/>
        </p:nvSpPr>
        <p:spPr>
          <a:xfrm>
            <a:off x="2133600" y="4495800"/>
            <a:ext cx="2437511" cy="707886"/>
          </a:xfrm>
          <a:prstGeom prst="rect">
            <a:avLst/>
          </a:prstGeom>
          <a:noFill/>
        </p:spPr>
        <p:txBody>
          <a:bodyPr wrap="none" rtlCol="0">
            <a:spAutoFit/>
          </a:bodyPr>
          <a:lstStyle/>
          <a:p>
            <a:pPr algn="ctr"/>
            <a:r>
              <a:rPr lang="en-US" sz="2000" dirty="0">
                <a:solidFill>
                  <a:schemeClr val="accent2"/>
                </a:solidFill>
              </a:rPr>
              <a:t>c</a:t>
            </a:r>
            <a:r>
              <a:rPr lang="en-US" sz="2000" dirty="0" smtClean="0">
                <a:solidFill>
                  <a:schemeClr val="accent2"/>
                </a:solidFill>
              </a:rPr>
              <a:t>ongestion collapse</a:t>
            </a:r>
          </a:p>
          <a:p>
            <a:pPr algn="ctr"/>
            <a:r>
              <a:rPr lang="en-US" sz="2000" dirty="0">
                <a:solidFill>
                  <a:schemeClr val="accent2"/>
                </a:solidFill>
              </a:rPr>
              <a:t>d</a:t>
            </a:r>
            <a:r>
              <a:rPr lang="en-US" sz="2000" dirty="0" smtClean="0">
                <a:solidFill>
                  <a:schemeClr val="accent2"/>
                </a:solidFill>
              </a:rPr>
              <a:t>etected at LBL</a:t>
            </a:r>
            <a:endParaRPr lang="en-US" sz="2000" dirty="0">
              <a:solidFill>
                <a:schemeClr val="accent2"/>
              </a:solidFill>
            </a:endParaRPr>
          </a:p>
        </p:txBody>
      </p:sp>
      <p:cxnSp>
        <p:nvCxnSpPr>
          <p:cNvPr id="151" name="Straight Arrow Connector 150"/>
          <p:cNvCxnSpPr/>
          <p:nvPr/>
        </p:nvCxnSpPr>
        <p:spPr bwMode="auto">
          <a:xfrm flipV="1">
            <a:off x="4191000" y="1905000"/>
            <a:ext cx="0" cy="2590800"/>
          </a:xfrm>
          <a:prstGeom prst="straightConnector1">
            <a:avLst/>
          </a:prstGeom>
          <a:solidFill>
            <a:schemeClr val="accent1"/>
          </a:solidFill>
          <a:ln w="12700" cap="flat" cmpd="sng" algn="ctr">
            <a:solidFill>
              <a:srgbClr val="CC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itle 2"/>
          <p:cNvSpPr>
            <a:spLocks noGrp="1"/>
          </p:cNvSpPr>
          <p:nvPr>
            <p:ph type="title"/>
          </p:nvPr>
        </p:nvSpPr>
        <p:spPr/>
        <p:txBody>
          <a:bodyPr/>
          <a:lstStyle/>
          <a:p>
            <a:r>
              <a:rPr lang="en-US" dirty="0" smtClean="0"/>
              <a:t>TCP congestion control</a:t>
            </a:r>
            <a:endParaRPr lang="en-US" dirty="0"/>
          </a:p>
        </p:txBody>
      </p:sp>
    </p:spTree>
    <p:custDataLst>
      <p:tags r:id="rId1"/>
    </p:custDataLst>
    <p:extLst>
      <p:ext uri="{BB962C8B-B14F-4D97-AF65-F5344CB8AC3E}">
        <p14:creationId xmlns:p14="http://schemas.microsoft.com/office/powerpoint/2010/main" val="170405092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Text Box 3"/>
          <p:cNvSpPr txBox="1">
            <a:spLocks noChangeArrowheads="1"/>
          </p:cNvSpPr>
          <p:nvPr/>
        </p:nvSpPr>
        <p:spPr bwMode="auto">
          <a:xfrm>
            <a:off x="8382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dirty="0">
                <a:solidFill>
                  <a:srgbClr val="000000"/>
                </a:solidFill>
                <a:ea typeface="宋体" pitchFamily="2" charset="-122"/>
                <a:cs typeface="Times New Roman" pitchFamily="18" charset="0"/>
              </a:rPr>
              <a:t>1974</a:t>
            </a:r>
            <a:endParaRPr lang="en-US" b="1" dirty="0">
              <a:solidFill>
                <a:srgbClr val="000000"/>
              </a:solidFill>
              <a:ea typeface="宋体" pitchFamily="2" charset="-122"/>
              <a:cs typeface="Times New Roman" pitchFamily="18" charset="0"/>
            </a:endParaRPr>
          </a:p>
        </p:txBody>
      </p:sp>
      <p:sp>
        <p:nvSpPr>
          <p:cNvPr id="1514498" name="Text Box 2"/>
          <p:cNvSpPr txBox="1">
            <a:spLocks noChangeArrowheads="1"/>
          </p:cNvSpPr>
          <p:nvPr/>
        </p:nvSpPr>
        <p:spPr bwMode="auto">
          <a:xfrm>
            <a:off x="-76200" y="1295400"/>
            <a:ext cx="762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1969</a:t>
            </a:r>
            <a:endParaRPr lang="en-US" b="1">
              <a:solidFill>
                <a:srgbClr val="000000"/>
              </a:solidFill>
              <a:ea typeface="宋体" pitchFamily="2" charset="-122"/>
              <a:cs typeface="Times New Roman" pitchFamily="18" charset="0"/>
            </a:endParaRPr>
          </a:p>
        </p:txBody>
      </p:sp>
      <p:sp>
        <p:nvSpPr>
          <p:cNvPr id="1514499" name="Line 3"/>
          <p:cNvSpPr>
            <a:spLocks noChangeShapeType="1"/>
          </p:cNvSpPr>
          <p:nvPr/>
        </p:nvSpPr>
        <p:spPr bwMode="auto">
          <a:xfrm>
            <a:off x="228600" y="1905000"/>
            <a:ext cx="8915400" cy="0"/>
          </a:xfrm>
          <a:prstGeom prst="line">
            <a:avLst/>
          </a:prstGeom>
          <a:noFill/>
          <a:ln w="57150">
            <a:solidFill>
              <a:srgbClr val="006600"/>
            </a:solidFill>
            <a:round/>
            <a:headEnd/>
            <a:tailEnd/>
          </a:ln>
          <a:effectLst/>
        </p:spPr>
        <p:txBody>
          <a:bodyPr/>
          <a:lstStyle/>
          <a:p>
            <a:endParaRPr lang="en-US">
              <a:solidFill>
                <a:srgbClr val="000000"/>
              </a:solidFill>
              <a:ea typeface="+mn-ea"/>
            </a:endParaRPr>
          </a:p>
        </p:txBody>
      </p:sp>
      <p:sp>
        <p:nvSpPr>
          <p:cNvPr id="1514500" name="Line 4"/>
          <p:cNvSpPr>
            <a:spLocks noChangeShapeType="1"/>
          </p:cNvSpPr>
          <p:nvPr/>
        </p:nvSpPr>
        <p:spPr bwMode="auto">
          <a:xfrm flipV="1">
            <a:off x="3048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514502" name="Text Box 6"/>
          <p:cNvSpPr txBox="1">
            <a:spLocks noChangeArrowheads="1"/>
          </p:cNvSpPr>
          <p:nvPr/>
        </p:nvSpPr>
        <p:spPr bwMode="auto">
          <a:xfrm>
            <a:off x="3810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1988</a:t>
            </a:r>
            <a:endParaRPr lang="en-US" b="1">
              <a:solidFill>
                <a:srgbClr val="000000"/>
              </a:solidFill>
              <a:ea typeface="宋体" pitchFamily="2" charset="-122"/>
              <a:cs typeface="Times New Roman" pitchFamily="18" charset="0"/>
            </a:endParaRPr>
          </a:p>
        </p:txBody>
      </p:sp>
      <p:sp>
        <p:nvSpPr>
          <p:cNvPr id="1514503" name="Line 7"/>
          <p:cNvSpPr>
            <a:spLocks noChangeShapeType="1"/>
          </p:cNvSpPr>
          <p:nvPr/>
        </p:nvSpPr>
        <p:spPr bwMode="auto">
          <a:xfrm flipV="1">
            <a:off x="4343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514504" name="Rectangle 8"/>
          <p:cNvSpPr>
            <a:spLocks noChangeArrowheads="1"/>
          </p:cNvSpPr>
          <p:nvPr/>
        </p:nvSpPr>
        <p:spPr bwMode="auto">
          <a:xfrm>
            <a:off x="8001000" y="2895600"/>
            <a:ext cx="128588" cy="422275"/>
          </a:xfrm>
          <a:prstGeom prst="rect">
            <a:avLst/>
          </a:prstGeom>
          <a:solidFill>
            <a:schemeClr val="bg1"/>
          </a:solidFill>
          <a:ln w="25400">
            <a:noFill/>
            <a:miter lim="800000"/>
            <a:headEnd/>
            <a:tailEnd/>
          </a:ln>
          <a:effectLst/>
        </p:spPr>
        <p:txBody>
          <a:bodyPr wrap="none" anchor="ctr"/>
          <a:lstStyle/>
          <a:p>
            <a:endParaRPr lang="en-US">
              <a:solidFill>
                <a:srgbClr val="000000"/>
              </a:solidFill>
              <a:ea typeface="+mn-ea"/>
            </a:endParaRPr>
          </a:p>
        </p:txBody>
      </p:sp>
      <p:sp>
        <p:nvSpPr>
          <p:cNvPr id="1514505" name="Text Box 9"/>
          <p:cNvSpPr txBox="1">
            <a:spLocks noChangeArrowheads="1"/>
          </p:cNvSpPr>
          <p:nvPr/>
        </p:nvSpPr>
        <p:spPr bwMode="auto">
          <a:xfrm>
            <a:off x="8382000" y="1295400"/>
            <a:ext cx="8382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a:solidFill>
                  <a:srgbClr val="000000"/>
                </a:solidFill>
                <a:ea typeface="宋体" pitchFamily="2" charset="-122"/>
                <a:cs typeface="Times New Roman" pitchFamily="18" charset="0"/>
              </a:rPr>
              <a:t>2006</a:t>
            </a:r>
            <a:endParaRPr lang="en-US" b="1">
              <a:solidFill>
                <a:srgbClr val="000000"/>
              </a:solidFill>
              <a:ea typeface="宋体" pitchFamily="2" charset="-122"/>
              <a:cs typeface="Times New Roman" pitchFamily="18" charset="0"/>
            </a:endParaRPr>
          </a:p>
        </p:txBody>
      </p:sp>
      <p:sp>
        <p:nvSpPr>
          <p:cNvPr id="1514506" name="Line 10"/>
          <p:cNvSpPr>
            <a:spLocks noChangeShapeType="1"/>
          </p:cNvSpPr>
          <p:nvPr/>
        </p:nvSpPr>
        <p:spPr bwMode="auto">
          <a:xfrm flipV="1">
            <a:off x="87630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514507" name="Text Box 11"/>
          <p:cNvSpPr txBox="1">
            <a:spLocks noChangeArrowheads="1"/>
          </p:cNvSpPr>
          <p:nvPr/>
        </p:nvSpPr>
        <p:spPr bwMode="auto">
          <a:xfrm>
            <a:off x="2667000" y="1295400"/>
            <a:ext cx="1143000" cy="366713"/>
          </a:xfrm>
          <a:prstGeom prst="rect">
            <a:avLst/>
          </a:prstGeom>
          <a:noFill/>
          <a:ln w="9525">
            <a:noFill/>
            <a:miter lim="800000"/>
            <a:headEnd/>
            <a:tailEnd/>
          </a:ln>
          <a:effectLst/>
        </p:spPr>
        <p:txBody>
          <a:bodyPr>
            <a:spAutoFit/>
          </a:bodyPr>
          <a:lstStyle/>
          <a:p>
            <a:pPr algn="ctr" eaLnBrk="1" hangingPunct="1">
              <a:spcBef>
                <a:spcPct val="50000"/>
              </a:spcBef>
            </a:pPr>
            <a:r>
              <a:rPr lang="en-US" altLang="zh-CN" b="1" dirty="0">
                <a:solidFill>
                  <a:srgbClr val="000000"/>
                </a:solidFill>
                <a:ea typeface="宋体" pitchFamily="2" charset="-122"/>
                <a:cs typeface="Times New Roman" pitchFamily="18" charset="0"/>
              </a:rPr>
              <a:t>1983</a:t>
            </a:r>
            <a:endParaRPr lang="en-US" b="1" dirty="0">
              <a:solidFill>
                <a:srgbClr val="000000"/>
              </a:solidFill>
              <a:ea typeface="宋体" pitchFamily="2" charset="-122"/>
              <a:cs typeface="Times New Roman" pitchFamily="18" charset="0"/>
            </a:endParaRPr>
          </a:p>
        </p:txBody>
      </p:sp>
      <p:sp>
        <p:nvSpPr>
          <p:cNvPr id="1514508" name="Line 12"/>
          <p:cNvSpPr>
            <a:spLocks noChangeShapeType="1"/>
          </p:cNvSpPr>
          <p:nvPr/>
        </p:nvSpPr>
        <p:spPr bwMode="auto">
          <a:xfrm flipV="1">
            <a:off x="32004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1514509" name="KMA1D1FEAF"/>
          <p:cNvSpPr>
            <a:spLocks noChangeArrowheads="1"/>
          </p:cNvSpPr>
          <p:nvPr>
            <p:custDataLst>
              <p:tags r:id="rId3"/>
            </p:custDataLst>
          </p:nvPr>
        </p:nvSpPr>
        <p:spPr bwMode="gray">
          <a:xfrm>
            <a:off x="2743200" y="2286000"/>
            <a:ext cx="762000" cy="195263"/>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TCP/IP</a:t>
            </a:r>
            <a:endParaRPr lang="en-US" sz="1600" noProof="1">
              <a:solidFill>
                <a:srgbClr val="000000"/>
              </a:solidFill>
              <a:latin typeface="Verdana" pitchFamily="34" charset="0"/>
              <a:ea typeface="+mn-ea"/>
            </a:endParaRPr>
          </a:p>
        </p:txBody>
      </p:sp>
      <p:sp>
        <p:nvSpPr>
          <p:cNvPr id="1514511" name="Line 15"/>
          <p:cNvSpPr>
            <a:spLocks noChangeShapeType="1"/>
          </p:cNvSpPr>
          <p:nvPr/>
        </p:nvSpPr>
        <p:spPr bwMode="auto">
          <a:xfrm>
            <a:off x="4343400" y="2057400"/>
            <a:ext cx="0" cy="10668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1514512" name="KMA1D1FEAF"/>
          <p:cNvSpPr>
            <a:spLocks noChangeArrowheads="1"/>
          </p:cNvSpPr>
          <p:nvPr>
            <p:custDataLst>
              <p:tags r:id="rId4"/>
            </p:custDataLst>
          </p:nvPr>
        </p:nvSpPr>
        <p:spPr bwMode="gray">
          <a:xfrm>
            <a:off x="-76200" y="2303463"/>
            <a:ext cx="990600" cy="195262"/>
          </a:xfrm>
          <a:prstGeom prst="rect">
            <a:avLst/>
          </a:prstGeom>
          <a:solidFill>
            <a:schemeClr val="bg1"/>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a:solidFill>
                  <a:srgbClr val="000000"/>
                </a:solidFill>
                <a:latin typeface="Verdana" pitchFamily="34" charset="0"/>
                <a:ea typeface="宋体" pitchFamily="2" charset="-122"/>
              </a:rPr>
              <a:t>ARPANet</a:t>
            </a:r>
            <a:endParaRPr lang="en-US" sz="1600" noProof="1">
              <a:solidFill>
                <a:srgbClr val="006600"/>
              </a:solidFill>
              <a:latin typeface="Verdana" pitchFamily="34" charset="0"/>
              <a:ea typeface="+mn-ea"/>
            </a:endParaRPr>
          </a:p>
        </p:txBody>
      </p:sp>
      <p:sp>
        <p:nvSpPr>
          <p:cNvPr id="27" name="Line 6"/>
          <p:cNvSpPr>
            <a:spLocks noChangeShapeType="1"/>
          </p:cNvSpPr>
          <p:nvPr/>
        </p:nvSpPr>
        <p:spPr bwMode="auto">
          <a:xfrm flipV="1">
            <a:off x="1371600" y="1752600"/>
            <a:ext cx="0" cy="304800"/>
          </a:xfrm>
          <a:prstGeom prst="line">
            <a:avLst/>
          </a:prstGeom>
          <a:noFill/>
          <a:ln w="38100">
            <a:solidFill>
              <a:srgbClr val="006600"/>
            </a:solidFill>
            <a:round/>
            <a:headEnd/>
            <a:tailEnd/>
          </a:ln>
          <a:effectLst/>
        </p:spPr>
        <p:txBody>
          <a:bodyPr/>
          <a:lstStyle/>
          <a:p>
            <a:endParaRPr lang="en-US">
              <a:solidFill>
                <a:srgbClr val="000000"/>
              </a:solidFill>
              <a:ea typeface="+mn-ea"/>
            </a:endParaRPr>
          </a:p>
        </p:txBody>
      </p:sp>
      <p:sp>
        <p:nvSpPr>
          <p:cNvPr id="28" name="Line 20"/>
          <p:cNvSpPr>
            <a:spLocks noChangeShapeType="1"/>
          </p:cNvSpPr>
          <p:nvPr/>
        </p:nvSpPr>
        <p:spPr bwMode="auto">
          <a:xfrm>
            <a:off x="1371600" y="2057400"/>
            <a:ext cx="0" cy="9144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sp>
        <p:nvSpPr>
          <p:cNvPr id="29" name="KMA1D1FEAF"/>
          <p:cNvSpPr>
            <a:spLocks noChangeArrowheads="1"/>
          </p:cNvSpPr>
          <p:nvPr>
            <p:custDataLst>
              <p:tags r:id="rId5"/>
            </p:custDataLst>
          </p:nvPr>
        </p:nvSpPr>
        <p:spPr bwMode="gray">
          <a:xfrm>
            <a:off x="990600" y="3167063"/>
            <a:ext cx="685800" cy="195262"/>
          </a:xfrm>
          <a:prstGeom prst="rect">
            <a:avLst/>
          </a:prstGeom>
          <a:no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altLang="zh-CN" sz="1600" dirty="0">
                <a:solidFill>
                  <a:srgbClr val="000000"/>
                </a:solidFill>
                <a:latin typeface="Verdana" pitchFamily="34" charset="0"/>
                <a:ea typeface="宋体" pitchFamily="2" charset="-122"/>
              </a:rPr>
              <a:t>TCP</a:t>
            </a:r>
            <a:endParaRPr lang="en-US" sz="1600" noProof="1">
              <a:solidFill>
                <a:srgbClr val="000000"/>
              </a:solidFill>
              <a:latin typeface="Verdana" pitchFamily="34" charset="0"/>
              <a:ea typeface="+mn-ea"/>
            </a:endParaRPr>
          </a:p>
        </p:txBody>
      </p:sp>
      <p:grpSp>
        <p:nvGrpSpPr>
          <p:cNvPr id="2" name="Group 1"/>
          <p:cNvGrpSpPr/>
          <p:nvPr/>
        </p:nvGrpSpPr>
        <p:grpSpPr>
          <a:xfrm>
            <a:off x="3657600" y="1905000"/>
            <a:ext cx="914400" cy="2889806"/>
            <a:chOff x="3657600" y="1905000"/>
            <a:chExt cx="914400" cy="2889806"/>
          </a:xfrm>
        </p:grpSpPr>
        <p:sp>
          <p:nvSpPr>
            <p:cNvPr id="35" name="KMA1D1FEAF"/>
            <p:cNvSpPr>
              <a:spLocks noChangeArrowheads="1"/>
            </p:cNvSpPr>
            <p:nvPr>
              <p:custDataLst>
                <p:tags r:id="rId11"/>
              </p:custDataLst>
            </p:nvPr>
          </p:nvSpPr>
          <p:spPr bwMode="gray">
            <a:xfrm>
              <a:off x="3657600" y="4343400"/>
              <a:ext cx="914400" cy="451406"/>
            </a:xfrm>
            <a:prstGeom prst="rect">
              <a:avLst/>
            </a:prstGeom>
            <a:noFill/>
            <a:ln w="9525">
              <a:noFill/>
              <a:miter lim="800000"/>
              <a:headEnd/>
              <a:tailEnd/>
            </a:ln>
            <a:effectLst/>
          </p:spPr>
          <p:txBody>
            <a:bodyPr wrap="square"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sz="1600" noProof="1" smtClean="0">
                  <a:solidFill>
                    <a:srgbClr val="000000"/>
                  </a:solidFill>
                  <a:latin typeface="Verdana" pitchFamily="34" charset="0"/>
                  <a:ea typeface="宋体" pitchFamily="2" charset="-122"/>
                </a:rPr>
                <a:t>DECNet</a:t>
              </a:r>
            </a:p>
            <a:p>
              <a:pPr marL="347663" indent="-288925" algn="ctr" eaLnBrk="1" hangingPunct="1">
                <a:lnSpc>
                  <a:spcPct val="80000"/>
                </a:lnSpc>
                <a:spcBef>
                  <a:spcPct val="20000"/>
                </a:spcBef>
                <a:buClr>
                  <a:srgbClr val="CC0000"/>
                </a:buClr>
                <a:buFont typeface="Wingdings" pitchFamily="2" charset="2"/>
                <a:buNone/>
              </a:pPr>
              <a:r>
                <a:rPr lang="en-US" sz="1600" noProof="1" smtClean="0">
                  <a:solidFill>
                    <a:srgbClr val="000000"/>
                  </a:solidFill>
                  <a:latin typeface="Verdana" pitchFamily="34" charset="0"/>
                  <a:ea typeface="宋体" pitchFamily="2" charset="-122"/>
                </a:rPr>
                <a:t>AIMD</a:t>
              </a:r>
              <a:endParaRPr lang="en-US" sz="1600" noProof="1">
                <a:solidFill>
                  <a:srgbClr val="000000"/>
                </a:solidFill>
                <a:latin typeface="Verdana" pitchFamily="34" charset="0"/>
                <a:ea typeface="+mn-ea"/>
              </a:endParaRPr>
            </a:p>
          </p:txBody>
        </p:sp>
        <p:sp>
          <p:nvSpPr>
            <p:cNvPr id="36" name="Line 15"/>
            <p:cNvSpPr>
              <a:spLocks noChangeShapeType="1"/>
            </p:cNvSpPr>
            <p:nvPr/>
          </p:nvSpPr>
          <p:spPr bwMode="auto">
            <a:xfrm>
              <a:off x="4114800" y="1905000"/>
              <a:ext cx="0" cy="22860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grpSp>
      <p:grpSp>
        <p:nvGrpSpPr>
          <p:cNvPr id="5" name="Group 4"/>
          <p:cNvGrpSpPr/>
          <p:nvPr/>
        </p:nvGrpSpPr>
        <p:grpSpPr>
          <a:xfrm>
            <a:off x="4724400" y="1295400"/>
            <a:ext cx="914400" cy="3745627"/>
            <a:chOff x="4724400" y="1295400"/>
            <a:chExt cx="914400" cy="3745627"/>
          </a:xfrm>
        </p:grpSpPr>
        <p:sp>
          <p:nvSpPr>
            <p:cNvPr id="32" name="Text Box 11"/>
            <p:cNvSpPr txBox="1">
              <a:spLocks noChangeArrowheads="1"/>
            </p:cNvSpPr>
            <p:nvPr/>
          </p:nvSpPr>
          <p:spPr bwMode="auto">
            <a:xfrm>
              <a:off x="4876800" y="1295400"/>
              <a:ext cx="533400" cy="369332"/>
            </a:xfrm>
            <a:prstGeom prst="rect">
              <a:avLst/>
            </a:prstGeom>
            <a:noFill/>
            <a:ln w="9525">
              <a:noFill/>
              <a:miter lim="800000"/>
              <a:headEnd/>
              <a:tailEnd/>
            </a:ln>
            <a:effectLst/>
          </p:spPr>
          <p:txBody>
            <a:bodyPr wrap="square">
              <a:spAutoFit/>
            </a:bodyPr>
            <a:lstStyle/>
            <a:p>
              <a:pPr algn="ctr" eaLnBrk="1" hangingPunct="1">
                <a:spcBef>
                  <a:spcPct val="50000"/>
                </a:spcBef>
              </a:pPr>
              <a:r>
                <a:rPr lang="en-US" b="1" dirty="0" smtClean="0">
                  <a:solidFill>
                    <a:srgbClr val="000000"/>
                  </a:solidFill>
                  <a:ea typeface="宋体" pitchFamily="2" charset="-122"/>
                  <a:cs typeface="Times New Roman" pitchFamily="18" charset="0"/>
                </a:rPr>
                <a:t>‘94</a:t>
              </a:r>
              <a:endParaRPr lang="en-US" b="1" dirty="0">
                <a:solidFill>
                  <a:srgbClr val="000000"/>
                </a:solidFill>
                <a:ea typeface="宋体" pitchFamily="2" charset="-122"/>
                <a:cs typeface="Times New Roman" pitchFamily="18" charset="0"/>
              </a:endParaRPr>
            </a:p>
          </p:txBody>
        </p:sp>
        <p:sp>
          <p:nvSpPr>
            <p:cNvPr id="39" name="KMA1D1FEAF"/>
            <p:cNvSpPr>
              <a:spLocks noChangeArrowheads="1"/>
            </p:cNvSpPr>
            <p:nvPr>
              <p:custDataLst>
                <p:tags r:id="rId10"/>
              </p:custDataLst>
            </p:nvPr>
          </p:nvSpPr>
          <p:spPr bwMode="gray">
            <a:xfrm>
              <a:off x="4724400" y="4343400"/>
              <a:ext cx="914400" cy="697627"/>
            </a:xfrm>
            <a:prstGeom prst="rect">
              <a:avLst/>
            </a:prstGeom>
            <a:noFill/>
            <a:ln w="9525">
              <a:noFill/>
              <a:miter lim="800000"/>
              <a:headEnd/>
              <a:tailEnd/>
            </a:ln>
            <a:effectLst/>
          </p:spPr>
          <p:txBody>
            <a:bodyPr wrap="square"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sz="1600" noProof="1" smtClean="0">
                  <a:solidFill>
                    <a:srgbClr val="000000"/>
                  </a:solidFill>
                  <a:latin typeface="Verdana" pitchFamily="34" charset="0"/>
                  <a:ea typeface="宋体" pitchFamily="2" charset="-122"/>
                </a:rPr>
                <a:t>Vegas</a:t>
              </a:r>
            </a:p>
            <a:p>
              <a:pPr marL="347663" indent="-288925" algn="ctr" eaLnBrk="1" hangingPunct="1">
                <a:lnSpc>
                  <a:spcPct val="80000"/>
                </a:lnSpc>
                <a:spcBef>
                  <a:spcPct val="20000"/>
                </a:spcBef>
                <a:buClr>
                  <a:srgbClr val="CC0000"/>
                </a:buClr>
                <a:buFont typeface="Wingdings" pitchFamily="2" charset="2"/>
                <a:buNone/>
              </a:pPr>
              <a:r>
                <a:rPr lang="en-US" sz="1600" noProof="1" smtClean="0">
                  <a:solidFill>
                    <a:srgbClr val="000000"/>
                  </a:solidFill>
                  <a:latin typeface="Verdana" pitchFamily="34" charset="0"/>
                  <a:ea typeface="宋体" pitchFamily="2" charset="-122"/>
                </a:rPr>
                <a:t>delay</a:t>
              </a:r>
            </a:p>
            <a:p>
              <a:pPr marL="347663" indent="-288925" algn="ctr" eaLnBrk="1" hangingPunct="1">
                <a:lnSpc>
                  <a:spcPct val="80000"/>
                </a:lnSpc>
                <a:spcBef>
                  <a:spcPct val="20000"/>
                </a:spcBef>
                <a:buClr>
                  <a:srgbClr val="CC0000"/>
                </a:buClr>
                <a:buFont typeface="Wingdings" pitchFamily="2" charset="2"/>
                <a:buNone/>
              </a:pPr>
              <a:r>
                <a:rPr lang="en-US" sz="1600" noProof="1" smtClean="0">
                  <a:solidFill>
                    <a:srgbClr val="000000"/>
                  </a:solidFill>
                  <a:latin typeface="Verdana" pitchFamily="34" charset="0"/>
                  <a:ea typeface="宋体" pitchFamily="2" charset="-122"/>
                </a:rPr>
                <a:t>based</a:t>
              </a:r>
              <a:endParaRPr lang="en-US" sz="1600" noProof="1">
                <a:solidFill>
                  <a:srgbClr val="000000"/>
                </a:solidFill>
                <a:latin typeface="Verdana" pitchFamily="34" charset="0"/>
                <a:ea typeface="+mn-ea"/>
              </a:endParaRPr>
            </a:p>
          </p:txBody>
        </p:sp>
        <p:sp>
          <p:nvSpPr>
            <p:cNvPr id="40" name="Line 15"/>
            <p:cNvSpPr>
              <a:spLocks noChangeShapeType="1"/>
            </p:cNvSpPr>
            <p:nvPr/>
          </p:nvSpPr>
          <p:spPr bwMode="auto">
            <a:xfrm>
              <a:off x="5181600" y="1905000"/>
              <a:ext cx="0" cy="22860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grpSp>
      <p:sp>
        <p:nvSpPr>
          <p:cNvPr id="1514510" name="KMA1D1FEAF"/>
          <p:cNvSpPr>
            <a:spLocks noChangeArrowheads="1"/>
          </p:cNvSpPr>
          <p:nvPr>
            <p:custDataLst>
              <p:tags r:id="rId6"/>
            </p:custDataLst>
          </p:nvPr>
        </p:nvSpPr>
        <p:spPr bwMode="gray">
          <a:xfrm>
            <a:off x="4038600" y="3200400"/>
            <a:ext cx="685800" cy="415498"/>
          </a:xfrm>
          <a:prstGeom prst="rect">
            <a:avLst/>
          </a:prstGeom>
          <a:solidFill>
            <a:srgbClr val="FFFFFF"/>
          </a:solidFill>
          <a:ln w="9525">
            <a:noFill/>
            <a:miter lim="800000"/>
            <a:headEnd/>
            <a:tailEnd/>
          </a:ln>
          <a:effectLst/>
        </p:spPr>
        <p:txBody>
          <a:bodyPr lIns="0" tIns="0" rIns="0" bIns="0">
            <a:spAutoFit/>
          </a:bodyPr>
          <a:lstStyle/>
          <a:p>
            <a:pPr marL="347663" indent="-288925" algn="ctr" eaLnBrk="1" hangingPunct="1">
              <a:lnSpc>
                <a:spcPct val="80000"/>
              </a:lnSpc>
              <a:spcBef>
                <a:spcPct val="20000"/>
              </a:spcBef>
              <a:buClr>
                <a:srgbClr val="CC0000"/>
              </a:buClr>
              <a:buFont typeface="Wingdings" pitchFamily="2" charset="2"/>
              <a:buNone/>
            </a:pPr>
            <a:endParaRPr lang="en-US" altLang="zh-CN" sz="600" dirty="0" smtClean="0">
              <a:solidFill>
                <a:srgbClr val="000000"/>
              </a:solidFill>
              <a:latin typeface="Verdana" pitchFamily="34" charset="0"/>
              <a:ea typeface="宋体" pitchFamily="2" charset="-122"/>
            </a:endParaRPr>
          </a:p>
          <a:p>
            <a:pPr marL="347663" indent="-288925" algn="ctr" eaLnBrk="1" hangingPunct="1">
              <a:lnSpc>
                <a:spcPct val="80000"/>
              </a:lnSpc>
              <a:spcBef>
                <a:spcPct val="20000"/>
              </a:spcBef>
              <a:buClr>
                <a:srgbClr val="CC0000"/>
              </a:buClr>
              <a:buFont typeface="Wingdings" pitchFamily="2" charset="2"/>
              <a:buNone/>
            </a:pPr>
            <a:r>
              <a:rPr lang="en-US" altLang="zh-CN" sz="1600" dirty="0" smtClean="0">
                <a:solidFill>
                  <a:srgbClr val="000000"/>
                </a:solidFill>
                <a:latin typeface="Verdana" pitchFamily="34" charset="0"/>
                <a:ea typeface="宋体" pitchFamily="2" charset="-122"/>
              </a:rPr>
              <a:t>Tahoe</a:t>
            </a:r>
          </a:p>
          <a:p>
            <a:pPr marL="347663" indent="-288925" algn="ctr" eaLnBrk="1" hangingPunct="1">
              <a:lnSpc>
                <a:spcPct val="80000"/>
              </a:lnSpc>
              <a:spcBef>
                <a:spcPct val="20000"/>
              </a:spcBef>
              <a:buClr>
                <a:srgbClr val="CC0000"/>
              </a:buClr>
              <a:buFont typeface="Wingdings" pitchFamily="2" charset="2"/>
              <a:buNone/>
            </a:pPr>
            <a:endParaRPr lang="en-US" sz="600" noProof="1">
              <a:solidFill>
                <a:srgbClr val="000000"/>
              </a:solidFill>
              <a:latin typeface="Verdana" pitchFamily="34" charset="0"/>
              <a:ea typeface="+mn-ea"/>
            </a:endParaRPr>
          </a:p>
        </p:txBody>
      </p:sp>
      <p:grpSp>
        <p:nvGrpSpPr>
          <p:cNvPr id="6" name="Group 5"/>
          <p:cNvGrpSpPr/>
          <p:nvPr/>
        </p:nvGrpSpPr>
        <p:grpSpPr>
          <a:xfrm>
            <a:off x="5105400" y="1295400"/>
            <a:ext cx="1066800" cy="4929584"/>
            <a:chOff x="5105400" y="1295400"/>
            <a:chExt cx="1066800" cy="4929584"/>
          </a:xfrm>
        </p:grpSpPr>
        <p:sp>
          <p:nvSpPr>
            <p:cNvPr id="41" name="Text Box 11"/>
            <p:cNvSpPr txBox="1">
              <a:spLocks noChangeArrowheads="1"/>
            </p:cNvSpPr>
            <p:nvPr/>
          </p:nvSpPr>
          <p:spPr bwMode="auto">
            <a:xfrm>
              <a:off x="5257800" y="1295400"/>
              <a:ext cx="762000" cy="369332"/>
            </a:xfrm>
            <a:prstGeom prst="rect">
              <a:avLst/>
            </a:prstGeom>
            <a:noFill/>
            <a:ln w="9525">
              <a:noFill/>
              <a:miter lim="800000"/>
              <a:headEnd/>
              <a:tailEnd/>
            </a:ln>
            <a:effectLst/>
          </p:spPr>
          <p:txBody>
            <a:bodyPr wrap="square">
              <a:spAutoFit/>
            </a:bodyPr>
            <a:lstStyle/>
            <a:p>
              <a:pPr algn="ctr" eaLnBrk="1" hangingPunct="1">
                <a:spcBef>
                  <a:spcPct val="50000"/>
                </a:spcBef>
              </a:pPr>
              <a:r>
                <a:rPr lang="en-US" b="1" dirty="0" smtClean="0">
                  <a:solidFill>
                    <a:srgbClr val="000000"/>
                  </a:solidFill>
                  <a:ea typeface="宋体" pitchFamily="2" charset="-122"/>
                  <a:cs typeface="Times New Roman" pitchFamily="18" charset="0"/>
                </a:rPr>
                <a:t>‘96</a:t>
              </a:r>
              <a:endParaRPr lang="en-US" b="1" dirty="0">
                <a:solidFill>
                  <a:srgbClr val="000000"/>
                </a:solidFill>
                <a:ea typeface="宋体" pitchFamily="2" charset="-122"/>
                <a:cs typeface="Times New Roman" pitchFamily="18" charset="0"/>
              </a:endParaRPr>
            </a:p>
          </p:txBody>
        </p:sp>
        <p:sp>
          <p:nvSpPr>
            <p:cNvPr id="42" name="KMA1D1FEAF"/>
            <p:cNvSpPr>
              <a:spLocks noChangeArrowheads="1"/>
            </p:cNvSpPr>
            <p:nvPr>
              <p:custDataLst>
                <p:tags r:id="rId9"/>
              </p:custDataLst>
            </p:nvPr>
          </p:nvSpPr>
          <p:spPr bwMode="gray">
            <a:xfrm>
              <a:off x="5105400" y="6019800"/>
              <a:ext cx="1066800" cy="205184"/>
            </a:xfrm>
            <a:prstGeom prst="rect">
              <a:avLst/>
            </a:prstGeom>
            <a:noFill/>
            <a:ln w="9525">
              <a:noFill/>
              <a:miter lim="800000"/>
              <a:headEnd/>
              <a:tailEnd/>
            </a:ln>
            <a:effectLst/>
          </p:spPr>
          <p:txBody>
            <a:bodyPr wrap="square"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sz="1600" noProof="1" smtClean="0">
                  <a:solidFill>
                    <a:srgbClr val="000000"/>
                  </a:solidFill>
                  <a:latin typeface="Verdana" pitchFamily="34" charset="0"/>
                  <a:ea typeface="宋体" pitchFamily="2" charset="-122"/>
                </a:rPr>
                <a:t>formula</a:t>
              </a:r>
              <a:endParaRPr lang="en-US" sz="1600" noProof="1">
                <a:solidFill>
                  <a:srgbClr val="000000"/>
                </a:solidFill>
                <a:latin typeface="Verdana" pitchFamily="34" charset="0"/>
                <a:ea typeface="+mn-ea"/>
              </a:endParaRPr>
            </a:p>
          </p:txBody>
        </p:sp>
        <p:sp>
          <p:nvSpPr>
            <p:cNvPr id="43" name="Line 15"/>
            <p:cNvSpPr>
              <a:spLocks noChangeShapeType="1"/>
            </p:cNvSpPr>
            <p:nvPr/>
          </p:nvSpPr>
          <p:spPr bwMode="auto">
            <a:xfrm>
              <a:off x="5638800" y="1905000"/>
              <a:ext cx="0" cy="35052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graphicFrame>
          <p:nvGraphicFramePr>
            <p:cNvPr id="44" name="Object 29"/>
            <p:cNvGraphicFramePr>
              <a:graphicFrameLocks/>
            </p:cNvGraphicFramePr>
            <p:nvPr>
              <p:extLst>
                <p:ext uri="{D42A27DB-BD31-4B8C-83A1-F6EECF244321}">
                  <p14:modId xmlns:p14="http://schemas.microsoft.com/office/powerpoint/2010/main" val="2531151301"/>
                </p:ext>
              </p:extLst>
            </p:nvPr>
          </p:nvGraphicFramePr>
          <p:xfrm>
            <a:off x="5410200" y="5562600"/>
            <a:ext cx="381000" cy="381000"/>
          </p:xfrm>
          <a:graphic>
            <a:graphicData uri="http://schemas.openxmlformats.org/presentationml/2006/ole">
              <mc:AlternateContent xmlns:mc="http://schemas.openxmlformats.org/markup-compatibility/2006">
                <mc:Choice xmlns:v="urn:schemas-microsoft-com:vml" Requires="v">
                  <p:oleObj spid="_x0000_s1510696" name="Equation" r:id="rId14" imgW="254000" imgH="254000" progId="Equation.3">
                    <p:embed/>
                  </p:oleObj>
                </mc:Choice>
                <mc:Fallback>
                  <p:oleObj name="Equation" r:id="rId14" imgW="254000" imgH="254000" progId="Equation.3">
                    <p:embed/>
                    <p:pic>
                      <p:nvPicPr>
                        <p:cNvPr id="0" name=""/>
                        <p:cNvPicPr>
                          <a:picLocks noChangeArrowheads="1"/>
                        </p:cNvPicPr>
                        <p:nvPr/>
                      </p:nvPicPr>
                      <p:blipFill>
                        <a:blip r:embed="rId15"/>
                        <a:srcRect/>
                        <a:stretch>
                          <a:fillRect/>
                        </a:stretch>
                      </p:blipFill>
                      <p:spPr bwMode="auto">
                        <a:xfrm>
                          <a:off x="5410200" y="5562600"/>
                          <a:ext cx="381000" cy="381000"/>
                        </a:xfrm>
                        <a:prstGeom prst="rect">
                          <a:avLst/>
                        </a:prstGeom>
                        <a:noFill/>
                        <a:ln>
                          <a:noFill/>
                        </a:ln>
                        <a:effectLst/>
                      </p:spPr>
                    </p:pic>
                  </p:oleObj>
                </mc:Fallback>
              </mc:AlternateContent>
            </a:graphicData>
          </a:graphic>
        </p:graphicFrame>
      </p:grpSp>
      <p:grpSp>
        <p:nvGrpSpPr>
          <p:cNvPr id="7" name="Group 6"/>
          <p:cNvGrpSpPr/>
          <p:nvPr/>
        </p:nvGrpSpPr>
        <p:grpSpPr>
          <a:xfrm>
            <a:off x="5715000" y="1295400"/>
            <a:ext cx="914400" cy="3253184"/>
            <a:chOff x="5715000" y="1295400"/>
            <a:chExt cx="914400" cy="3253184"/>
          </a:xfrm>
        </p:grpSpPr>
        <p:sp>
          <p:nvSpPr>
            <p:cNvPr id="45" name="Text Box 11"/>
            <p:cNvSpPr txBox="1">
              <a:spLocks noChangeArrowheads="1"/>
            </p:cNvSpPr>
            <p:nvPr/>
          </p:nvSpPr>
          <p:spPr bwMode="auto">
            <a:xfrm>
              <a:off x="5867400" y="1295400"/>
              <a:ext cx="533400" cy="369332"/>
            </a:xfrm>
            <a:prstGeom prst="rect">
              <a:avLst/>
            </a:prstGeom>
            <a:noFill/>
            <a:ln w="9525">
              <a:noFill/>
              <a:miter lim="800000"/>
              <a:headEnd/>
              <a:tailEnd/>
            </a:ln>
            <a:effectLst/>
          </p:spPr>
          <p:txBody>
            <a:bodyPr wrap="square">
              <a:spAutoFit/>
            </a:bodyPr>
            <a:lstStyle/>
            <a:p>
              <a:pPr algn="ctr" eaLnBrk="1" hangingPunct="1">
                <a:spcBef>
                  <a:spcPct val="50000"/>
                </a:spcBef>
              </a:pPr>
              <a:r>
                <a:rPr lang="en-US" b="1" dirty="0" smtClean="0">
                  <a:solidFill>
                    <a:srgbClr val="000000"/>
                  </a:solidFill>
                  <a:ea typeface="宋体" pitchFamily="2" charset="-122"/>
                  <a:cs typeface="Times New Roman" pitchFamily="18" charset="0"/>
                </a:rPr>
                <a:t>‘98</a:t>
              </a:r>
              <a:endParaRPr lang="en-US" b="1" dirty="0">
                <a:solidFill>
                  <a:srgbClr val="000000"/>
                </a:solidFill>
                <a:ea typeface="宋体" pitchFamily="2" charset="-122"/>
                <a:cs typeface="Times New Roman" pitchFamily="18" charset="0"/>
              </a:endParaRPr>
            </a:p>
          </p:txBody>
        </p:sp>
        <p:sp>
          <p:nvSpPr>
            <p:cNvPr id="46" name="KMA1D1FEAF"/>
            <p:cNvSpPr>
              <a:spLocks noChangeArrowheads="1"/>
            </p:cNvSpPr>
            <p:nvPr>
              <p:custDataLst>
                <p:tags r:id="rId8"/>
              </p:custDataLst>
            </p:nvPr>
          </p:nvSpPr>
          <p:spPr bwMode="gray">
            <a:xfrm>
              <a:off x="5715000" y="4343400"/>
              <a:ext cx="914400" cy="205184"/>
            </a:xfrm>
            <a:prstGeom prst="rect">
              <a:avLst/>
            </a:prstGeom>
            <a:noFill/>
            <a:ln w="9525">
              <a:noFill/>
              <a:miter lim="800000"/>
              <a:headEnd/>
              <a:tailEnd/>
            </a:ln>
            <a:effectLst/>
          </p:spPr>
          <p:txBody>
            <a:bodyPr wrap="square"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sz="1600" noProof="1" smtClean="0">
                  <a:solidFill>
                    <a:srgbClr val="000000"/>
                  </a:solidFill>
                  <a:latin typeface="Verdana" pitchFamily="34" charset="0"/>
                  <a:ea typeface="宋体" pitchFamily="2" charset="-122"/>
                </a:rPr>
                <a:t>NUM</a:t>
              </a:r>
              <a:endParaRPr lang="en-US" sz="1600" noProof="1">
                <a:solidFill>
                  <a:srgbClr val="000000"/>
                </a:solidFill>
                <a:latin typeface="Verdana" pitchFamily="34" charset="0"/>
                <a:ea typeface="+mn-ea"/>
              </a:endParaRPr>
            </a:p>
          </p:txBody>
        </p:sp>
        <p:sp>
          <p:nvSpPr>
            <p:cNvPr id="47" name="Line 15"/>
            <p:cNvSpPr>
              <a:spLocks noChangeShapeType="1"/>
            </p:cNvSpPr>
            <p:nvPr/>
          </p:nvSpPr>
          <p:spPr bwMode="auto">
            <a:xfrm>
              <a:off x="6172200" y="1905000"/>
              <a:ext cx="0" cy="22860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grpSp>
      <p:grpSp>
        <p:nvGrpSpPr>
          <p:cNvPr id="8" name="Group 7"/>
          <p:cNvGrpSpPr/>
          <p:nvPr/>
        </p:nvGrpSpPr>
        <p:grpSpPr>
          <a:xfrm>
            <a:off x="6248400" y="1295400"/>
            <a:ext cx="1066800" cy="4953000"/>
            <a:chOff x="6248400" y="1295400"/>
            <a:chExt cx="1066800" cy="4953000"/>
          </a:xfrm>
        </p:grpSpPr>
        <p:sp>
          <p:nvSpPr>
            <p:cNvPr id="48" name="Text Box 11"/>
            <p:cNvSpPr txBox="1">
              <a:spLocks noChangeArrowheads="1"/>
            </p:cNvSpPr>
            <p:nvPr/>
          </p:nvSpPr>
          <p:spPr bwMode="auto">
            <a:xfrm>
              <a:off x="6477000" y="1295400"/>
              <a:ext cx="609600" cy="369332"/>
            </a:xfrm>
            <a:prstGeom prst="rect">
              <a:avLst/>
            </a:prstGeom>
            <a:noFill/>
            <a:ln w="9525">
              <a:noFill/>
              <a:miter lim="800000"/>
              <a:headEnd/>
              <a:tailEnd/>
            </a:ln>
            <a:effectLst/>
          </p:spPr>
          <p:txBody>
            <a:bodyPr wrap="square">
              <a:spAutoFit/>
            </a:bodyPr>
            <a:lstStyle/>
            <a:p>
              <a:pPr algn="ctr" eaLnBrk="1" hangingPunct="1">
                <a:spcBef>
                  <a:spcPct val="50000"/>
                </a:spcBef>
              </a:pPr>
              <a:r>
                <a:rPr lang="en-US" b="1" dirty="0" smtClean="0">
                  <a:solidFill>
                    <a:srgbClr val="000000"/>
                  </a:solidFill>
                  <a:ea typeface="宋体" pitchFamily="2" charset="-122"/>
                  <a:cs typeface="Times New Roman" pitchFamily="18" charset="0"/>
                </a:rPr>
                <a:t>‘00</a:t>
              </a:r>
              <a:endParaRPr lang="en-US" b="1" dirty="0">
                <a:solidFill>
                  <a:srgbClr val="000000"/>
                </a:solidFill>
                <a:ea typeface="宋体" pitchFamily="2" charset="-122"/>
                <a:cs typeface="Times New Roman" pitchFamily="18" charset="0"/>
              </a:endParaRPr>
            </a:p>
          </p:txBody>
        </p:sp>
        <p:sp>
          <p:nvSpPr>
            <p:cNvPr id="49" name="KMA1D1FEAF"/>
            <p:cNvSpPr>
              <a:spLocks noChangeArrowheads="1"/>
            </p:cNvSpPr>
            <p:nvPr>
              <p:custDataLst>
                <p:tags r:id="rId7"/>
              </p:custDataLst>
            </p:nvPr>
          </p:nvSpPr>
          <p:spPr bwMode="gray">
            <a:xfrm>
              <a:off x="6248400" y="5796994"/>
              <a:ext cx="1066800" cy="451406"/>
            </a:xfrm>
            <a:prstGeom prst="rect">
              <a:avLst/>
            </a:prstGeom>
            <a:noFill/>
            <a:ln w="9525">
              <a:noFill/>
              <a:miter lim="800000"/>
              <a:headEnd/>
              <a:tailEnd/>
            </a:ln>
            <a:effectLst/>
          </p:spPr>
          <p:txBody>
            <a:bodyPr wrap="square" lIns="0" tIns="0" rIns="0" bIns="0">
              <a:spAutoFit/>
            </a:bodyPr>
            <a:lstStyle/>
            <a:p>
              <a:pPr marL="347663" indent="-288925" algn="ctr" eaLnBrk="1" hangingPunct="1">
                <a:lnSpc>
                  <a:spcPct val="80000"/>
                </a:lnSpc>
                <a:spcBef>
                  <a:spcPct val="20000"/>
                </a:spcBef>
                <a:buClr>
                  <a:srgbClr val="CC0000"/>
                </a:buClr>
                <a:buFont typeface="Wingdings" pitchFamily="2" charset="2"/>
                <a:buNone/>
              </a:pPr>
              <a:r>
                <a:rPr lang="en-US" sz="1600" noProof="1">
                  <a:solidFill>
                    <a:srgbClr val="000000"/>
                  </a:solidFill>
                  <a:latin typeface="Verdana" pitchFamily="34" charset="0"/>
                  <a:ea typeface="宋体" pitchFamily="2" charset="-122"/>
                </a:rPr>
                <a:t>r</a:t>
              </a:r>
              <a:r>
                <a:rPr lang="en-US" sz="1600" noProof="1" smtClean="0">
                  <a:solidFill>
                    <a:srgbClr val="000000"/>
                  </a:solidFill>
                  <a:latin typeface="Verdana" pitchFamily="34" charset="0"/>
                  <a:ea typeface="宋体" pitchFamily="2" charset="-122"/>
                </a:rPr>
                <a:t>everse</a:t>
              </a:r>
            </a:p>
            <a:p>
              <a:pPr marL="347663" indent="-288925" algn="ctr" eaLnBrk="1" hangingPunct="1">
                <a:lnSpc>
                  <a:spcPct val="80000"/>
                </a:lnSpc>
                <a:spcBef>
                  <a:spcPct val="20000"/>
                </a:spcBef>
                <a:buClr>
                  <a:srgbClr val="CC0000"/>
                </a:buClr>
                <a:buFont typeface="Wingdings" pitchFamily="2" charset="2"/>
                <a:buNone/>
              </a:pPr>
              <a:r>
                <a:rPr lang="en-US" sz="1600" noProof="1" smtClean="0">
                  <a:solidFill>
                    <a:srgbClr val="000000"/>
                  </a:solidFill>
                  <a:latin typeface="Verdana" pitchFamily="34" charset="0"/>
                  <a:ea typeface="宋体" pitchFamily="2" charset="-122"/>
                </a:rPr>
                <a:t>engr TCP</a:t>
              </a:r>
              <a:endParaRPr lang="en-US" sz="1600" noProof="1">
                <a:solidFill>
                  <a:srgbClr val="000000"/>
                </a:solidFill>
                <a:latin typeface="Verdana" pitchFamily="34" charset="0"/>
                <a:ea typeface="+mn-ea"/>
              </a:endParaRPr>
            </a:p>
          </p:txBody>
        </p:sp>
        <p:sp>
          <p:nvSpPr>
            <p:cNvPr id="50" name="Line 15"/>
            <p:cNvSpPr>
              <a:spLocks noChangeShapeType="1"/>
            </p:cNvSpPr>
            <p:nvPr/>
          </p:nvSpPr>
          <p:spPr bwMode="auto">
            <a:xfrm>
              <a:off x="6781800" y="1905000"/>
              <a:ext cx="0" cy="3733800"/>
            </a:xfrm>
            <a:prstGeom prst="line">
              <a:avLst/>
            </a:prstGeom>
            <a:noFill/>
            <a:ln w="12700">
              <a:solidFill>
                <a:srgbClr val="006600"/>
              </a:solidFill>
              <a:round/>
              <a:headEnd/>
              <a:tailEnd/>
            </a:ln>
            <a:effectLst/>
          </p:spPr>
          <p:txBody>
            <a:bodyPr/>
            <a:lstStyle/>
            <a:p>
              <a:endParaRPr lang="en-US">
                <a:solidFill>
                  <a:srgbClr val="000000"/>
                </a:solidFill>
                <a:ea typeface="+mn-ea"/>
              </a:endParaRPr>
            </a:p>
          </p:txBody>
        </p:sp>
      </p:grpSp>
      <p:sp>
        <p:nvSpPr>
          <p:cNvPr id="52" name="Text Box 4"/>
          <p:cNvSpPr txBox="1">
            <a:spLocks noChangeArrowheads="1"/>
          </p:cNvSpPr>
          <p:nvPr/>
        </p:nvSpPr>
        <p:spPr bwMode="auto">
          <a:xfrm>
            <a:off x="7527043" y="4343400"/>
            <a:ext cx="1517200" cy="1107996"/>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200" dirty="0">
                <a:solidFill>
                  <a:srgbClr val="0000FF"/>
                </a:solidFill>
                <a:ea typeface="宋体" charset="0"/>
                <a:cs typeface="宋体" charset="0"/>
              </a:rPr>
              <a:t>s</a:t>
            </a:r>
            <a:r>
              <a:rPr lang="en-US" altLang="zh-CN" sz="2200" dirty="0" smtClean="0">
                <a:solidFill>
                  <a:srgbClr val="0000FF"/>
                </a:solidFill>
                <a:ea typeface="宋体" charset="0"/>
                <a:cs typeface="宋体" charset="0"/>
              </a:rPr>
              <a:t>ystematic</a:t>
            </a:r>
          </a:p>
          <a:p>
            <a:pPr algn="ctr"/>
            <a:r>
              <a:rPr lang="en-US" altLang="zh-CN" sz="2200" dirty="0" smtClean="0">
                <a:solidFill>
                  <a:srgbClr val="0000FF"/>
                </a:solidFill>
                <a:ea typeface="宋体" charset="0"/>
                <a:cs typeface="宋体" charset="0"/>
              </a:rPr>
              <a:t>design</a:t>
            </a:r>
          </a:p>
          <a:p>
            <a:pPr algn="ctr"/>
            <a:r>
              <a:rPr lang="en-US" altLang="zh-CN" sz="2200" dirty="0" smtClean="0">
                <a:solidFill>
                  <a:srgbClr val="0000FF"/>
                </a:solidFill>
                <a:ea typeface="宋体" charset="0"/>
                <a:cs typeface="宋体" charset="0"/>
              </a:rPr>
              <a:t>of TCPs</a:t>
            </a:r>
            <a:endParaRPr lang="en-US" altLang="zh-CN" sz="2200" dirty="0">
              <a:solidFill>
                <a:srgbClr val="0000FF"/>
              </a:solidFill>
              <a:ea typeface="宋体" charset="0"/>
              <a:cs typeface="宋体" charset="0"/>
            </a:endParaRPr>
          </a:p>
        </p:txBody>
      </p:sp>
      <p:sp>
        <p:nvSpPr>
          <p:cNvPr id="4" name="Title 3"/>
          <p:cNvSpPr>
            <a:spLocks noGrp="1"/>
          </p:cNvSpPr>
          <p:nvPr>
            <p:ph type="title"/>
          </p:nvPr>
        </p:nvSpPr>
        <p:spPr/>
        <p:txBody>
          <a:bodyPr/>
          <a:lstStyle/>
          <a:p>
            <a:r>
              <a:rPr lang="en-US" dirty="0" smtClean="0"/>
              <a:t>Transport milestones</a:t>
            </a:r>
            <a:endParaRPr lang="en-US" dirty="0"/>
          </a:p>
        </p:txBody>
      </p:sp>
    </p:spTree>
    <p:custDataLst>
      <p:tags r:id="rId2"/>
    </p:custDataLst>
    <p:extLst>
      <p:ext uri="{BB962C8B-B14F-4D97-AF65-F5344CB8AC3E}">
        <p14:creationId xmlns:p14="http://schemas.microsoft.com/office/powerpoint/2010/main" val="37441874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a:ea typeface="宋体" charset="0"/>
                <a:cs typeface="宋体" charset="0"/>
              </a:rPr>
              <a:t>C</a:t>
            </a:r>
            <a:r>
              <a:rPr lang="en-US" dirty="0" smtClean="0">
                <a:ea typeface="宋体" charset="0"/>
                <a:cs typeface="宋体" charset="0"/>
              </a:rPr>
              <a:t>ongestion control protocols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chemeClr val="bg2">
                    <a:lumMod val="75000"/>
                  </a:schemeClr>
                </a:solidFill>
                <a:ea typeface="宋体" charset="0"/>
                <a:cs typeface="宋体" charset="0"/>
              </a:rPr>
              <a:t>Why congestion control?</a:t>
            </a:r>
            <a:endParaRPr lang="en-US" altLang="zh-CN"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Where is CC implemented?</a:t>
            </a:r>
            <a:endParaRPr lang="en-US" altLang="zh-CN" sz="2800"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Window control mechanism</a:t>
            </a: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CC protocols and basic structure</a:t>
            </a:r>
          </a:p>
          <a:p>
            <a:pPr marL="0" indent="0">
              <a:buNone/>
            </a:pPr>
            <a:endParaRPr lang="en-US" altLang="zh-CN" sz="1600" dirty="0">
              <a:ea typeface="宋体" charset="0"/>
              <a:cs typeface="宋体" charset="0"/>
            </a:endParaRPr>
          </a:p>
          <a:p>
            <a:pPr marL="0" indent="0">
              <a:buNone/>
            </a:pPr>
            <a:r>
              <a:rPr lang="en-US" altLang="zh-CN" sz="3200" dirty="0" smtClean="0">
                <a:ea typeface="宋体" charset="0"/>
                <a:cs typeface="宋体" charset="0"/>
              </a:rPr>
              <a:t>Active queue management (AQM)</a:t>
            </a:r>
          </a:p>
        </p:txBody>
      </p:sp>
    </p:spTree>
    <p:extLst>
      <p:ext uri="{BB962C8B-B14F-4D97-AF65-F5344CB8AC3E}">
        <p14:creationId xmlns:p14="http://schemas.microsoft.com/office/powerpoint/2010/main" val="22780467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Packet networks</a:t>
            </a:r>
            <a:endParaRPr lang="en-US" sz="2800" dirty="0"/>
          </a:p>
        </p:txBody>
      </p:sp>
      <p:sp>
        <p:nvSpPr>
          <p:cNvPr id="1266691" name="Rectangle 3"/>
          <p:cNvSpPr>
            <a:spLocks noGrp="1" noChangeArrowheads="1"/>
          </p:cNvSpPr>
          <p:nvPr>
            <p:ph idx="1"/>
          </p:nvPr>
        </p:nvSpPr>
        <p:spPr/>
        <p:txBody>
          <a:bodyPr/>
          <a:lstStyle/>
          <a:p>
            <a:pPr marL="0" indent="0">
              <a:buNone/>
            </a:pPr>
            <a:r>
              <a:rPr lang="en-US" altLang="zh-CN" dirty="0" smtClean="0">
                <a:ea typeface="宋体" charset="0"/>
                <a:cs typeface="宋体" charset="0"/>
              </a:rPr>
              <a:t>Packet-switched as opposed to circuit-switched</a:t>
            </a:r>
          </a:p>
          <a:p>
            <a:pPr lvl="1"/>
            <a:r>
              <a:rPr lang="en-US" altLang="zh-CN" dirty="0" smtClean="0">
                <a:ea typeface="宋体" charset="0"/>
                <a:cs typeface="宋体" charset="0"/>
              </a:rPr>
              <a:t>No dedicated resources</a:t>
            </a:r>
          </a:p>
          <a:p>
            <a:pPr lvl="1"/>
            <a:r>
              <a:rPr lang="en-US" altLang="zh-CN" dirty="0" smtClean="0">
                <a:ea typeface="宋体" charset="0"/>
                <a:cs typeface="宋体" charset="0"/>
              </a:rPr>
              <a:t>Simple &amp; robust: states in packets</a:t>
            </a:r>
            <a:endParaRPr lang="en-US" altLang="zh-CN" dirty="0">
              <a:ea typeface="宋体" charset="0"/>
              <a:cs typeface="宋体" charset="0"/>
            </a:endParaRPr>
          </a:p>
          <a:p>
            <a:pPr marL="0" indent="0">
              <a:buNone/>
            </a:pPr>
            <a:endParaRPr lang="en-US" altLang="zh-CN" sz="1600" dirty="0" smtClean="0">
              <a:ea typeface="宋体" charset="0"/>
              <a:cs typeface="宋体" charset="0"/>
            </a:endParaRPr>
          </a:p>
          <a:p>
            <a:pPr marL="0" indent="0">
              <a:buNone/>
            </a:pPr>
            <a:r>
              <a:rPr lang="en-US" altLang="zh-CN" dirty="0" smtClean="0">
                <a:ea typeface="宋体" charset="0"/>
                <a:cs typeface="宋体" charset="0"/>
              </a:rPr>
              <a:t>More efficient sharing of resources</a:t>
            </a:r>
          </a:p>
          <a:p>
            <a:pPr lvl="1"/>
            <a:r>
              <a:rPr lang="en-US" altLang="zh-CN" dirty="0" smtClean="0">
                <a:ea typeface="宋体" charset="0"/>
                <a:cs typeface="宋体" charset="0"/>
              </a:rPr>
              <a:t>Multiplexing gain</a:t>
            </a:r>
          </a:p>
          <a:p>
            <a:pPr marL="0" indent="0">
              <a:buNone/>
            </a:pPr>
            <a:endParaRPr lang="en-US" altLang="zh-CN" sz="1600" dirty="0" smtClean="0">
              <a:ea typeface="宋体" charset="0"/>
              <a:cs typeface="宋体" charset="0"/>
            </a:endParaRPr>
          </a:p>
          <a:p>
            <a:pPr marL="0" indent="0">
              <a:buNone/>
            </a:pPr>
            <a:r>
              <a:rPr lang="en-US" altLang="zh-CN" dirty="0" smtClean="0">
                <a:ea typeface="宋体" charset="0"/>
                <a:cs typeface="宋体" charset="0"/>
              </a:rPr>
              <a:t>Less guarantee on performance</a:t>
            </a:r>
          </a:p>
          <a:p>
            <a:pPr lvl="1"/>
            <a:r>
              <a:rPr lang="en-US" altLang="zh-CN" dirty="0" smtClean="0">
                <a:ea typeface="宋体" charset="0"/>
                <a:cs typeface="宋体" charset="0"/>
              </a:rPr>
              <a:t>Best effort</a:t>
            </a:r>
          </a:p>
        </p:txBody>
      </p:sp>
    </p:spTree>
    <p:extLst>
      <p:ext uri="{BB962C8B-B14F-4D97-AF65-F5344CB8AC3E}">
        <p14:creationId xmlns:p14="http://schemas.microsoft.com/office/powerpoint/2010/main" val="1934512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838200" y="5410200"/>
            <a:ext cx="7391400" cy="1219200"/>
          </a:xfrm>
          <a:prstGeom prst="roundRect">
            <a:avLst/>
          </a:prstGeom>
          <a:solidFill>
            <a:srgbClr val="6BD17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266690" name="Rectangle 2"/>
          <p:cNvSpPr>
            <a:spLocks noGrp="1" noChangeArrowheads="1"/>
          </p:cNvSpPr>
          <p:nvPr>
            <p:ph type="title"/>
          </p:nvPr>
        </p:nvSpPr>
        <p:spPr/>
        <p:txBody>
          <a:bodyPr/>
          <a:lstStyle/>
          <a:p>
            <a:r>
              <a:rPr lang="en-US" dirty="0" smtClean="0">
                <a:ea typeface="宋体" charset="0"/>
                <a:cs typeface="宋体" charset="0"/>
              </a:rPr>
              <a:t>Network mechanisms</a:t>
            </a:r>
            <a:endParaRPr lang="en-US" sz="2800" dirty="0"/>
          </a:p>
        </p:txBody>
      </p:sp>
      <p:sp>
        <p:nvSpPr>
          <p:cNvPr id="1266691" name="Rectangle 3"/>
          <p:cNvSpPr>
            <a:spLocks noGrp="1" noChangeArrowheads="1"/>
          </p:cNvSpPr>
          <p:nvPr>
            <p:ph idx="1"/>
          </p:nvPr>
        </p:nvSpPr>
        <p:spPr>
          <a:xfrm>
            <a:off x="838200" y="1143000"/>
            <a:ext cx="8305800" cy="5562600"/>
          </a:xfrm>
        </p:spPr>
        <p:txBody>
          <a:bodyPr/>
          <a:lstStyle/>
          <a:p>
            <a:pPr marL="0" indent="0">
              <a:buNone/>
            </a:pPr>
            <a:r>
              <a:rPr lang="en-US" altLang="zh-CN" dirty="0" smtClean="0">
                <a:ea typeface="宋体" charset="0"/>
                <a:cs typeface="宋体" charset="0"/>
              </a:rPr>
              <a:t>Transmit bits across a link</a:t>
            </a:r>
          </a:p>
          <a:p>
            <a:pPr lvl="1"/>
            <a:r>
              <a:rPr lang="en-US" altLang="zh-CN" dirty="0" smtClean="0">
                <a:ea typeface="宋体" charset="0"/>
                <a:cs typeface="宋体" charset="0"/>
              </a:rPr>
              <a:t>encoding/decoding, mod/</a:t>
            </a:r>
            <a:r>
              <a:rPr lang="en-US" altLang="zh-CN" dirty="0" err="1" smtClean="0">
                <a:ea typeface="宋体" charset="0"/>
                <a:cs typeface="宋体" charset="0"/>
              </a:rPr>
              <a:t>dem</a:t>
            </a:r>
            <a:r>
              <a:rPr lang="en-US" altLang="zh-CN" dirty="0" smtClean="0">
                <a:ea typeface="宋体" charset="0"/>
                <a:cs typeface="宋体" charset="0"/>
              </a:rPr>
              <a:t>, synchronization</a:t>
            </a:r>
            <a:endParaRPr lang="en-US" altLang="zh-CN" dirty="0">
              <a:ea typeface="宋体" charset="0"/>
              <a:cs typeface="宋体" charset="0"/>
            </a:endParaRPr>
          </a:p>
          <a:p>
            <a:pPr marL="0" indent="0">
              <a:buNone/>
            </a:pPr>
            <a:r>
              <a:rPr lang="en-US" altLang="zh-CN" dirty="0" smtClean="0">
                <a:ea typeface="宋体" charset="0"/>
                <a:cs typeface="宋体" charset="0"/>
              </a:rPr>
              <a:t>Medium access</a:t>
            </a:r>
          </a:p>
          <a:p>
            <a:pPr lvl="1"/>
            <a:r>
              <a:rPr lang="en-US" altLang="zh-CN" dirty="0" smtClean="0">
                <a:ea typeface="宋体" charset="0"/>
                <a:cs typeface="宋体" charset="0"/>
              </a:rPr>
              <a:t>who transmits when for how long</a:t>
            </a:r>
          </a:p>
          <a:p>
            <a:pPr marL="0" indent="0">
              <a:buNone/>
            </a:pPr>
            <a:r>
              <a:rPr lang="en-US" altLang="zh-CN" dirty="0" smtClean="0">
                <a:ea typeface="宋体" charset="0"/>
                <a:cs typeface="宋体" charset="0"/>
              </a:rPr>
              <a:t>Routing</a:t>
            </a:r>
          </a:p>
          <a:p>
            <a:pPr lvl="1"/>
            <a:r>
              <a:rPr lang="en-US" altLang="zh-CN" dirty="0">
                <a:ea typeface="宋体" charset="0"/>
                <a:cs typeface="宋体" charset="0"/>
              </a:rPr>
              <a:t>c</a:t>
            </a:r>
            <a:r>
              <a:rPr lang="en-US" altLang="zh-CN" dirty="0" smtClean="0">
                <a:ea typeface="宋体" charset="0"/>
                <a:cs typeface="宋体" charset="0"/>
              </a:rPr>
              <a:t>hoose path from source to destination</a:t>
            </a:r>
          </a:p>
          <a:p>
            <a:pPr marL="0" indent="0">
              <a:buNone/>
            </a:pPr>
            <a:r>
              <a:rPr lang="en-US" altLang="zh-CN" dirty="0" smtClean="0">
                <a:ea typeface="宋体" charset="0"/>
                <a:cs typeface="宋体" charset="0"/>
              </a:rPr>
              <a:t>Loss recovery</a:t>
            </a:r>
          </a:p>
          <a:p>
            <a:pPr lvl="1"/>
            <a:r>
              <a:rPr lang="en-US" altLang="zh-CN" dirty="0">
                <a:ea typeface="宋体" charset="0"/>
                <a:cs typeface="宋体" charset="0"/>
              </a:rPr>
              <a:t>r</a:t>
            </a:r>
            <a:r>
              <a:rPr lang="en-US" altLang="zh-CN" dirty="0" smtClean="0">
                <a:ea typeface="宋体" charset="0"/>
                <a:cs typeface="宋体" charset="0"/>
              </a:rPr>
              <a:t>ecover packet loss due to congestion, error, interference</a:t>
            </a:r>
            <a:endParaRPr lang="en-US" altLang="zh-CN" sz="1400" dirty="0" smtClean="0">
              <a:ea typeface="宋体" charset="0"/>
              <a:cs typeface="宋体" charset="0"/>
            </a:endParaRPr>
          </a:p>
          <a:p>
            <a:pPr marL="0" indent="0">
              <a:buNone/>
            </a:pPr>
            <a:r>
              <a:rPr lang="en-US" altLang="zh-CN" dirty="0">
                <a:ea typeface="宋体" charset="0"/>
                <a:cs typeface="宋体" charset="0"/>
              </a:rPr>
              <a:t>F</a:t>
            </a:r>
            <a:r>
              <a:rPr lang="en-US" altLang="zh-CN" dirty="0" smtClean="0">
                <a:ea typeface="宋体" charset="0"/>
                <a:cs typeface="宋体" charset="0"/>
              </a:rPr>
              <a:t>low/congestion control</a:t>
            </a:r>
          </a:p>
          <a:p>
            <a:pPr lvl="1"/>
            <a:r>
              <a:rPr lang="en-US" altLang="zh-CN" dirty="0">
                <a:ea typeface="宋体" charset="0"/>
                <a:cs typeface="宋体" charset="0"/>
              </a:rPr>
              <a:t>e</a:t>
            </a:r>
            <a:r>
              <a:rPr lang="en-US" altLang="zh-CN" dirty="0" smtClean="0">
                <a:ea typeface="宋体" charset="0"/>
                <a:cs typeface="宋体" charset="0"/>
              </a:rPr>
              <a:t>fficient use of bandwidth/buffer without overwhelming receiver/network</a:t>
            </a:r>
          </a:p>
        </p:txBody>
      </p:sp>
    </p:spTree>
    <p:extLst>
      <p:ext uri="{BB962C8B-B14F-4D97-AF65-F5344CB8AC3E}">
        <p14:creationId xmlns:p14="http://schemas.microsoft.com/office/powerpoint/2010/main" val="4058445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9" name="Rectangle 3"/>
          <p:cNvSpPr>
            <a:spLocks noGrp="1" noChangeArrowheads="1"/>
          </p:cNvSpPr>
          <p:nvPr>
            <p:ph idx="1"/>
          </p:nvPr>
        </p:nvSpPr>
        <p:spPr>
          <a:xfrm>
            <a:off x="838200" y="1295400"/>
            <a:ext cx="8077200" cy="2362200"/>
          </a:xfrm>
          <a:noFill/>
        </p:spPr>
        <p:txBody>
          <a:bodyPr/>
          <a:lstStyle/>
          <a:p>
            <a:pPr marL="0" indent="0">
              <a:buNone/>
            </a:pPr>
            <a:r>
              <a:rPr lang="en-US" dirty="0" smtClean="0"/>
              <a:t>Network mechanisms implemented as protocol stack</a:t>
            </a:r>
          </a:p>
          <a:p>
            <a:pPr marL="0" indent="0">
              <a:buNone/>
            </a:pPr>
            <a:endParaRPr lang="en-US" sz="1200" dirty="0" smtClean="0"/>
          </a:p>
          <a:p>
            <a:pPr marL="0" indent="0">
              <a:buNone/>
            </a:pPr>
            <a:r>
              <a:rPr lang="en-US" dirty="0" smtClean="0"/>
              <a:t>Each </a:t>
            </a:r>
            <a:r>
              <a:rPr lang="en-US" dirty="0"/>
              <a:t>layer designed </a:t>
            </a:r>
            <a:r>
              <a:rPr lang="en-US" dirty="0" smtClean="0"/>
              <a:t>separately, evolves asynchronously</a:t>
            </a:r>
            <a:endParaRPr lang="en-US" dirty="0"/>
          </a:p>
          <a:p>
            <a:pPr>
              <a:buFont typeface="Wingdings" charset="0"/>
              <a:buNone/>
            </a:pPr>
            <a:r>
              <a:rPr lang="en-US" dirty="0"/>
              <a:t>                                  </a:t>
            </a:r>
          </a:p>
        </p:txBody>
      </p:sp>
      <p:grpSp>
        <p:nvGrpSpPr>
          <p:cNvPr id="1309700" name="Group 4"/>
          <p:cNvGrpSpPr>
            <a:grpSpLocks/>
          </p:cNvGrpSpPr>
          <p:nvPr/>
        </p:nvGrpSpPr>
        <p:grpSpPr bwMode="auto">
          <a:xfrm>
            <a:off x="533400" y="4014788"/>
            <a:ext cx="1898650" cy="2614612"/>
            <a:chOff x="3076" y="888"/>
            <a:chExt cx="1196" cy="2224"/>
          </a:xfrm>
        </p:grpSpPr>
        <p:sp>
          <p:nvSpPr>
            <p:cNvPr id="1309701" name="Rectangle 5"/>
            <p:cNvSpPr>
              <a:spLocks noChangeArrowheads="1"/>
            </p:cNvSpPr>
            <p:nvPr/>
          </p:nvSpPr>
          <p:spPr bwMode="auto">
            <a:xfrm>
              <a:off x="3080" y="888"/>
              <a:ext cx="1192" cy="2224"/>
            </a:xfrm>
            <a:prstGeom prst="rect">
              <a:avLst/>
            </a:prstGeom>
            <a:solidFill>
              <a:schemeClr val="bg1"/>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9702" name="Text Box 6"/>
            <p:cNvSpPr txBox="1">
              <a:spLocks noChangeArrowheads="1"/>
            </p:cNvSpPr>
            <p:nvPr/>
          </p:nvSpPr>
          <p:spPr bwMode="auto">
            <a:xfrm>
              <a:off x="3230" y="989"/>
              <a:ext cx="911"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a:latin typeface="Comic Sans MS" charset="0"/>
                  <a:cs typeface="Arial" charset="0"/>
                </a:rPr>
                <a:t>application</a:t>
              </a:r>
            </a:p>
            <a:p>
              <a:pPr algn="ctr"/>
              <a:endParaRPr lang="en-US" sz="1200">
                <a:latin typeface="Comic Sans MS" charset="0"/>
                <a:cs typeface="Arial" charset="0"/>
              </a:endParaRPr>
            </a:p>
            <a:p>
              <a:pPr algn="ctr"/>
              <a:r>
                <a:rPr lang="en-US" sz="2000">
                  <a:latin typeface="Comic Sans MS" charset="0"/>
                  <a:cs typeface="Arial" charset="0"/>
                </a:rPr>
                <a:t>transport</a:t>
              </a:r>
            </a:p>
            <a:p>
              <a:pPr algn="ctr"/>
              <a:endParaRPr lang="en-US" sz="1400">
                <a:latin typeface="Comic Sans MS" charset="0"/>
                <a:cs typeface="Arial" charset="0"/>
              </a:endParaRPr>
            </a:p>
            <a:p>
              <a:pPr algn="ctr"/>
              <a:r>
                <a:rPr lang="en-US" sz="2000">
                  <a:latin typeface="Comic Sans MS" charset="0"/>
                  <a:cs typeface="Arial" charset="0"/>
                </a:rPr>
                <a:t>network</a:t>
              </a:r>
            </a:p>
            <a:p>
              <a:pPr algn="ctr"/>
              <a:endParaRPr lang="en-US" sz="1400">
                <a:latin typeface="Comic Sans MS" charset="0"/>
                <a:cs typeface="Arial" charset="0"/>
              </a:endParaRPr>
            </a:p>
            <a:p>
              <a:pPr algn="ctr"/>
              <a:r>
                <a:rPr lang="en-US" sz="2000">
                  <a:latin typeface="Comic Sans MS" charset="0"/>
                  <a:cs typeface="Arial" charset="0"/>
                </a:rPr>
                <a:t>link</a:t>
              </a:r>
            </a:p>
            <a:p>
              <a:pPr algn="ctr"/>
              <a:endParaRPr lang="en-US" sz="1400">
                <a:latin typeface="Comic Sans MS" charset="0"/>
                <a:cs typeface="Arial" charset="0"/>
              </a:endParaRPr>
            </a:p>
            <a:p>
              <a:pPr algn="ctr"/>
              <a:r>
                <a:rPr lang="en-US" sz="2000">
                  <a:latin typeface="Comic Sans MS" charset="0"/>
                  <a:cs typeface="Arial" charset="0"/>
                </a:rPr>
                <a:t>physical</a:t>
              </a:r>
            </a:p>
          </p:txBody>
        </p:sp>
        <p:sp>
          <p:nvSpPr>
            <p:cNvPr id="1309703" name="Line 7"/>
            <p:cNvSpPr>
              <a:spLocks noChangeShapeType="1"/>
            </p:cNvSpPr>
            <p:nvPr/>
          </p:nvSpPr>
          <p:spPr bwMode="auto">
            <a:xfrm>
              <a:off x="3076" y="132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9704" name="Line 8"/>
            <p:cNvSpPr>
              <a:spLocks noChangeShapeType="1"/>
            </p:cNvSpPr>
            <p:nvPr/>
          </p:nvSpPr>
          <p:spPr bwMode="auto">
            <a:xfrm>
              <a:off x="3076" y="1768"/>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9705" name="Line 9"/>
            <p:cNvSpPr>
              <a:spLocks noChangeShapeType="1"/>
            </p:cNvSpPr>
            <p:nvPr/>
          </p:nvSpPr>
          <p:spPr bwMode="auto">
            <a:xfrm>
              <a:off x="3076" y="2216"/>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9706" name="Line 10"/>
            <p:cNvSpPr>
              <a:spLocks noChangeShapeType="1"/>
            </p:cNvSpPr>
            <p:nvPr/>
          </p:nvSpPr>
          <p:spPr bwMode="auto">
            <a:xfrm>
              <a:off x="3076" y="266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09707" name="Rectangle 11"/>
          <p:cNvSpPr>
            <a:spLocks noChangeArrowheads="1"/>
          </p:cNvSpPr>
          <p:nvPr/>
        </p:nvSpPr>
        <p:spPr bwMode="auto">
          <a:xfrm>
            <a:off x="3048000" y="40147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accent2"/>
              </a:buClr>
              <a:buFont typeface="Wingdings" charset="0"/>
              <a:buNone/>
            </a:pPr>
            <a:r>
              <a:rPr lang="en-US" sz="2000" dirty="0" smtClean="0">
                <a:solidFill>
                  <a:srgbClr val="0000FF"/>
                </a:solidFill>
                <a:latin typeface="Verdana" charset="0"/>
              </a:rPr>
              <a:t>Many control mechanisms…</a:t>
            </a:r>
            <a:endParaRPr lang="en-US" sz="2000" dirty="0">
              <a:solidFill>
                <a:srgbClr val="0000FF"/>
              </a:solidFill>
              <a:latin typeface="Verdana" charset="0"/>
            </a:endParaRPr>
          </a:p>
        </p:txBody>
      </p:sp>
      <p:sp>
        <p:nvSpPr>
          <p:cNvPr id="1309708" name="Rectangle 12"/>
          <p:cNvSpPr>
            <a:spLocks noChangeArrowheads="1"/>
          </p:cNvSpPr>
          <p:nvPr/>
        </p:nvSpPr>
        <p:spPr bwMode="auto">
          <a:xfrm>
            <a:off x="3048000" y="45481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90000"/>
              </a:lnSpc>
              <a:spcBef>
                <a:spcPct val="20000"/>
              </a:spcBef>
              <a:buClr>
                <a:schemeClr val="accent2"/>
              </a:buClr>
              <a:buFont typeface="Wingdings" charset="0"/>
              <a:buNone/>
            </a:pPr>
            <a:r>
              <a:rPr lang="en-US" sz="2000" dirty="0" smtClean="0">
                <a:solidFill>
                  <a:srgbClr val="0000FF"/>
                </a:solidFill>
                <a:latin typeface="Verdana" charset="0"/>
              </a:rPr>
              <a:t>Error control, congestion control (TCP)</a:t>
            </a:r>
            <a:endParaRPr lang="en-US" sz="2000" dirty="0">
              <a:solidFill>
                <a:srgbClr val="0000FF"/>
              </a:solidFill>
              <a:latin typeface="Verdana" charset="0"/>
            </a:endParaRPr>
          </a:p>
        </p:txBody>
      </p:sp>
      <p:sp>
        <p:nvSpPr>
          <p:cNvPr id="1309709" name="Rectangle 13"/>
          <p:cNvSpPr>
            <a:spLocks noChangeArrowheads="1"/>
          </p:cNvSpPr>
          <p:nvPr/>
        </p:nvSpPr>
        <p:spPr bwMode="auto">
          <a:xfrm>
            <a:off x="3048000" y="50815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80000"/>
              </a:lnSpc>
              <a:spcBef>
                <a:spcPct val="20000"/>
              </a:spcBef>
              <a:buClr>
                <a:schemeClr val="accent2"/>
              </a:buClr>
              <a:buFont typeface="Wingdings" charset="0"/>
              <a:buNone/>
            </a:pPr>
            <a:r>
              <a:rPr lang="en-US" sz="2100" dirty="0" smtClean="0">
                <a:solidFill>
                  <a:srgbClr val="0000FF"/>
                </a:solidFill>
                <a:latin typeface="Verdana" charset="0"/>
              </a:rPr>
              <a:t>Routing (IP)</a:t>
            </a:r>
            <a:endParaRPr lang="en-US" sz="2100" dirty="0">
              <a:solidFill>
                <a:srgbClr val="0000FF"/>
              </a:solidFill>
              <a:latin typeface="Verdana" charset="0"/>
            </a:endParaRPr>
          </a:p>
        </p:txBody>
      </p:sp>
      <p:sp>
        <p:nvSpPr>
          <p:cNvPr id="1309710" name="Rectangle 14"/>
          <p:cNvSpPr>
            <a:spLocks noChangeArrowheads="1"/>
          </p:cNvSpPr>
          <p:nvPr/>
        </p:nvSpPr>
        <p:spPr bwMode="auto">
          <a:xfrm>
            <a:off x="3048000" y="56149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80000"/>
              </a:lnSpc>
              <a:spcBef>
                <a:spcPct val="20000"/>
              </a:spcBef>
              <a:buClr>
                <a:schemeClr val="accent2"/>
              </a:buClr>
              <a:buFont typeface="Wingdings" charset="0"/>
              <a:buNone/>
            </a:pPr>
            <a:r>
              <a:rPr lang="en-US" sz="2100" dirty="0" smtClean="0">
                <a:solidFill>
                  <a:srgbClr val="0000FF"/>
                </a:solidFill>
                <a:latin typeface="Verdana" charset="0"/>
              </a:rPr>
              <a:t>Medium access control</a:t>
            </a:r>
            <a:endParaRPr lang="en-US" sz="2100" dirty="0">
              <a:solidFill>
                <a:srgbClr val="0000FF"/>
              </a:solidFill>
              <a:latin typeface="Verdana" charset="0"/>
            </a:endParaRPr>
          </a:p>
        </p:txBody>
      </p:sp>
      <p:sp>
        <p:nvSpPr>
          <p:cNvPr id="1309711" name="Rectangle 15"/>
          <p:cNvSpPr>
            <a:spLocks noChangeArrowheads="1"/>
          </p:cNvSpPr>
          <p:nvPr/>
        </p:nvSpPr>
        <p:spPr bwMode="auto">
          <a:xfrm>
            <a:off x="3048000" y="6148388"/>
            <a:ext cx="5562600" cy="3810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eaLnBrk="1" hangingPunct="1">
              <a:lnSpc>
                <a:spcPct val="80000"/>
              </a:lnSpc>
              <a:spcBef>
                <a:spcPct val="20000"/>
              </a:spcBef>
              <a:buClr>
                <a:schemeClr val="accent2"/>
              </a:buClr>
              <a:buFont typeface="Wingdings" charset="0"/>
              <a:buNone/>
            </a:pPr>
            <a:r>
              <a:rPr lang="en-US" sz="2100" dirty="0" smtClean="0">
                <a:solidFill>
                  <a:srgbClr val="0000FF"/>
                </a:solidFill>
                <a:latin typeface="Verdana" charset="0"/>
              </a:rPr>
              <a:t>Coding, transmission, synchronization</a:t>
            </a:r>
            <a:endParaRPr lang="en-US" sz="2100" dirty="0">
              <a:solidFill>
                <a:srgbClr val="0000FF"/>
              </a:solidFill>
              <a:latin typeface="Verdana" charset="0"/>
            </a:endParaRPr>
          </a:p>
        </p:txBody>
      </p:sp>
      <p:sp>
        <p:nvSpPr>
          <p:cNvPr id="1309712" name="Line 16"/>
          <p:cNvSpPr>
            <a:spLocks noChangeShapeType="1"/>
          </p:cNvSpPr>
          <p:nvPr/>
        </p:nvSpPr>
        <p:spPr bwMode="auto">
          <a:xfrm flipH="1" flipV="1">
            <a:off x="2514600" y="63769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09713" name="Line 17"/>
          <p:cNvSpPr>
            <a:spLocks noChangeShapeType="1"/>
          </p:cNvSpPr>
          <p:nvPr/>
        </p:nvSpPr>
        <p:spPr bwMode="auto">
          <a:xfrm flipH="1" flipV="1">
            <a:off x="2514600" y="42433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09714" name="Line 18"/>
          <p:cNvSpPr>
            <a:spLocks noChangeShapeType="1"/>
          </p:cNvSpPr>
          <p:nvPr/>
        </p:nvSpPr>
        <p:spPr bwMode="auto">
          <a:xfrm flipH="1" flipV="1">
            <a:off x="2514600" y="47767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09715" name="Line 19"/>
          <p:cNvSpPr>
            <a:spLocks noChangeShapeType="1"/>
          </p:cNvSpPr>
          <p:nvPr/>
        </p:nvSpPr>
        <p:spPr bwMode="auto">
          <a:xfrm flipH="1" flipV="1">
            <a:off x="2514600" y="53101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09716" name="Line 20"/>
          <p:cNvSpPr>
            <a:spLocks noChangeShapeType="1"/>
          </p:cNvSpPr>
          <p:nvPr/>
        </p:nvSpPr>
        <p:spPr bwMode="auto">
          <a:xfrm flipH="1" flipV="1">
            <a:off x="2514600" y="5843588"/>
            <a:ext cx="4572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Title 1"/>
          <p:cNvSpPr>
            <a:spLocks noGrp="1"/>
          </p:cNvSpPr>
          <p:nvPr>
            <p:ph type="title"/>
          </p:nvPr>
        </p:nvSpPr>
        <p:spPr/>
        <p:txBody>
          <a:bodyPr/>
          <a:lstStyle/>
          <a:p>
            <a:r>
              <a:rPr lang="en-US" dirty="0" smtClean="0"/>
              <a:t>Protocol stack</a:t>
            </a:r>
            <a:endParaRPr lang="en-US" dirty="0"/>
          </a:p>
        </p:txBody>
      </p:sp>
    </p:spTree>
    <p:extLst>
      <p:ext uri="{BB962C8B-B14F-4D97-AF65-F5344CB8AC3E}">
        <p14:creationId xmlns:p14="http://schemas.microsoft.com/office/powerpoint/2010/main" val="21789689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370" name="Rectangle 2"/>
          <p:cNvSpPr>
            <a:spLocks noGrp="1" noChangeArrowheads="1"/>
          </p:cNvSpPr>
          <p:nvPr>
            <p:ph type="title"/>
          </p:nvPr>
        </p:nvSpPr>
        <p:spPr/>
        <p:txBody>
          <a:bodyPr/>
          <a:lstStyle/>
          <a:p>
            <a:pPr eaLnBrk="1" hangingPunct="1">
              <a:defRPr/>
            </a:pPr>
            <a:r>
              <a:rPr lang="en-US" smtClean="0"/>
              <a:t>The Internet hourglass</a:t>
            </a:r>
          </a:p>
        </p:txBody>
      </p:sp>
      <p:sp>
        <p:nvSpPr>
          <p:cNvPr id="1594371" name="Text Box 3"/>
          <p:cNvSpPr txBox="1">
            <a:spLocks noChangeArrowheads="1"/>
          </p:cNvSpPr>
          <p:nvPr/>
        </p:nvSpPr>
        <p:spPr bwMode="auto">
          <a:xfrm>
            <a:off x="4086225" y="4083050"/>
            <a:ext cx="914400" cy="641350"/>
          </a:xfrm>
          <a:prstGeom prst="rect">
            <a:avLst/>
          </a:prstGeom>
          <a:solidFill>
            <a:srgbClr val="99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3600" b="1">
                <a:latin typeface="Helvetica" charset="0"/>
                <a:cs typeface="+mn-cs"/>
              </a:rPr>
              <a:t>IP</a:t>
            </a:r>
          </a:p>
        </p:txBody>
      </p:sp>
      <p:grpSp>
        <p:nvGrpSpPr>
          <p:cNvPr id="14339" name="Group 4"/>
          <p:cNvGrpSpPr>
            <a:grpSpLocks/>
          </p:cNvGrpSpPr>
          <p:nvPr/>
        </p:nvGrpSpPr>
        <p:grpSpPr bwMode="auto">
          <a:xfrm>
            <a:off x="0" y="1905000"/>
            <a:ext cx="9144000" cy="3505200"/>
            <a:chOff x="0" y="1200"/>
            <a:chExt cx="5760" cy="2208"/>
          </a:xfrm>
        </p:grpSpPr>
        <p:sp>
          <p:nvSpPr>
            <p:cNvPr id="1594373" name="Line 5"/>
            <p:cNvSpPr>
              <a:spLocks noChangeShapeType="1"/>
            </p:cNvSpPr>
            <p:nvPr/>
          </p:nvSpPr>
          <p:spPr bwMode="auto">
            <a:xfrm>
              <a:off x="0" y="1200"/>
              <a:ext cx="2208" cy="139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594374" name="Line 6"/>
            <p:cNvSpPr>
              <a:spLocks noChangeShapeType="1"/>
            </p:cNvSpPr>
            <p:nvPr/>
          </p:nvSpPr>
          <p:spPr bwMode="auto">
            <a:xfrm flipV="1">
              <a:off x="0" y="2592"/>
              <a:ext cx="2208" cy="81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mn-cs"/>
              </a:endParaRPr>
            </a:p>
          </p:txBody>
        </p:sp>
        <p:sp>
          <p:nvSpPr>
            <p:cNvPr id="1594375" name="Line 7"/>
            <p:cNvSpPr>
              <a:spLocks noChangeShapeType="1"/>
            </p:cNvSpPr>
            <p:nvPr/>
          </p:nvSpPr>
          <p:spPr bwMode="auto">
            <a:xfrm flipH="1">
              <a:off x="3600" y="1200"/>
              <a:ext cx="2160" cy="14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1594376" name="Line 8"/>
            <p:cNvSpPr>
              <a:spLocks noChangeShapeType="1"/>
            </p:cNvSpPr>
            <p:nvPr/>
          </p:nvSpPr>
          <p:spPr bwMode="auto">
            <a:xfrm>
              <a:off x="3600" y="2640"/>
              <a:ext cx="2160" cy="72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grpSp>
      <p:sp>
        <p:nvSpPr>
          <p:cNvPr id="1594377" name="Oval 9"/>
          <p:cNvSpPr>
            <a:spLocks noChangeArrowheads="1"/>
          </p:cNvSpPr>
          <p:nvPr/>
        </p:nvSpPr>
        <p:spPr bwMode="auto">
          <a:xfrm>
            <a:off x="282779" y="1620094"/>
            <a:ext cx="1165623"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Web</a:t>
            </a:r>
          </a:p>
        </p:txBody>
      </p:sp>
      <p:sp>
        <p:nvSpPr>
          <p:cNvPr id="1594378" name="Oval 10"/>
          <p:cNvSpPr>
            <a:spLocks noChangeArrowheads="1"/>
          </p:cNvSpPr>
          <p:nvPr/>
        </p:nvSpPr>
        <p:spPr bwMode="auto">
          <a:xfrm>
            <a:off x="1225159" y="1620094"/>
            <a:ext cx="1703232"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dirty="0" smtClean="0">
                <a:latin typeface="Helvetica" charset="0"/>
                <a:cs typeface="+mn-cs"/>
              </a:rPr>
              <a:t>Search</a:t>
            </a:r>
            <a:endParaRPr lang="en-US" sz="2400" b="1" dirty="0">
              <a:latin typeface="Helvetica" charset="0"/>
              <a:cs typeface="+mn-cs"/>
            </a:endParaRPr>
          </a:p>
        </p:txBody>
      </p:sp>
      <p:sp>
        <p:nvSpPr>
          <p:cNvPr id="1594379" name="Oval 11"/>
          <p:cNvSpPr>
            <a:spLocks noChangeArrowheads="1"/>
          </p:cNvSpPr>
          <p:nvPr/>
        </p:nvSpPr>
        <p:spPr bwMode="auto">
          <a:xfrm>
            <a:off x="2651700" y="1620094"/>
            <a:ext cx="1101380"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Mail</a:t>
            </a:r>
          </a:p>
        </p:txBody>
      </p:sp>
      <p:sp>
        <p:nvSpPr>
          <p:cNvPr id="1594380" name="Oval 12"/>
          <p:cNvSpPr>
            <a:spLocks noChangeArrowheads="1"/>
          </p:cNvSpPr>
          <p:nvPr/>
        </p:nvSpPr>
        <p:spPr bwMode="auto">
          <a:xfrm>
            <a:off x="3520879" y="1620094"/>
            <a:ext cx="1390260"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News</a:t>
            </a:r>
          </a:p>
        </p:txBody>
      </p:sp>
      <p:sp>
        <p:nvSpPr>
          <p:cNvPr id="1594381" name="Oval 13"/>
          <p:cNvSpPr>
            <a:spLocks noChangeArrowheads="1"/>
          </p:cNvSpPr>
          <p:nvPr/>
        </p:nvSpPr>
        <p:spPr bwMode="auto">
          <a:xfrm>
            <a:off x="4656503" y="1620094"/>
            <a:ext cx="1430412"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Video</a:t>
            </a:r>
          </a:p>
        </p:txBody>
      </p:sp>
      <p:sp>
        <p:nvSpPr>
          <p:cNvPr id="1594382" name="Oval 14"/>
          <p:cNvSpPr>
            <a:spLocks noChangeArrowheads="1"/>
          </p:cNvSpPr>
          <p:nvPr/>
        </p:nvSpPr>
        <p:spPr bwMode="auto">
          <a:xfrm>
            <a:off x="5793356" y="1620094"/>
            <a:ext cx="1485568"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a:latin typeface="Helvetica" charset="0"/>
                <a:cs typeface="+mn-cs"/>
              </a:rPr>
              <a:t>Audio</a:t>
            </a:r>
          </a:p>
        </p:txBody>
      </p:sp>
      <p:sp>
        <p:nvSpPr>
          <p:cNvPr id="1594384" name="Oval 16"/>
          <p:cNvSpPr>
            <a:spLocks noChangeArrowheads="1"/>
          </p:cNvSpPr>
          <p:nvPr/>
        </p:nvSpPr>
        <p:spPr bwMode="auto">
          <a:xfrm>
            <a:off x="7092559" y="1620094"/>
            <a:ext cx="1822841" cy="649188"/>
          </a:xfrm>
          <a:prstGeom prst="ellipse">
            <a:avLst/>
          </a:prstGeom>
          <a:solidFill>
            <a:srgbClr val="FFFF66"/>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dirty="0" smtClean="0">
                <a:latin typeface="Helvetica" charset="0"/>
                <a:cs typeface="+mn-cs"/>
              </a:rPr>
              <a:t>Friends</a:t>
            </a:r>
            <a:endParaRPr lang="en-US" sz="2400" b="1" dirty="0">
              <a:latin typeface="Helvetica" charset="0"/>
              <a:cs typeface="+mn-cs"/>
            </a:endParaRPr>
          </a:p>
        </p:txBody>
      </p:sp>
      <p:sp>
        <p:nvSpPr>
          <p:cNvPr id="1594385" name="Text Box 17"/>
          <p:cNvSpPr txBox="1">
            <a:spLocks noChangeArrowheads="1"/>
          </p:cNvSpPr>
          <p:nvPr/>
        </p:nvSpPr>
        <p:spPr bwMode="auto">
          <a:xfrm>
            <a:off x="3571344" y="1066800"/>
            <a:ext cx="2031476" cy="461665"/>
          </a:xfrm>
          <a:prstGeom prst="rect">
            <a:avLst/>
          </a:prstGeom>
          <a:noFill/>
          <a:ln>
            <a:noFill/>
          </a:ln>
          <a:effectLst/>
          <a:extLst/>
        </p:spPr>
        <p:txBody>
          <a:bodyPr wrap="none" anchor="ctr">
            <a:spAutoFit/>
          </a:bodyPr>
          <a:lstStyle/>
          <a:p>
            <a:pPr algn="ctr">
              <a:defRPr/>
            </a:pPr>
            <a:r>
              <a:rPr lang="en-US" sz="2400" b="1" dirty="0">
                <a:latin typeface="Helvetica" charset="0"/>
                <a:cs typeface="+mn-cs"/>
              </a:rPr>
              <a:t>Applications</a:t>
            </a:r>
          </a:p>
        </p:txBody>
      </p:sp>
      <p:sp>
        <p:nvSpPr>
          <p:cNvPr id="1594386" name="Rectangle 18"/>
          <p:cNvSpPr>
            <a:spLocks noChangeArrowheads="1"/>
          </p:cNvSpPr>
          <p:nvPr/>
        </p:nvSpPr>
        <p:spPr bwMode="auto">
          <a:xfrm>
            <a:off x="4044950" y="3279775"/>
            <a:ext cx="1009650" cy="592138"/>
          </a:xfrm>
          <a:prstGeom prst="rect">
            <a:avLst/>
          </a:prstGeom>
          <a:solidFill>
            <a:srgbClr val="66CC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3200" b="1">
                <a:solidFill>
                  <a:schemeClr val="bg1"/>
                </a:solidFill>
                <a:latin typeface="Helvetica" charset="0"/>
                <a:cs typeface="+mn-cs"/>
              </a:rPr>
              <a:t>TCP</a:t>
            </a:r>
          </a:p>
        </p:txBody>
      </p:sp>
      <p:sp>
        <p:nvSpPr>
          <p:cNvPr id="1594387" name="Oval 19"/>
          <p:cNvSpPr>
            <a:spLocks noChangeArrowheads="1"/>
          </p:cNvSpPr>
          <p:nvPr/>
        </p:nvSpPr>
        <p:spPr bwMode="auto">
          <a:xfrm>
            <a:off x="230187" y="5181600"/>
            <a:ext cx="1655763"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dirty="0">
                <a:solidFill>
                  <a:schemeClr val="bg1"/>
                </a:solidFill>
                <a:latin typeface="Helvetica" charset="0"/>
                <a:cs typeface="+mn-cs"/>
              </a:rPr>
              <a:t>Ethernet</a:t>
            </a:r>
          </a:p>
        </p:txBody>
      </p:sp>
      <p:sp>
        <p:nvSpPr>
          <p:cNvPr id="1594388" name="Oval 20"/>
          <p:cNvSpPr>
            <a:spLocks noChangeArrowheads="1"/>
          </p:cNvSpPr>
          <p:nvPr/>
        </p:nvSpPr>
        <p:spPr bwMode="auto">
          <a:xfrm>
            <a:off x="1552574" y="5200650"/>
            <a:ext cx="1296988"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a:solidFill>
                  <a:schemeClr val="bg1"/>
                </a:solidFill>
                <a:latin typeface="Helvetica" charset="0"/>
                <a:cs typeface="+mn-cs"/>
              </a:rPr>
              <a:t>802.11</a:t>
            </a:r>
          </a:p>
        </p:txBody>
      </p:sp>
      <p:sp>
        <p:nvSpPr>
          <p:cNvPr id="1594389" name="Oval 21"/>
          <p:cNvSpPr>
            <a:spLocks noChangeArrowheads="1"/>
          </p:cNvSpPr>
          <p:nvPr/>
        </p:nvSpPr>
        <p:spPr bwMode="auto">
          <a:xfrm>
            <a:off x="5821362" y="5200650"/>
            <a:ext cx="1571625"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dirty="0">
                <a:solidFill>
                  <a:schemeClr val="bg1"/>
                </a:solidFill>
                <a:latin typeface="Helvetica" charset="0"/>
                <a:cs typeface="+mn-cs"/>
              </a:rPr>
              <a:t>Satellite</a:t>
            </a:r>
          </a:p>
        </p:txBody>
      </p:sp>
      <p:sp>
        <p:nvSpPr>
          <p:cNvPr id="1594390" name="Oval 22"/>
          <p:cNvSpPr>
            <a:spLocks noChangeArrowheads="1"/>
          </p:cNvSpPr>
          <p:nvPr/>
        </p:nvSpPr>
        <p:spPr bwMode="auto">
          <a:xfrm>
            <a:off x="4587875" y="5200650"/>
            <a:ext cx="1414462"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a:solidFill>
                  <a:schemeClr val="bg1"/>
                </a:solidFill>
                <a:latin typeface="Helvetica" charset="0"/>
                <a:cs typeface="+mn-cs"/>
              </a:rPr>
              <a:t>Optical</a:t>
            </a:r>
          </a:p>
        </p:txBody>
      </p:sp>
      <p:sp>
        <p:nvSpPr>
          <p:cNvPr id="1594391" name="Oval 23"/>
          <p:cNvSpPr>
            <a:spLocks noChangeArrowheads="1"/>
          </p:cNvSpPr>
          <p:nvPr/>
        </p:nvSpPr>
        <p:spPr bwMode="auto">
          <a:xfrm>
            <a:off x="2620962" y="5187623"/>
            <a:ext cx="1322108" cy="562630"/>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dirty="0" smtClean="0">
                <a:solidFill>
                  <a:schemeClr val="bg1"/>
                </a:solidFill>
                <a:latin typeface="Helvetica" charset="0"/>
                <a:cs typeface="+mn-cs"/>
              </a:rPr>
              <a:t>3G/4G</a:t>
            </a:r>
            <a:endParaRPr lang="en-US" sz="2000" b="1" dirty="0">
              <a:solidFill>
                <a:schemeClr val="bg1"/>
              </a:solidFill>
              <a:latin typeface="Helvetica" charset="0"/>
              <a:cs typeface="+mn-cs"/>
            </a:endParaRPr>
          </a:p>
        </p:txBody>
      </p:sp>
      <p:sp>
        <p:nvSpPr>
          <p:cNvPr id="1594392" name="Oval 24"/>
          <p:cNvSpPr>
            <a:spLocks noChangeArrowheads="1"/>
          </p:cNvSpPr>
          <p:nvPr/>
        </p:nvSpPr>
        <p:spPr bwMode="auto">
          <a:xfrm>
            <a:off x="7192962" y="5200650"/>
            <a:ext cx="1874838"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a:solidFill>
                  <a:schemeClr val="bg1"/>
                </a:solidFill>
                <a:latin typeface="Helvetica" charset="0"/>
                <a:cs typeface="+mn-cs"/>
              </a:rPr>
              <a:t>Bluetooth</a:t>
            </a:r>
          </a:p>
        </p:txBody>
      </p:sp>
      <p:sp>
        <p:nvSpPr>
          <p:cNvPr id="1594393" name="Oval 25"/>
          <p:cNvSpPr>
            <a:spLocks noChangeArrowheads="1"/>
          </p:cNvSpPr>
          <p:nvPr/>
        </p:nvSpPr>
        <p:spPr bwMode="auto">
          <a:xfrm>
            <a:off x="3763962" y="5200650"/>
            <a:ext cx="976313" cy="536575"/>
          </a:xfrm>
          <a:prstGeom prst="ellipse">
            <a:avLst/>
          </a:prstGeom>
          <a:solidFill>
            <a:schemeClr val="tx1"/>
          </a:solidFill>
          <a:ln w="12700">
            <a:solidFill>
              <a:schemeClr val="tx1"/>
            </a:solidFill>
            <a:round/>
            <a:headEnd/>
            <a:tailEnd/>
          </a:ln>
          <a:effectLst/>
          <a:extLst/>
        </p:spPr>
        <p:txBody>
          <a:bodyPr wrap="none" anchor="ctr">
            <a:spAutoFit/>
          </a:bodyPr>
          <a:lstStyle/>
          <a:p>
            <a:pPr algn="ctr">
              <a:defRPr/>
            </a:pPr>
            <a:r>
              <a:rPr lang="en-US" sz="2000" b="1">
                <a:solidFill>
                  <a:schemeClr val="bg1"/>
                </a:solidFill>
                <a:latin typeface="Helvetica" charset="0"/>
                <a:cs typeface="+mn-cs"/>
              </a:rPr>
              <a:t>ATM</a:t>
            </a:r>
          </a:p>
        </p:txBody>
      </p:sp>
      <p:sp>
        <p:nvSpPr>
          <p:cNvPr id="1594394" name="Text Box 26"/>
          <p:cNvSpPr txBox="1">
            <a:spLocks noChangeArrowheads="1"/>
          </p:cNvSpPr>
          <p:nvPr/>
        </p:nvSpPr>
        <p:spPr bwMode="auto">
          <a:xfrm>
            <a:off x="3352800" y="5791200"/>
            <a:ext cx="2771775" cy="4572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400" b="1" dirty="0">
                <a:latin typeface="Helvetica" charset="0"/>
                <a:cs typeface="+mn-cs"/>
              </a:rPr>
              <a:t>Link</a:t>
            </a:r>
            <a:r>
              <a:rPr lang="en-US" sz="2400" b="1" dirty="0">
                <a:solidFill>
                  <a:schemeClr val="bg1"/>
                </a:solidFill>
                <a:latin typeface="Helvetica" charset="0"/>
                <a:cs typeface="+mn-cs"/>
              </a:rPr>
              <a:t> </a:t>
            </a:r>
            <a:r>
              <a:rPr lang="en-US" sz="2400" b="1" dirty="0">
                <a:latin typeface="Helvetica" charset="0"/>
                <a:cs typeface="+mn-cs"/>
              </a:rPr>
              <a:t>technologies</a:t>
            </a:r>
          </a:p>
        </p:txBody>
      </p:sp>
    </p:spTree>
    <p:extLst>
      <p:ext uri="{BB962C8B-B14F-4D97-AF65-F5344CB8AC3E}">
        <p14:creationId xmlns:p14="http://schemas.microsoft.com/office/powerpoint/2010/main" val="39658511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IP layer</a:t>
            </a:r>
            <a:endParaRPr lang="en-US" sz="2800" dirty="0"/>
          </a:p>
        </p:txBody>
      </p:sp>
      <p:sp>
        <p:nvSpPr>
          <p:cNvPr id="1266691" name="Rectangle 3"/>
          <p:cNvSpPr>
            <a:spLocks noGrp="1" noChangeArrowheads="1"/>
          </p:cNvSpPr>
          <p:nvPr>
            <p:ph idx="1"/>
          </p:nvPr>
        </p:nvSpPr>
        <p:spPr>
          <a:xfrm>
            <a:off x="838200" y="990600"/>
            <a:ext cx="8305800" cy="5867400"/>
          </a:xfrm>
        </p:spPr>
        <p:txBody>
          <a:bodyPr/>
          <a:lstStyle/>
          <a:p>
            <a:pPr marL="0" indent="0">
              <a:buNone/>
            </a:pPr>
            <a:r>
              <a:rPr lang="en-US" altLang="zh-CN" dirty="0" smtClean="0">
                <a:ea typeface="宋体" charset="0"/>
                <a:cs typeface="宋体" charset="0"/>
              </a:rPr>
              <a:t>Routing from source to destination</a:t>
            </a:r>
          </a:p>
          <a:p>
            <a:pPr lvl="1"/>
            <a:r>
              <a:rPr lang="en-US" altLang="zh-CN" dirty="0" smtClean="0">
                <a:ea typeface="宋体" charset="0"/>
                <a:cs typeface="宋体" charset="0"/>
              </a:rPr>
              <a:t>Distributed computation of routing decisions</a:t>
            </a:r>
          </a:p>
          <a:p>
            <a:pPr lvl="1"/>
            <a:r>
              <a:rPr lang="en-US" altLang="zh-CN" dirty="0" smtClean="0">
                <a:ea typeface="宋体" charset="0"/>
                <a:cs typeface="宋体" charset="0"/>
              </a:rPr>
              <a:t>Implemented as routing table at each router</a:t>
            </a:r>
          </a:p>
          <a:p>
            <a:pPr lvl="1"/>
            <a:r>
              <a:rPr lang="en-US" altLang="zh-CN" dirty="0" smtClean="0">
                <a:ea typeface="宋体" charset="0"/>
                <a:cs typeface="宋体" charset="0"/>
              </a:rPr>
              <a:t>Shortest-path (</a:t>
            </a:r>
            <a:r>
              <a:rPr lang="en-US" altLang="zh-CN" dirty="0" err="1" smtClean="0">
                <a:ea typeface="宋体" charset="0"/>
                <a:cs typeface="宋体" charset="0"/>
              </a:rPr>
              <a:t>Dijkstra</a:t>
            </a:r>
            <a:r>
              <a:rPr lang="en-US" altLang="zh-CN" dirty="0" smtClean="0">
                <a:ea typeface="宋体" charset="0"/>
                <a:cs typeface="宋体" charset="0"/>
              </a:rPr>
              <a:t>) algorithm within an autonomous system</a:t>
            </a:r>
          </a:p>
          <a:p>
            <a:pPr lvl="1"/>
            <a:r>
              <a:rPr lang="en-US" altLang="zh-CN" dirty="0" smtClean="0">
                <a:ea typeface="宋体" charset="0"/>
                <a:cs typeface="宋体" charset="0"/>
              </a:rPr>
              <a:t>BGP across autonomous systems</a:t>
            </a:r>
          </a:p>
          <a:p>
            <a:pPr marL="0" indent="0">
              <a:buNone/>
            </a:pPr>
            <a:r>
              <a:rPr lang="en-US" altLang="zh-CN" dirty="0" smtClean="0">
                <a:ea typeface="宋体" charset="0"/>
                <a:cs typeface="宋体" charset="0"/>
              </a:rPr>
              <a:t>Datagram service</a:t>
            </a:r>
          </a:p>
          <a:p>
            <a:pPr lvl="1"/>
            <a:r>
              <a:rPr lang="en-US" altLang="zh-CN" dirty="0" smtClean="0">
                <a:ea typeface="宋体" charset="0"/>
                <a:cs typeface="宋体" charset="0"/>
              </a:rPr>
              <a:t>Best effort</a:t>
            </a:r>
          </a:p>
          <a:p>
            <a:pPr lvl="1"/>
            <a:r>
              <a:rPr lang="en-US" altLang="zh-CN" dirty="0" smtClean="0">
                <a:ea typeface="宋体" charset="0"/>
                <a:cs typeface="宋体" charset="0"/>
              </a:rPr>
              <a:t>Unreliable: lost, error, out-of-order</a:t>
            </a:r>
          </a:p>
          <a:p>
            <a:pPr marL="0" indent="0">
              <a:buNone/>
            </a:pPr>
            <a:r>
              <a:rPr lang="en-US" altLang="zh-CN" dirty="0" smtClean="0">
                <a:ea typeface="宋体" charset="0"/>
                <a:cs typeface="宋体" charset="0"/>
              </a:rPr>
              <a:t>Simple and </a:t>
            </a:r>
            <a:r>
              <a:rPr lang="en-US" altLang="zh-CN" dirty="0" smtClean="0">
                <a:solidFill>
                  <a:srgbClr val="0000FF"/>
                </a:solidFill>
                <a:ea typeface="宋体" charset="0"/>
                <a:cs typeface="宋体" charset="0"/>
              </a:rPr>
              <a:t>robust</a:t>
            </a:r>
          </a:p>
          <a:p>
            <a:pPr lvl="1"/>
            <a:r>
              <a:rPr lang="en-US" altLang="zh-CN" dirty="0" smtClean="0">
                <a:ea typeface="宋体" charset="0"/>
                <a:cs typeface="宋体" charset="0"/>
              </a:rPr>
              <a:t>Robust against failures</a:t>
            </a:r>
          </a:p>
          <a:p>
            <a:pPr lvl="1"/>
            <a:r>
              <a:rPr lang="en-US" altLang="zh-CN" dirty="0" smtClean="0">
                <a:ea typeface="宋体" charset="0"/>
                <a:cs typeface="宋体" charset="0"/>
              </a:rPr>
              <a:t>Robust against, and enables, rapid technological evolution above &amp; below IP</a:t>
            </a:r>
            <a:endParaRPr lang="en-US" altLang="zh-CN" dirty="0">
              <a:ea typeface="宋体" charset="0"/>
              <a:cs typeface="宋体" charset="0"/>
            </a:endParaRPr>
          </a:p>
        </p:txBody>
      </p:sp>
    </p:spTree>
    <p:extLst>
      <p:ext uri="{BB962C8B-B14F-4D97-AF65-F5344CB8AC3E}">
        <p14:creationId xmlns:p14="http://schemas.microsoft.com/office/powerpoint/2010/main" val="33663305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38200" y="5562600"/>
            <a:ext cx="7391400" cy="990600"/>
          </a:xfrm>
          <a:prstGeom prst="roundRect">
            <a:avLst/>
          </a:prstGeom>
          <a:solidFill>
            <a:srgbClr val="6BD17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266690" name="Rectangle 2"/>
          <p:cNvSpPr>
            <a:spLocks noGrp="1" noChangeArrowheads="1"/>
          </p:cNvSpPr>
          <p:nvPr>
            <p:ph type="title"/>
          </p:nvPr>
        </p:nvSpPr>
        <p:spPr/>
        <p:txBody>
          <a:bodyPr/>
          <a:lstStyle/>
          <a:p>
            <a:r>
              <a:rPr lang="en-US" dirty="0" smtClean="0">
                <a:ea typeface="宋体" charset="0"/>
                <a:cs typeface="宋体" charset="0"/>
              </a:rPr>
              <a:t>TCP layer</a:t>
            </a:r>
            <a:endParaRPr lang="en-US" sz="2800" dirty="0"/>
          </a:p>
        </p:txBody>
      </p:sp>
      <p:sp>
        <p:nvSpPr>
          <p:cNvPr id="1266691" name="Rectangle 3"/>
          <p:cNvSpPr>
            <a:spLocks noGrp="1" noChangeArrowheads="1"/>
          </p:cNvSpPr>
          <p:nvPr>
            <p:ph idx="1"/>
          </p:nvPr>
        </p:nvSpPr>
        <p:spPr>
          <a:xfrm>
            <a:off x="838200" y="990600"/>
            <a:ext cx="8305800" cy="5867400"/>
          </a:xfrm>
        </p:spPr>
        <p:txBody>
          <a:bodyPr/>
          <a:lstStyle/>
          <a:p>
            <a:pPr marL="0" indent="0">
              <a:buNone/>
            </a:pPr>
            <a:r>
              <a:rPr lang="en-US" altLang="zh-CN" dirty="0" smtClean="0">
                <a:ea typeface="宋体" charset="0"/>
                <a:cs typeface="宋体" charset="0"/>
              </a:rPr>
              <a:t>End-to-end reliable byte stream</a:t>
            </a:r>
          </a:p>
          <a:p>
            <a:pPr lvl="1"/>
            <a:r>
              <a:rPr lang="en-US" altLang="zh-CN" dirty="0" smtClean="0">
                <a:ea typeface="宋体" charset="0"/>
                <a:cs typeface="宋体" charset="0"/>
              </a:rPr>
              <a:t>On top of unreliable datagram service</a:t>
            </a:r>
          </a:p>
          <a:p>
            <a:pPr lvl="1"/>
            <a:r>
              <a:rPr lang="en-US" altLang="zh-CN" dirty="0" smtClean="0">
                <a:ea typeface="宋体" charset="0"/>
                <a:cs typeface="宋体" charset="0"/>
              </a:rPr>
              <a:t>Correct, in-order, without loss or duplication </a:t>
            </a:r>
          </a:p>
          <a:p>
            <a:pPr marL="0" indent="0">
              <a:buNone/>
            </a:pPr>
            <a:r>
              <a:rPr lang="en-US" altLang="zh-CN" dirty="0" smtClean="0">
                <a:ea typeface="宋体" charset="0"/>
                <a:cs typeface="宋体" charset="0"/>
              </a:rPr>
              <a:t>Connection setup and tear down</a:t>
            </a:r>
          </a:p>
          <a:p>
            <a:pPr lvl="1"/>
            <a:r>
              <a:rPr lang="en-US" altLang="zh-CN" dirty="0" smtClean="0">
                <a:ea typeface="宋体" charset="0"/>
                <a:cs typeface="宋体" charset="0"/>
              </a:rPr>
              <a:t>3-way handshake</a:t>
            </a:r>
          </a:p>
          <a:p>
            <a:pPr marL="0" indent="0">
              <a:buNone/>
            </a:pPr>
            <a:r>
              <a:rPr lang="en-US" altLang="zh-CN" dirty="0" smtClean="0">
                <a:ea typeface="宋体" charset="0"/>
                <a:cs typeface="宋体" charset="0"/>
              </a:rPr>
              <a:t>Loss and error recovery</a:t>
            </a:r>
            <a:endParaRPr lang="en-US" altLang="zh-CN" dirty="0" smtClean="0">
              <a:solidFill>
                <a:srgbClr val="0000FF"/>
              </a:solidFill>
              <a:ea typeface="宋体" charset="0"/>
              <a:cs typeface="宋体" charset="0"/>
            </a:endParaRPr>
          </a:p>
          <a:p>
            <a:pPr lvl="1"/>
            <a:r>
              <a:rPr lang="en-US" altLang="zh-CN" dirty="0" smtClean="0">
                <a:ea typeface="宋体" charset="0"/>
                <a:cs typeface="宋体" charset="0"/>
              </a:rPr>
              <a:t>CRC to detect bit error</a:t>
            </a:r>
          </a:p>
          <a:p>
            <a:pPr lvl="1"/>
            <a:r>
              <a:rPr lang="en-US" altLang="zh-CN" dirty="0" smtClean="0">
                <a:ea typeface="宋体" charset="0"/>
                <a:cs typeface="宋体" charset="0"/>
              </a:rPr>
              <a:t>Sequence number to detect packet loss/duplication</a:t>
            </a:r>
          </a:p>
          <a:p>
            <a:pPr lvl="1"/>
            <a:r>
              <a:rPr lang="en-US" altLang="zh-CN" dirty="0" smtClean="0">
                <a:ea typeface="宋体" charset="0"/>
                <a:cs typeface="宋体" charset="0"/>
              </a:rPr>
              <a:t>Retransmit packets lost or contain errors</a:t>
            </a:r>
          </a:p>
          <a:p>
            <a:pPr marL="0" indent="0">
              <a:buNone/>
            </a:pPr>
            <a:r>
              <a:rPr lang="en-US" altLang="zh-CN" dirty="0" smtClean="0">
                <a:ea typeface="宋体" charset="0"/>
                <a:cs typeface="宋体" charset="0"/>
              </a:rPr>
              <a:t>Congestion control</a:t>
            </a:r>
          </a:p>
          <a:p>
            <a:pPr lvl="1"/>
            <a:r>
              <a:rPr lang="en-US" altLang="zh-CN" dirty="0" smtClean="0">
                <a:ea typeface="宋体" charset="0"/>
                <a:cs typeface="宋体" charset="0"/>
              </a:rPr>
              <a:t>Source-based distributed control</a:t>
            </a:r>
            <a:endParaRPr lang="en-US" altLang="zh-CN" dirty="0">
              <a:ea typeface="宋体" charset="0"/>
              <a:cs typeface="宋体" charset="0"/>
            </a:endParaRPr>
          </a:p>
        </p:txBody>
      </p:sp>
    </p:spTree>
    <p:extLst>
      <p:ext uri="{BB962C8B-B14F-4D97-AF65-F5344CB8AC3E}">
        <p14:creationId xmlns:p14="http://schemas.microsoft.com/office/powerpoint/2010/main" val="787628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4" name="Rectangle 4"/>
          <p:cNvSpPr>
            <a:spLocks noChangeArrowheads="1"/>
          </p:cNvSpPr>
          <p:nvPr/>
        </p:nvSpPr>
        <p:spPr bwMode="auto">
          <a:xfrm>
            <a:off x="990600" y="1905000"/>
            <a:ext cx="5715000" cy="68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5" name="Rectangle 5"/>
          <p:cNvSpPr>
            <a:spLocks noChangeArrowheads="1"/>
          </p:cNvSpPr>
          <p:nvPr/>
        </p:nvSpPr>
        <p:spPr bwMode="auto">
          <a:xfrm>
            <a:off x="990600" y="2590800"/>
            <a:ext cx="5715000" cy="68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6" name="Rectangle 6"/>
          <p:cNvSpPr>
            <a:spLocks noChangeArrowheads="1"/>
          </p:cNvSpPr>
          <p:nvPr/>
        </p:nvSpPr>
        <p:spPr bwMode="auto">
          <a:xfrm>
            <a:off x="990600" y="3276600"/>
            <a:ext cx="6934200" cy="68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7" name="Rectangle 7"/>
          <p:cNvSpPr>
            <a:spLocks noChangeArrowheads="1"/>
          </p:cNvSpPr>
          <p:nvPr/>
        </p:nvSpPr>
        <p:spPr bwMode="auto">
          <a:xfrm>
            <a:off x="990600" y="3962400"/>
            <a:ext cx="6934200" cy="68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Rectangle 8"/>
          <p:cNvSpPr>
            <a:spLocks noChangeArrowheads="1"/>
          </p:cNvSpPr>
          <p:nvPr/>
        </p:nvSpPr>
        <p:spPr bwMode="auto">
          <a:xfrm>
            <a:off x="990600" y="4648200"/>
            <a:ext cx="6934200" cy="68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Text Box 9"/>
          <p:cNvSpPr txBox="1">
            <a:spLocks noChangeArrowheads="1"/>
          </p:cNvSpPr>
          <p:nvPr/>
        </p:nvSpPr>
        <p:spPr bwMode="auto">
          <a:xfrm>
            <a:off x="1071563" y="1938338"/>
            <a:ext cx="55578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3000">
                <a:solidFill>
                  <a:schemeClr val="tx1"/>
                </a:solidFill>
              </a:rPr>
              <a:t>Applications (e.g. Telnet, HTTP)</a:t>
            </a:r>
          </a:p>
        </p:txBody>
      </p:sp>
      <p:sp>
        <p:nvSpPr>
          <p:cNvPr id="394250" name="Text Box 10"/>
          <p:cNvSpPr txBox="1">
            <a:spLocks noChangeArrowheads="1"/>
          </p:cNvSpPr>
          <p:nvPr/>
        </p:nvSpPr>
        <p:spPr bwMode="auto">
          <a:xfrm>
            <a:off x="1447800" y="2651125"/>
            <a:ext cx="94715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3000" dirty="0">
                <a:solidFill>
                  <a:srgbClr val="0000FF"/>
                </a:solidFill>
              </a:rPr>
              <a:t>TCP</a:t>
            </a:r>
          </a:p>
        </p:txBody>
      </p:sp>
      <p:sp>
        <p:nvSpPr>
          <p:cNvPr id="394251" name="Line 11"/>
          <p:cNvSpPr>
            <a:spLocks noChangeShapeType="1"/>
          </p:cNvSpPr>
          <p:nvPr/>
        </p:nvSpPr>
        <p:spPr bwMode="auto">
          <a:xfrm>
            <a:off x="2743200" y="2590800"/>
            <a:ext cx="0" cy="6858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a:off x="4648200" y="2590800"/>
            <a:ext cx="0" cy="6858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Text Box 13"/>
          <p:cNvSpPr txBox="1">
            <a:spLocks noChangeArrowheads="1"/>
          </p:cNvSpPr>
          <p:nvPr/>
        </p:nvSpPr>
        <p:spPr bwMode="auto">
          <a:xfrm>
            <a:off x="3276600" y="2651125"/>
            <a:ext cx="98998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3000" dirty="0"/>
              <a:t>UDP</a:t>
            </a:r>
          </a:p>
        </p:txBody>
      </p:sp>
      <p:sp>
        <p:nvSpPr>
          <p:cNvPr id="394254" name="Text Box 14"/>
          <p:cNvSpPr txBox="1">
            <a:spLocks noChangeArrowheads="1"/>
          </p:cNvSpPr>
          <p:nvPr/>
        </p:nvSpPr>
        <p:spPr bwMode="auto">
          <a:xfrm>
            <a:off x="5105400" y="2813050"/>
            <a:ext cx="10588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3000">
                <a:solidFill>
                  <a:schemeClr val="tx1"/>
                </a:solidFill>
              </a:rPr>
              <a:t>ICMP</a:t>
            </a:r>
          </a:p>
        </p:txBody>
      </p:sp>
      <p:sp>
        <p:nvSpPr>
          <p:cNvPr id="394255" name="Line 15"/>
          <p:cNvSpPr>
            <a:spLocks noChangeShapeType="1"/>
          </p:cNvSpPr>
          <p:nvPr/>
        </p:nvSpPr>
        <p:spPr bwMode="auto">
          <a:xfrm>
            <a:off x="6705600" y="3276600"/>
            <a:ext cx="0" cy="6858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Text Box 16"/>
          <p:cNvSpPr txBox="1">
            <a:spLocks noChangeArrowheads="1"/>
          </p:cNvSpPr>
          <p:nvPr/>
        </p:nvSpPr>
        <p:spPr bwMode="auto">
          <a:xfrm>
            <a:off x="6913563" y="3336925"/>
            <a:ext cx="8588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3000">
                <a:solidFill>
                  <a:schemeClr val="tx1"/>
                </a:solidFill>
              </a:rPr>
              <a:t>ARP</a:t>
            </a:r>
          </a:p>
        </p:txBody>
      </p:sp>
      <p:sp>
        <p:nvSpPr>
          <p:cNvPr id="394257" name="Text Box 17"/>
          <p:cNvSpPr txBox="1">
            <a:spLocks noChangeArrowheads="1"/>
          </p:cNvSpPr>
          <p:nvPr/>
        </p:nvSpPr>
        <p:spPr bwMode="auto">
          <a:xfrm>
            <a:off x="3575050" y="3336925"/>
            <a:ext cx="5365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3000" dirty="0">
                <a:solidFill>
                  <a:srgbClr val="0000FF"/>
                </a:solidFill>
              </a:rPr>
              <a:t>IP</a:t>
            </a:r>
          </a:p>
        </p:txBody>
      </p:sp>
      <p:sp>
        <p:nvSpPr>
          <p:cNvPr id="394258" name="Text Box 18"/>
          <p:cNvSpPr txBox="1">
            <a:spLocks noChangeArrowheads="1"/>
          </p:cNvSpPr>
          <p:nvPr/>
        </p:nvSpPr>
        <p:spPr bwMode="auto">
          <a:xfrm>
            <a:off x="1752600" y="4022725"/>
            <a:ext cx="54816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3000">
                <a:solidFill>
                  <a:schemeClr val="tx1"/>
                </a:solidFill>
              </a:rPr>
              <a:t>Link Layer (e.g. Ethernet, ATM)</a:t>
            </a:r>
          </a:p>
        </p:txBody>
      </p:sp>
      <p:sp>
        <p:nvSpPr>
          <p:cNvPr id="394259" name="Text Box 19"/>
          <p:cNvSpPr txBox="1">
            <a:spLocks noChangeArrowheads="1"/>
          </p:cNvSpPr>
          <p:nvPr/>
        </p:nvSpPr>
        <p:spPr bwMode="auto">
          <a:xfrm>
            <a:off x="1219200" y="4708525"/>
            <a:ext cx="65643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3000">
                <a:solidFill>
                  <a:schemeClr val="tx1"/>
                </a:solidFill>
              </a:rPr>
              <a:t>Physical Layer (e.g. Ethernet, SONET)</a:t>
            </a:r>
          </a:p>
        </p:txBody>
      </p:sp>
      <p:sp>
        <p:nvSpPr>
          <p:cNvPr id="394260" name="Rectangle 20"/>
          <p:cNvSpPr>
            <a:spLocks noChangeArrowheads="1"/>
          </p:cNvSpPr>
          <p:nvPr/>
        </p:nvSpPr>
        <p:spPr bwMode="auto">
          <a:xfrm>
            <a:off x="4652963" y="3276600"/>
            <a:ext cx="2054225" cy="346075"/>
          </a:xfrm>
          <a:prstGeom prst="rect">
            <a:avLst/>
          </a:prstGeom>
          <a:noFill/>
          <a:ln w="381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a:off x="4667250" y="3276600"/>
            <a:ext cx="2019300" cy="0"/>
          </a:xfrm>
          <a:prstGeom prst="line">
            <a:avLst/>
          </a:prstGeom>
          <a:noFill/>
          <a:ln w="63500">
            <a:solidFill>
              <a:schemeClr val="bg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Title 2"/>
          <p:cNvSpPr>
            <a:spLocks noGrp="1"/>
          </p:cNvSpPr>
          <p:nvPr>
            <p:ph type="title"/>
          </p:nvPr>
        </p:nvSpPr>
        <p:spPr/>
        <p:txBody>
          <a:bodyPr/>
          <a:lstStyle/>
          <a:p>
            <a:r>
              <a:rPr lang="en-US" dirty="0" smtClean="0"/>
              <a:t>Protocol data format</a:t>
            </a:r>
            <a:endParaRPr lang="en-US" dirty="0"/>
          </a:p>
        </p:txBody>
      </p:sp>
    </p:spTree>
    <p:extLst>
      <p:ext uri="{BB962C8B-B14F-4D97-AF65-F5344CB8AC3E}">
        <p14:creationId xmlns:p14="http://schemas.microsoft.com/office/powerpoint/2010/main" val="41766609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38200" y="4114800"/>
            <a:ext cx="6705600" cy="1219200"/>
          </a:xfrm>
          <a:prstGeom prst="roundRect">
            <a:avLst/>
          </a:prstGeom>
          <a:solidFill>
            <a:srgbClr val="6BD17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266690" name="Rectangle 2"/>
          <p:cNvSpPr>
            <a:spLocks noGrp="1" noChangeArrowheads="1"/>
          </p:cNvSpPr>
          <p:nvPr>
            <p:ph type="title"/>
          </p:nvPr>
        </p:nvSpPr>
        <p:spPr/>
        <p:txBody>
          <a:bodyPr/>
          <a:lstStyle/>
          <a:p>
            <a:r>
              <a:rPr lang="en-US" dirty="0" smtClean="0">
                <a:ea typeface="宋体" charset="0"/>
                <a:cs typeface="宋体" charset="0"/>
              </a:rPr>
              <a:t>Goal of tutorial</a:t>
            </a:r>
            <a:endParaRPr lang="en-US" sz="2800" dirty="0"/>
          </a:p>
        </p:txBody>
      </p:sp>
      <p:sp>
        <p:nvSpPr>
          <p:cNvPr id="1266691" name="Rectangle 3"/>
          <p:cNvSpPr>
            <a:spLocks noGrp="1" noChangeArrowheads="1"/>
          </p:cNvSpPr>
          <p:nvPr>
            <p:ph idx="1"/>
          </p:nvPr>
        </p:nvSpPr>
        <p:spPr/>
        <p:txBody>
          <a:bodyPr/>
          <a:lstStyle/>
          <a:p>
            <a:pPr marL="0" indent="0">
              <a:buNone/>
            </a:pPr>
            <a:r>
              <a:rPr lang="en-US" altLang="zh-CN" sz="3200" dirty="0" smtClean="0">
                <a:ea typeface="宋体" charset="0"/>
                <a:cs typeface="宋体" charset="0"/>
              </a:rPr>
              <a:t>Top-down summary of congestion control on Internet</a:t>
            </a:r>
            <a:endParaRPr lang="en-US" altLang="zh-CN"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Introduction to mathematical models of congestion control</a:t>
            </a:r>
            <a:endParaRPr lang="en-US" altLang="zh-CN" sz="2800" dirty="0">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Illustration of theory-guided CC algorithm design</a:t>
            </a:r>
          </a:p>
        </p:txBody>
      </p:sp>
    </p:spTree>
    <p:extLst>
      <p:ext uri="{BB962C8B-B14F-4D97-AF65-F5344CB8AC3E}">
        <p14:creationId xmlns:p14="http://schemas.microsoft.com/office/powerpoint/2010/main" val="1785400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dirty="0" smtClean="0"/>
              <a:t>Protocol data format</a:t>
            </a:r>
            <a:endParaRPr lang="en-US" dirty="0"/>
          </a:p>
        </p:txBody>
      </p:sp>
      <p:sp>
        <p:nvSpPr>
          <p:cNvPr id="395270" name="Text Box 6"/>
          <p:cNvSpPr txBox="1">
            <a:spLocks noChangeArrowheads="1"/>
          </p:cNvSpPr>
          <p:nvPr/>
        </p:nvSpPr>
        <p:spPr bwMode="auto">
          <a:xfrm>
            <a:off x="990600" y="1676400"/>
            <a:ext cx="7467600" cy="58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3000">
                <a:solidFill>
                  <a:schemeClr val="tx1"/>
                </a:solidFill>
              </a:rPr>
              <a:t>Application Message</a:t>
            </a:r>
          </a:p>
        </p:txBody>
      </p:sp>
      <p:sp>
        <p:nvSpPr>
          <p:cNvPr id="395271" name="Line 7"/>
          <p:cNvSpPr>
            <a:spLocks noChangeShapeType="1"/>
          </p:cNvSpPr>
          <p:nvPr/>
        </p:nvSpPr>
        <p:spPr bwMode="auto">
          <a:xfrm>
            <a:off x="5181600" y="1676400"/>
            <a:ext cx="0" cy="533400"/>
          </a:xfrm>
          <a:prstGeom prst="line">
            <a:avLst/>
          </a:prstGeom>
          <a:noFill/>
          <a:ln w="25400">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72" name="Text Box 8"/>
          <p:cNvSpPr txBox="1">
            <a:spLocks noChangeArrowheads="1"/>
          </p:cNvSpPr>
          <p:nvPr/>
        </p:nvSpPr>
        <p:spPr bwMode="auto">
          <a:xfrm>
            <a:off x="5154613" y="3048000"/>
            <a:ext cx="3302000" cy="58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3000">
                <a:solidFill>
                  <a:schemeClr val="tx1"/>
                </a:solidFill>
              </a:rPr>
              <a:t>TCP data</a:t>
            </a:r>
          </a:p>
        </p:txBody>
      </p:sp>
      <p:sp>
        <p:nvSpPr>
          <p:cNvPr id="395273" name="Text Box 9"/>
          <p:cNvSpPr txBox="1">
            <a:spLocks noChangeArrowheads="1"/>
          </p:cNvSpPr>
          <p:nvPr/>
        </p:nvSpPr>
        <p:spPr bwMode="auto">
          <a:xfrm>
            <a:off x="3581400" y="3048000"/>
            <a:ext cx="1573213" cy="55399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3000" dirty="0" smtClean="0">
                <a:solidFill>
                  <a:schemeClr val="tx1"/>
                </a:solidFill>
              </a:rPr>
              <a:t>TCP </a:t>
            </a:r>
            <a:r>
              <a:rPr kumimoji="0" lang="en-US" sz="2800" dirty="0" err="1" smtClean="0">
                <a:solidFill>
                  <a:schemeClr val="tx1"/>
                </a:solidFill>
              </a:rPr>
              <a:t>hdr</a:t>
            </a:r>
            <a:endParaRPr kumimoji="0" lang="en-US" sz="2800" dirty="0">
              <a:solidFill>
                <a:schemeClr val="tx1"/>
              </a:solidFill>
            </a:endParaRPr>
          </a:p>
        </p:txBody>
      </p:sp>
      <p:sp>
        <p:nvSpPr>
          <p:cNvPr id="395275" name="AutoShape 11"/>
          <p:cNvSpPr>
            <a:spLocks/>
          </p:cNvSpPr>
          <p:nvPr/>
        </p:nvSpPr>
        <p:spPr bwMode="auto">
          <a:xfrm rot="5400000" flipV="1">
            <a:off x="6666707" y="1258093"/>
            <a:ext cx="304800" cy="3275013"/>
          </a:xfrm>
          <a:prstGeom prst="leftBrace">
            <a:avLst>
              <a:gd name="adj1" fmla="val 89540"/>
              <a:gd name="adj2" fmla="val 49185"/>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76" name="Text Box 12"/>
          <p:cNvSpPr txBox="1">
            <a:spLocks noChangeArrowheads="1"/>
          </p:cNvSpPr>
          <p:nvPr/>
        </p:nvSpPr>
        <p:spPr bwMode="auto">
          <a:xfrm>
            <a:off x="6324600" y="2270125"/>
            <a:ext cx="9032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3000">
                <a:solidFill>
                  <a:schemeClr val="accent1"/>
                </a:solidFill>
              </a:rPr>
              <a:t>MSS</a:t>
            </a:r>
          </a:p>
        </p:txBody>
      </p:sp>
      <p:sp>
        <p:nvSpPr>
          <p:cNvPr id="395277" name="Text Box 13"/>
          <p:cNvSpPr txBox="1">
            <a:spLocks noChangeArrowheads="1"/>
          </p:cNvSpPr>
          <p:nvPr/>
        </p:nvSpPr>
        <p:spPr bwMode="auto">
          <a:xfrm>
            <a:off x="2635250" y="2590800"/>
            <a:ext cx="2222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i="1">
                <a:solidFill>
                  <a:srgbClr val="006600"/>
                </a:solidFill>
              </a:rPr>
              <a:t>TCP Segment</a:t>
            </a:r>
            <a:endParaRPr kumimoji="0" lang="en-US" sz="3000">
              <a:solidFill>
                <a:srgbClr val="006600"/>
              </a:solidFill>
            </a:endParaRPr>
          </a:p>
        </p:txBody>
      </p:sp>
      <p:sp>
        <p:nvSpPr>
          <p:cNvPr id="395279" name="Text Box 15"/>
          <p:cNvSpPr txBox="1">
            <a:spLocks noChangeArrowheads="1"/>
          </p:cNvSpPr>
          <p:nvPr/>
        </p:nvSpPr>
        <p:spPr bwMode="auto">
          <a:xfrm>
            <a:off x="3581400" y="4137025"/>
            <a:ext cx="4875213" cy="58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3000">
                <a:solidFill>
                  <a:schemeClr val="tx1"/>
                </a:solidFill>
              </a:rPr>
              <a:t>IP data</a:t>
            </a:r>
          </a:p>
        </p:txBody>
      </p:sp>
      <p:sp>
        <p:nvSpPr>
          <p:cNvPr id="395280" name="Text Box 16"/>
          <p:cNvSpPr txBox="1">
            <a:spLocks noChangeArrowheads="1"/>
          </p:cNvSpPr>
          <p:nvPr/>
        </p:nvSpPr>
        <p:spPr bwMode="auto">
          <a:xfrm>
            <a:off x="2133600" y="4137025"/>
            <a:ext cx="1447800" cy="58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3000">
                <a:solidFill>
                  <a:schemeClr val="tx1"/>
                </a:solidFill>
              </a:rPr>
              <a:t>IP hdr</a:t>
            </a:r>
          </a:p>
        </p:txBody>
      </p:sp>
      <p:sp>
        <p:nvSpPr>
          <p:cNvPr id="395282" name="Text Box 18"/>
          <p:cNvSpPr txBox="1">
            <a:spLocks noChangeArrowheads="1"/>
          </p:cNvSpPr>
          <p:nvPr/>
        </p:nvSpPr>
        <p:spPr bwMode="auto">
          <a:xfrm>
            <a:off x="1698625" y="3705225"/>
            <a:ext cx="1446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i="1">
                <a:solidFill>
                  <a:srgbClr val="006600"/>
                </a:solidFill>
              </a:rPr>
              <a:t>IP Packet</a:t>
            </a:r>
            <a:endParaRPr kumimoji="0" lang="en-US" sz="3000">
              <a:solidFill>
                <a:srgbClr val="006600"/>
              </a:solidFill>
            </a:endParaRPr>
          </a:p>
        </p:txBody>
      </p:sp>
      <p:sp>
        <p:nvSpPr>
          <p:cNvPr id="395283" name="Text Box 19"/>
          <p:cNvSpPr txBox="1">
            <a:spLocks noChangeArrowheads="1"/>
          </p:cNvSpPr>
          <p:nvPr/>
        </p:nvSpPr>
        <p:spPr bwMode="auto">
          <a:xfrm>
            <a:off x="2133600" y="5203825"/>
            <a:ext cx="6323013" cy="58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3000">
                <a:solidFill>
                  <a:schemeClr val="tx1"/>
                </a:solidFill>
              </a:rPr>
              <a:t>Ethernet data</a:t>
            </a:r>
          </a:p>
        </p:txBody>
      </p:sp>
      <p:sp>
        <p:nvSpPr>
          <p:cNvPr id="395284" name="Text Box 20"/>
          <p:cNvSpPr txBox="1">
            <a:spLocks noChangeArrowheads="1"/>
          </p:cNvSpPr>
          <p:nvPr/>
        </p:nvSpPr>
        <p:spPr bwMode="auto">
          <a:xfrm>
            <a:off x="457200" y="5203825"/>
            <a:ext cx="1676400" cy="58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3000">
                <a:solidFill>
                  <a:schemeClr val="tx1"/>
                </a:solidFill>
              </a:rPr>
              <a:t>Ethernet</a:t>
            </a:r>
          </a:p>
        </p:txBody>
      </p:sp>
      <p:sp>
        <p:nvSpPr>
          <p:cNvPr id="395285" name="Text Box 21"/>
          <p:cNvSpPr txBox="1">
            <a:spLocks noChangeArrowheads="1"/>
          </p:cNvSpPr>
          <p:nvPr/>
        </p:nvSpPr>
        <p:spPr bwMode="auto">
          <a:xfrm>
            <a:off x="3175" y="4826000"/>
            <a:ext cx="1922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i="1">
                <a:solidFill>
                  <a:srgbClr val="006600"/>
                </a:solidFill>
              </a:rPr>
              <a:t>Ethernet Frame</a:t>
            </a:r>
            <a:endParaRPr kumimoji="0" lang="en-US" sz="2000">
              <a:solidFill>
                <a:srgbClr val="006600"/>
              </a:solidFill>
            </a:endParaRPr>
          </a:p>
        </p:txBody>
      </p:sp>
      <p:sp>
        <p:nvSpPr>
          <p:cNvPr id="395286" name="Line 22"/>
          <p:cNvSpPr>
            <a:spLocks noChangeShapeType="1"/>
          </p:cNvSpPr>
          <p:nvPr/>
        </p:nvSpPr>
        <p:spPr bwMode="auto">
          <a:xfrm>
            <a:off x="5181600" y="2209800"/>
            <a:ext cx="0" cy="838200"/>
          </a:xfrm>
          <a:prstGeom prst="line">
            <a:avLst/>
          </a:prstGeom>
          <a:noFill/>
          <a:ln w="28575" cap="rnd">
            <a:solidFill>
              <a:schemeClr val="tx1"/>
            </a:solidFill>
            <a:prstDash val="sysDot"/>
            <a:miter lim="800000"/>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87" name="Line 23"/>
          <p:cNvSpPr>
            <a:spLocks noChangeShapeType="1"/>
          </p:cNvSpPr>
          <p:nvPr/>
        </p:nvSpPr>
        <p:spPr bwMode="auto">
          <a:xfrm>
            <a:off x="8458200" y="3581400"/>
            <a:ext cx="0" cy="533400"/>
          </a:xfrm>
          <a:prstGeom prst="line">
            <a:avLst/>
          </a:prstGeom>
          <a:noFill/>
          <a:ln w="28575" cap="rnd">
            <a:solidFill>
              <a:schemeClr val="tx1"/>
            </a:solidFill>
            <a:prstDash val="sysDot"/>
            <a:miter lim="800000"/>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88" name="Line 24"/>
          <p:cNvSpPr>
            <a:spLocks noChangeShapeType="1"/>
          </p:cNvSpPr>
          <p:nvPr/>
        </p:nvSpPr>
        <p:spPr bwMode="auto">
          <a:xfrm>
            <a:off x="3581400" y="3657600"/>
            <a:ext cx="1588" cy="479425"/>
          </a:xfrm>
          <a:prstGeom prst="line">
            <a:avLst/>
          </a:prstGeom>
          <a:noFill/>
          <a:ln w="28575" cap="rnd">
            <a:solidFill>
              <a:schemeClr val="tx1"/>
            </a:solidFill>
            <a:prstDash val="sysDot"/>
            <a:miter lim="800000"/>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89" name="Line 25"/>
          <p:cNvSpPr>
            <a:spLocks noChangeShapeType="1"/>
          </p:cNvSpPr>
          <p:nvPr/>
        </p:nvSpPr>
        <p:spPr bwMode="auto">
          <a:xfrm>
            <a:off x="8458200" y="4648200"/>
            <a:ext cx="0" cy="533400"/>
          </a:xfrm>
          <a:prstGeom prst="line">
            <a:avLst/>
          </a:prstGeom>
          <a:noFill/>
          <a:ln w="28575" cap="rnd">
            <a:solidFill>
              <a:schemeClr val="tx1"/>
            </a:solidFill>
            <a:prstDash val="sysDot"/>
            <a:miter lim="800000"/>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90" name="Line 26"/>
          <p:cNvSpPr>
            <a:spLocks noChangeShapeType="1"/>
          </p:cNvSpPr>
          <p:nvPr/>
        </p:nvSpPr>
        <p:spPr bwMode="auto">
          <a:xfrm>
            <a:off x="2133600" y="4648200"/>
            <a:ext cx="0" cy="533400"/>
          </a:xfrm>
          <a:prstGeom prst="line">
            <a:avLst/>
          </a:prstGeom>
          <a:noFill/>
          <a:ln w="28575" cap="rnd">
            <a:solidFill>
              <a:schemeClr val="tx1"/>
            </a:solidFill>
            <a:prstDash val="sysDot"/>
            <a:miter lim="800000"/>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91" name="Line 27"/>
          <p:cNvSpPr>
            <a:spLocks noChangeShapeType="1"/>
          </p:cNvSpPr>
          <p:nvPr/>
        </p:nvSpPr>
        <p:spPr bwMode="auto">
          <a:xfrm>
            <a:off x="8458200" y="2209800"/>
            <a:ext cx="0" cy="838200"/>
          </a:xfrm>
          <a:prstGeom prst="line">
            <a:avLst/>
          </a:prstGeom>
          <a:noFill/>
          <a:ln w="28575" cap="rnd">
            <a:solidFill>
              <a:schemeClr val="tx1"/>
            </a:solidFill>
            <a:prstDash val="sysDot"/>
            <a:miter lim="800000"/>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92" name="Text Box 28"/>
          <p:cNvSpPr txBox="1">
            <a:spLocks noChangeArrowheads="1"/>
          </p:cNvSpPr>
          <p:nvPr/>
        </p:nvSpPr>
        <p:spPr bwMode="auto">
          <a:xfrm>
            <a:off x="8458200" y="5203825"/>
            <a:ext cx="363538" cy="58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endParaRPr kumimoji="0" lang="en-US" sz="3000">
              <a:solidFill>
                <a:schemeClr val="tx1"/>
              </a:solidFill>
            </a:endParaRPr>
          </a:p>
        </p:txBody>
      </p:sp>
      <p:sp>
        <p:nvSpPr>
          <p:cNvPr id="395293" name="AutoShape 29"/>
          <p:cNvSpPr>
            <a:spLocks/>
          </p:cNvSpPr>
          <p:nvPr/>
        </p:nvSpPr>
        <p:spPr bwMode="auto">
          <a:xfrm rot="-5400000">
            <a:off x="4286250" y="2952750"/>
            <a:ext cx="152400" cy="1562100"/>
          </a:xfrm>
          <a:prstGeom prst="leftBrace">
            <a:avLst>
              <a:gd name="adj1" fmla="val 85417"/>
              <a:gd name="adj2" fmla="val 49185"/>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94" name="Text Box 30"/>
          <p:cNvSpPr txBox="1">
            <a:spLocks noChangeArrowheads="1"/>
          </p:cNvSpPr>
          <p:nvPr/>
        </p:nvSpPr>
        <p:spPr bwMode="auto">
          <a:xfrm>
            <a:off x="3908425" y="3703638"/>
            <a:ext cx="949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1600">
                <a:solidFill>
                  <a:schemeClr val="accent1"/>
                </a:solidFill>
              </a:rPr>
              <a:t>20 bytes</a:t>
            </a:r>
          </a:p>
        </p:txBody>
      </p:sp>
      <p:sp>
        <p:nvSpPr>
          <p:cNvPr id="395295" name="Text Box 31"/>
          <p:cNvSpPr txBox="1">
            <a:spLocks noChangeArrowheads="1"/>
          </p:cNvSpPr>
          <p:nvPr/>
        </p:nvSpPr>
        <p:spPr bwMode="auto">
          <a:xfrm>
            <a:off x="2403475" y="4789488"/>
            <a:ext cx="949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1600">
                <a:solidFill>
                  <a:schemeClr val="accent1"/>
                </a:solidFill>
              </a:rPr>
              <a:t>20 bytes</a:t>
            </a:r>
          </a:p>
        </p:txBody>
      </p:sp>
      <p:sp>
        <p:nvSpPr>
          <p:cNvPr id="395296" name="AutoShape 32"/>
          <p:cNvSpPr>
            <a:spLocks/>
          </p:cNvSpPr>
          <p:nvPr/>
        </p:nvSpPr>
        <p:spPr bwMode="auto">
          <a:xfrm rot="-5400000">
            <a:off x="2781300" y="4095750"/>
            <a:ext cx="152400" cy="1447800"/>
          </a:xfrm>
          <a:prstGeom prst="leftBrace">
            <a:avLst>
              <a:gd name="adj1" fmla="val 79167"/>
              <a:gd name="adj2" fmla="val 49185"/>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97" name="AutoShape 33"/>
          <p:cNvSpPr>
            <a:spLocks/>
          </p:cNvSpPr>
          <p:nvPr/>
        </p:nvSpPr>
        <p:spPr bwMode="auto">
          <a:xfrm rot="-5400000">
            <a:off x="1219200" y="5053013"/>
            <a:ext cx="152400" cy="1676400"/>
          </a:xfrm>
          <a:prstGeom prst="leftBrace">
            <a:avLst>
              <a:gd name="adj1" fmla="val 91667"/>
              <a:gd name="adj2" fmla="val 49185"/>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298" name="Text Box 34"/>
          <p:cNvSpPr txBox="1">
            <a:spLocks noChangeArrowheads="1"/>
          </p:cNvSpPr>
          <p:nvPr/>
        </p:nvSpPr>
        <p:spPr bwMode="auto">
          <a:xfrm>
            <a:off x="823913" y="5911850"/>
            <a:ext cx="949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1600">
                <a:solidFill>
                  <a:schemeClr val="accent1"/>
                </a:solidFill>
              </a:rPr>
              <a:t>14 bytes</a:t>
            </a:r>
          </a:p>
        </p:txBody>
      </p:sp>
      <p:sp>
        <p:nvSpPr>
          <p:cNvPr id="395301" name="AutoShape 37"/>
          <p:cNvSpPr>
            <a:spLocks/>
          </p:cNvSpPr>
          <p:nvPr/>
        </p:nvSpPr>
        <p:spPr bwMode="auto">
          <a:xfrm rot="-5400000">
            <a:off x="8567737" y="5700713"/>
            <a:ext cx="142875" cy="361950"/>
          </a:xfrm>
          <a:prstGeom prst="leftBrace">
            <a:avLst>
              <a:gd name="adj1" fmla="val 21111"/>
              <a:gd name="adj2" fmla="val 49185"/>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5302" name="Text Box 38"/>
          <p:cNvSpPr txBox="1">
            <a:spLocks noChangeArrowheads="1"/>
          </p:cNvSpPr>
          <p:nvPr/>
        </p:nvSpPr>
        <p:spPr bwMode="auto">
          <a:xfrm>
            <a:off x="8175625" y="583565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1600">
                <a:solidFill>
                  <a:schemeClr val="accent1"/>
                </a:solidFill>
              </a:rPr>
              <a:t>4 bytes</a:t>
            </a:r>
          </a:p>
        </p:txBody>
      </p:sp>
      <p:sp>
        <p:nvSpPr>
          <p:cNvPr id="395303" name="Text Box 39"/>
          <p:cNvSpPr txBox="1">
            <a:spLocks noChangeArrowheads="1"/>
          </p:cNvSpPr>
          <p:nvPr/>
        </p:nvSpPr>
        <p:spPr bwMode="auto">
          <a:xfrm>
            <a:off x="4464050" y="5897563"/>
            <a:ext cx="1644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1600">
                <a:solidFill>
                  <a:schemeClr val="accent1"/>
                </a:solidFill>
              </a:rPr>
              <a:t>MTU 1500 bytes</a:t>
            </a:r>
          </a:p>
        </p:txBody>
      </p:sp>
      <p:sp>
        <p:nvSpPr>
          <p:cNvPr id="395304" name="AutoShape 40"/>
          <p:cNvSpPr>
            <a:spLocks/>
          </p:cNvSpPr>
          <p:nvPr/>
        </p:nvSpPr>
        <p:spPr bwMode="auto">
          <a:xfrm rot="-5400000">
            <a:off x="5207794" y="2753519"/>
            <a:ext cx="136525" cy="6269037"/>
          </a:xfrm>
          <a:prstGeom prst="leftBrace">
            <a:avLst>
              <a:gd name="adj1" fmla="val 382655"/>
              <a:gd name="adj2" fmla="val 49185"/>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1444600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US"/>
              <a:t>IP Header</a:t>
            </a:r>
          </a:p>
        </p:txBody>
      </p:sp>
      <p:sp>
        <p:nvSpPr>
          <p:cNvPr id="399364" name="Rectangle 4"/>
          <p:cNvSpPr>
            <a:spLocks noChangeArrowheads="1"/>
          </p:cNvSpPr>
          <p:nvPr/>
        </p:nvSpPr>
        <p:spPr bwMode="auto">
          <a:xfrm>
            <a:off x="955675" y="1930400"/>
            <a:ext cx="7464425" cy="22764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65" name="Rectangle 5"/>
          <p:cNvSpPr>
            <a:spLocks noChangeArrowheads="1"/>
          </p:cNvSpPr>
          <p:nvPr/>
        </p:nvSpPr>
        <p:spPr bwMode="auto">
          <a:xfrm>
            <a:off x="955675" y="1930400"/>
            <a:ext cx="7464425" cy="11366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66" name="Rectangle 6"/>
          <p:cNvSpPr>
            <a:spLocks noChangeArrowheads="1"/>
          </p:cNvSpPr>
          <p:nvPr/>
        </p:nvSpPr>
        <p:spPr bwMode="auto">
          <a:xfrm>
            <a:off x="955675" y="1930400"/>
            <a:ext cx="7464425" cy="581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67" name="Rectangle 7"/>
          <p:cNvSpPr>
            <a:spLocks noChangeArrowheads="1"/>
          </p:cNvSpPr>
          <p:nvPr/>
        </p:nvSpPr>
        <p:spPr bwMode="auto">
          <a:xfrm>
            <a:off x="955675" y="3067050"/>
            <a:ext cx="7464425" cy="581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69" name="Rectangle 9"/>
          <p:cNvSpPr>
            <a:spLocks noChangeArrowheads="1"/>
          </p:cNvSpPr>
          <p:nvPr/>
        </p:nvSpPr>
        <p:spPr bwMode="auto">
          <a:xfrm>
            <a:off x="955675" y="4206875"/>
            <a:ext cx="7464425" cy="581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82" name="Text Box 22"/>
          <p:cNvSpPr txBox="1">
            <a:spLocks noChangeArrowheads="1"/>
          </p:cNvSpPr>
          <p:nvPr/>
        </p:nvSpPr>
        <p:spPr bwMode="auto">
          <a:xfrm>
            <a:off x="838200" y="1487427"/>
            <a:ext cx="58272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dirty="0">
                <a:solidFill>
                  <a:schemeClr val="tx1"/>
                </a:solidFill>
                <a:latin typeface="Bookman" charset="0"/>
              </a:rPr>
              <a:t>0                        </a:t>
            </a:r>
            <a:r>
              <a:rPr kumimoji="0" lang="en-US" sz="2000" dirty="0" smtClean="0">
                <a:solidFill>
                  <a:schemeClr val="tx1"/>
                </a:solidFill>
                <a:latin typeface="Bookman" charset="0"/>
              </a:rPr>
              <a:t>	 1                                  </a:t>
            </a:r>
            <a:r>
              <a:rPr kumimoji="0" lang="en-US" sz="2000" dirty="0">
                <a:solidFill>
                  <a:schemeClr val="tx1"/>
                </a:solidFill>
                <a:latin typeface="Bookman" charset="0"/>
              </a:rPr>
              <a:t>2           </a:t>
            </a:r>
            <a:r>
              <a:rPr kumimoji="0" lang="en-US" sz="2000" dirty="0" smtClean="0">
                <a:solidFill>
                  <a:schemeClr val="tx1"/>
                </a:solidFill>
                <a:latin typeface="Bookman" charset="0"/>
              </a:rPr>
              <a:t>                   </a:t>
            </a:r>
            <a:r>
              <a:rPr kumimoji="0" lang="en-US" sz="2000" dirty="0">
                <a:solidFill>
                  <a:schemeClr val="tx1"/>
                </a:solidFill>
                <a:latin typeface="Bookman" charset="0"/>
              </a:rPr>
              <a:t>3</a:t>
            </a:r>
          </a:p>
        </p:txBody>
      </p:sp>
      <p:sp>
        <p:nvSpPr>
          <p:cNvPr id="399384" name="Rectangle 24"/>
          <p:cNvSpPr>
            <a:spLocks noChangeArrowheads="1"/>
          </p:cNvSpPr>
          <p:nvPr/>
        </p:nvSpPr>
        <p:spPr bwMode="auto">
          <a:xfrm>
            <a:off x="958850" y="4794250"/>
            <a:ext cx="7458075" cy="581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85" name="Line 25"/>
          <p:cNvSpPr>
            <a:spLocks noChangeShapeType="1"/>
          </p:cNvSpPr>
          <p:nvPr/>
        </p:nvSpPr>
        <p:spPr bwMode="auto">
          <a:xfrm>
            <a:off x="2765425" y="1930400"/>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86" name="Line 26"/>
          <p:cNvSpPr>
            <a:spLocks noChangeShapeType="1"/>
          </p:cNvSpPr>
          <p:nvPr/>
        </p:nvSpPr>
        <p:spPr bwMode="auto">
          <a:xfrm>
            <a:off x="2765425" y="3067050"/>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87" name="Line 27"/>
          <p:cNvSpPr>
            <a:spLocks noChangeShapeType="1"/>
          </p:cNvSpPr>
          <p:nvPr/>
        </p:nvSpPr>
        <p:spPr bwMode="auto">
          <a:xfrm>
            <a:off x="4659313" y="3067050"/>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88" name="Line 28"/>
          <p:cNvSpPr>
            <a:spLocks noChangeShapeType="1"/>
          </p:cNvSpPr>
          <p:nvPr/>
        </p:nvSpPr>
        <p:spPr bwMode="auto">
          <a:xfrm>
            <a:off x="4659313" y="2486025"/>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89" name="Line 29"/>
          <p:cNvSpPr>
            <a:spLocks noChangeShapeType="1"/>
          </p:cNvSpPr>
          <p:nvPr/>
        </p:nvSpPr>
        <p:spPr bwMode="auto">
          <a:xfrm>
            <a:off x="5367338" y="2533650"/>
            <a:ext cx="0" cy="53340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90" name="Line 30"/>
          <p:cNvSpPr>
            <a:spLocks noChangeShapeType="1"/>
          </p:cNvSpPr>
          <p:nvPr/>
        </p:nvSpPr>
        <p:spPr bwMode="auto">
          <a:xfrm>
            <a:off x="4659313" y="1930400"/>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91" name="Line 31"/>
          <p:cNvSpPr>
            <a:spLocks noChangeShapeType="1"/>
          </p:cNvSpPr>
          <p:nvPr/>
        </p:nvSpPr>
        <p:spPr bwMode="auto">
          <a:xfrm>
            <a:off x="1841500" y="1930400"/>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92" name="Line 32"/>
          <p:cNvSpPr>
            <a:spLocks noChangeShapeType="1"/>
          </p:cNvSpPr>
          <p:nvPr/>
        </p:nvSpPr>
        <p:spPr bwMode="auto">
          <a:xfrm>
            <a:off x="6096000" y="4781550"/>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393" name="Text Box 33"/>
          <p:cNvSpPr txBox="1">
            <a:spLocks noChangeArrowheads="1"/>
          </p:cNvSpPr>
          <p:nvPr/>
        </p:nvSpPr>
        <p:spPr bwMode="auto">
          <a:xfrm>
            <a:off x="908050" y="2032000"/>
            <a:ext cx="1004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a:solidFill>
                  <a:schemeClr val="tx1"/>
                </a:solidFill>
              </a:rPr>
              <a:t>Vers(4)</a:t>
            </a:r>
            <a:endParaRPr kumimoji="0" lang="en-US">
              <a:solidFill>
                <a:schemeClr val="tx1"/>
              </a:solidFill>
            </a:endParaRPr>
          </a:p>
        </p:txBody>
      </p:sp>
      <p:sp>
        <p:nvSpPr>
          <p:cNvPr id="399394" name="Text Box 34"/>
          <p:cNvSpPr txBox="1">
            <a:spLocks noChangeArrowheads="1"/>
          </p:cNvSpPr>
          <p:nvPr/>
        </p:nvSpPr>
        <p:spPr bwMode="auto">
          <a:xfrm>
            <a:off x="4633913" y="2613025"/>
            <a:ext cx="760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a:solidFill>
                  <a:schemeClr val="tx1"/>
                </a:solidFill>
              </a:rPr>
              <a:t>Flags</a:t>
            </a:r>
          </a:p>
        </p:txBody>
      </p:sp>
      <p:sp>
        <p:nvSpPr>
          <p:cNvPr id="399396" name="Text Box 36"/>
          <p:cNvSpPr txBox="1">
            <a:spLocks noChangeArrowheads="1"/>
          </p:cNvSpPr>
          <p:nvPr/>
        </p:nvSpPr>
        <p:spPr bwMode="auto">
          <a:xfrm>
            <a:off x="1927225" y="2051050"/>
            <a:ext cx="768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a:solidFill>
                  <a:schemeClr val="tx1"/>
                </a:solidFill>
              </a:rPr>
              <a:t>H len</a:t>
            </a:r>
          </a:p>
        </p:txBody>
      </p:sp>
      <p:sp>
        <p:nvSpPr>
          <p:cNvPr id="399397" name="Text Box 37"/>
          <p:cNvSpPr txBox="1">
            <a:spLocks noChangeArrowheads="1"/>
          </p:cNvSpPr>
          <p:nvPr/>
        </p:nvSpPr>
        <p:spPr bwMode="auto">
          <a:xfrm>
            <a:off x="2771775" y="2051050"/>
            <a:ext cx="1912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a:solidFill>
                  <a:schemeClr val="tx1"/>
                </a:solidFill>
              </a:rPr>
              <a:t>Type of Service</a:t>
            </a:r>
            <a:endParaRPr kumimoji="0" lang="en-US">
              <a:solidFill>
                <a:schemeClr val="tx1"/>
              </a:solidFill>
            </a:endParaRPr>
          </a:p>
        </p:txBody>
      </p:sp>
      <p:sp>
        <p:nvSpPr>
          <p:cNvPr id="399398" name="Text Box 38"/>
          <p:cNvSpPr txBox="1">
            <a:spLocks noChangeArrowheads="1"/>
          </p:cNvSpPr>
          <p:nvPr/>
        </p:nvSpPr>
        <p:spPr bwMode="auto">
          <a:xfrm>
            <a:off x="4659313" y="2039937"/>
            <a:ext cx="375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dirty="0"/>
              <a:t>Total Length (16 bits)</a:t>
            </a:r>
            <a:endParaRPr kumimoji="0" lang="en-US" dirty="0"/>
          </a:p>
        </p:txBody>
      </p:sp>
      <p:sp>
        <p:nvSpPr>
          <p:cNvPr id="399399" name="Text Box 39"/>
          <p:cNvSpPr txBox="1">
            <a:spLocks noChangeArrowheads="1"/>
          </p:cNvSpPr>
          <p:nvPr/>
        </p:nvSpPr>
        <p:spPr bwMode="auto">
          <a:xfrm>
            <a:off x="5541963" y="2609850"/>
            <a:ext cx="200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a:solidFill>
                  <a:schemeClr val="tx1"/>
                </a:solidFill>
              </a:rPr>
              <a:t>Fragment Offset</a:t>
            </a:r>
          </a:p>
        </p:txBody>
      </p:sp>
      <p:sp>
        <p:nvSpPr>
          <p:cNvPr id="399400" name="Text Box 40"/>
          <p:cNvSpPr txBox="1">
            <a:spLocks noChangeArrowheads="1"/>
          </p:cNvSpPr>
          <p:nvPr/>
        </p:nvSpPr>
        <p:spPr bwMode="auto">
          <a:xfrm>
            <a:off x="1985963" y="2609850"/>
            <a:ext cx="1652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a:solidFill>
                  <a:schemeClr val="tx1"/>
                </a:solidFill>
              </a:rPr>
              <a:t>Identification</a:t>
            </a:r>
          </a:p>
        </p:txBody>
      </p:sp>
      <p:sp>
        <p:nvSpPr>
          <p:cNvPr id="399401" name="Text Box 41"/>
          <p:cNvSpPr txBox="1">
            <a:spLocks noChangeArrowheads="1"/>
          </p:cNvSpPr>
          <p:nvPr/>
        </p:nvSpPr>
        <p:spPr bwMode="auto">
          <a:xfrm>
            <a:off x="5297488" y="3209925"/>
            <a:ext cx="23086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dirty="0">
                <a:solidFill>
                  <a:srgbClr val="0000FF"/>
                </a:solidFill>
              </a:rPr>
              <a:t>Header Checksum</a:t>
            </a:r>
          </a:p>
        </p:txBody>
      </p:sp>
      <p:sp>
        <p:nvSpPr>
          <p:cNvPr id="399402" name="Text Box 42"/>
          <p:cNvSpPr txBox="1">
            <a:spLocks noChangeArrowheads="1"/>
          </p:cNvSpPr>
          <p:nvPr/>
        </p:nvSpPr>
        <p:spPr bwMode="auto">
          <a:xfrm>
            <a:off x="2771775" y="3098800"/>
            <a:ext cx="1828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0000"/>
              </a:lnSpc>
              <a:buFontTx/>
              <a:buNone/>
            </a:pPr>
            <a:r>
              <a:rPr kumimoji="0" lang="en-US" sz="2000">
                <a:solidFill>
                  <a:schemeClr val="tx1"/>
                </a:solidFill>
              </a:rPr>
              <a:t>Protocol (TCP=6)</a:t>
            </a:r>
          </a:p>
        </p:txBody>
      </p:sp>
      <p:sp>
        <p:nvSpPr>
          <p:cNvPr id="399403" name="Text Box 43"/>
          <p:cNvSpPr txBox="1">
            <a:spLocks noChangeArrowheads="1"/>
          </p:cNvSpPr>
          <p:nvPr/>
        </p:nvSpPr>
        <p:spPr bwMode="auto">
          <a:xfrm>
            <a:off x="1092200" y="3206750"/>
            <a:ext cx="1565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a:solidFill>
                  <a:schemeClr val="tx1"/>
                </a:solidFill>
              </a:rPr>
              <a:t>Time to Live</a:t>
            </a:r>
          </a:p>
        </p:txBody>
      </p:sp>
      <p:sp>
        <p:nvSpPr>
          <p:cNvPr id="399404" name="Text Box 44"/>
          <p:cNvSpPr txBox="1">
            <a:spLocks noChangeArrowheads="1"/>
          </p:cNvSpPr>
          <p:nvPr/>
        </p:nvSpPr>
        <p:spPr bwMode="auto">
          <a:xfrm>
            <a:off x="1200150" y="3736975"/>
            <a:ext cx="7219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2000" dirty="0">
                <a:solidFill>
                  <a:srgbClr val="0000FF"/>
                </a:solidFill>
              </a:rPr>
              <a:t>Source IP Address</a:t>
            </a:r>
          </a:p>
        </p:txBody>
      </p:sp>
      <p:sp>
        <p:nvSpPr>
          <p:cNvPr id="399405" name="Text Box 45"/>
          <p:cNvSpPr txBox="1">
            <a:spLocks noChangeArrowheads="1"/>
          </p:cNvSpPr>
          <p:nvPr/>
        </p:nvSpPr>
        <p:spPr bwMode="auto">
          <a:xfrm>
            <a:off x="1196975" y="4333875"/>
            <a:ext cx="7219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2000" dirty="0">
                <a:solidFill>
                  <a:srgbClr val="0000FF"/>
                </a:solidFill>
              </a:rPr>
              <a:t>Destination IP Address</a:t>
            </a:r>
          </a:p>
        </p:txBody>
      </p:sp>
      <p:sp>
        <p:nvSpPr>
          <p:cNvPr id="399406" name="Text Box 46"/>
          <p:cNvSpPr txBox="1">
            <a:spLocks noChangeArrowheads="1"/>
          </p:cNvSpPr>
          <p:nvPr/>
        </p:nvSpPr>
        <p:spPr bwMode="auto">
          <a:xfrm>
            <a:off x="1193800" y="4908550"/>
            <a:ext cx="7219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2000">
                <a:solidFill>
                  <a:schemeClr val="tx1"/>
                </a:solidFill>
              </a:rPr>
              <a:t>Options</a:t>
            </a:r>
          </a:p>
        </p:txBody>
      </p:sp>
      <p:sp>
        <p:nvSpPr>
          <p:cNvPr id="399407" name="Text Box 47"/>
          <p:cNvSpPr txBox="1">
            <a:spLocks noChangeArrowheads="1"/>
          </p:cNvSpPr>
          <p:nvPr/>
        </p:nvSpPr>
        <p:spPr bwMode="auto">
          <a:xfrm>
            <a:off x="6096000" y="4908550"/>
            <a:ext cx="2317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a:solidFill>
                  <a:schemeClr val="tx1"/>
                </a:solidFill>
              </a:rPr>
              <a:t>Padding</a:t>
            </a:r>
          </a:p>
        </p:txBody>
      </p:sp>
      <p:sp>
        <p:nvSpPr>
          <p:cNvPr id="399409" name="Line 49"/>
          <p:cNvSpPr>
            <a:spLocks noChangeShapeType="1"/>
          </p:cNvSpPr>
          <p:nvPr/>
        </p:nvSpPr>
        <p:spPr bwMode="auto">
          <a:xfrm>
            <a:off x="8420100" y="5362575"/>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10" name="Line 50"/>
          <p:cNvSpPr>
            <a:spLocks noChangeShapeType="1"/>
          </p:cNvSpPr>
          <p:nvPr/>
        </p:nvSpPr>
        <p:spPr bwMode="auto">
          <a:xfrm>
            <a:off x="955675" y="5362575"/>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11" name="Text Box 51"/>
          <p:cNvSpPr txBox="1">
            <a:spLocks noChangeArrowheads="1"/>
          </p:cNvSpPr>
          <p:nvPr/>
        </p:nvSpPr>
        <p:spPr bwMode="auto">
          <a:xfrm>
            <a:off x="1190625" y="5438775"/>
            <a:ext cx="7245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2000">
                <a:solidFill>
                  <a:schemeClr val="tx1"/>
                </a:solidFill>
              </a:rPr>
              <a:t>IP data</a:t>
            </a:r>
          </a:p>
        </p:txBody>
      </p:sp>
    </p:spTree>
    <p:extLst>
      <p:ext uri="{BB962C8B-B14F-4D97-AF65-F5344CB8AC3E}">
        <p14:creationId xmlns:p14="http://schemas.microsoft.com/office/powerpoint/2010/main" val="214007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r>
              <a:rPr lang="en-US"/>
              <a:t>TCP Header</a:t>
            </a:r>
          </a:p>
        </p:txBody>
      </p:sp>
      <p:sp>
        <p:nvSpPr>
          <p:cNvPr id="404485" name="Rectangle 5"/>
          <p:cNvSpPr>
            <a:spLocks noChangeArrowheads="1"/>
          </p:cNvSpPr>
          <p:nvPr/>
        </p:nvSpPr>
        <p:spPr bwMode="auto">
          <a:xfrm>
            <a:off x="996950" y="1871663"/>
            <a:ext cx="7464425" cy="22764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86" name="Rectangle 6"/>
          <p:cNvSpPr>
            <a:spLocks noChangeArrowheads="1"/>
          </p:cNvSpPr>
          <p:nvPr/>
        </p:nvSpPr>
        <p:spPr bwMode="auto">
          <a:xfrm>
            <a:off x="996950" y="1871663"/>
            <a:ext cx="7464425" cy="11366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87" name="Rectangle 7"/>
          <p:cNvSpPr>
            <a:spLocks noChangeArrowheads="1"/>
          </p:cNvSpPr>
          <p:nvPr/>
        </p:nvSpPr>
        <p:spPr bwMode="auto">
          <a:xfrm>
            <a:off x="996950" y="1871663"/>
            <a:ext cx="7464425" cy="581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88" name="Rectangle 8"/>
          <p:cNvSpPr>
            <a:spLocks noChangeArrowheads="1"/>
          </p:cNvSpPr>
          <p:nvPr/>
        </p:nvSpPr>
        <p:spPr bwMode="auto">
          <a:xfrm>
            <a:off x="996950" y="3008313"/>
            <a:ext cx="7464425" cy="581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89" name="Rectangle 9"/>
          <p:cNvSpPr>
            <a:spLocks noChangeArrowheads="1"/>
          </p:cNvSpPr>
          <p:nvPr/>
        </p:nvSpPr>
        <p:spPr bwMode="auto">
          <a:xfrm>
            <a:off x="996950" y="4148138"/>
            <a:ext cx="7464425" cy="581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92" name="Rectangle 12"/>
          <p:cNvSpPr>
            <a:spLocks noChangeArrowheads="1"/>
          </p:cNvSpPr>
          <p:nvPr/>
        </p:nvSpPr>
        <p:spPr bwMode="auto">
          <a:xfrm>
            <a:off x="1000125" y="4735513"/>
            <a:ext cx="7459663" cy="581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93" name="Line 13"/>
          <p:cNvSpPr>
            <a:spLocks noChangeShapeType="1"/>
          </p:cNvSpPr>
          <p:nvPr/>
        </p:nvSpPr>
        <p:spPr bwMode="auto">
          <a:xfrm>
            <a:off x="4438650" y="3589338"/>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94" name="Line 14"/>
          <p:cNvSpPr>
            <a:spLocks noChangeShapeType="1"/>
          </p:cNvSpPr>
          <p:nvPr/>
        </p:nvSpPr>
        <p:spPr bwMode="auto">
          <a:xfrm>
            <a:off x="4675188" y="3589338"/>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95" name="Line 15"/>
          <p:cNvSpPr>
            <a:spLocks noChangeShapeType="1"/>
          </p:cNvSpPr>
          <p:nvPr/>
        </p:nvSpPr>
        <p:spPr bwMode="auto">
          <a:xfrm>
            <a:off x="1862138" y="3589338"/>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96" name="Line 16"/>
          <p:cNvSpPr>
            <a:spLocks noChangeShapeType="1"/>
          </p:cNvSpPr>
          <p:nvPr/>
        </p:nvSpPr>
        <p:spPr bwMode="auto">
          <a:xfrm>
            <a:off x="4675188" y="4170363"/>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97" name="Line 17"/>
          <p:cNvSpPr>
            <a:spLocks noChangeShapeType="1"/>
          </p:cNvSpPr>
          <p:nvPr/>
        </p:nvSpPr>
        <p:spPr bwMode="auto">
          <a:xfrm>
            <a:off x="3270250" y="3589338"/>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98" name="Line 18"/>
          <p:cNvSpPr>
            <a:spLocks noChangeShapeType="1"/>
          </p:cNvSpPr>
          <p:nvPr/>
        </p:nvSpPr>
        <p:spPr bwMode="auto">
          <a:xfrm>
            <a:off x="4700588" y="1871663"/>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499" name="Line 19"/>
          <p:cNvSpPr>
            <a:spLocks noChangeShapeType="1"/>
          </p:cNvSpPr>
          <p:nvPr/>
        </p:nvSpPr>
        <p:spPr bwMode="auto">
          <a:xfrm>
            <a:off x="4216400" y="3589338"/>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500" name="Line 20"/>
          <p:cNvSpPr>
            <a:spLocks noChangeShapeType="1"/>
          </p:cNvSpPr>
          <p:nvPr/>
        </p:nvSpPr>
        <p:spPr bwMode="auto">
          <a:xfrm>
            <a:off x="6137275" y="4722813"/>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501" name="Text Box 21"/>
          <p:cNvSpPr txBox="1">
            <a:spLocks noChangeArrowheads="1"/>
          </p:cNvSpPr>
          <p:nvPr/>
        </p:nvSpPr>
        <p:spPr bwMode="auto">
          <a:xfrm>
            <a:off x="993775" y="1995488"/>
            <a:ext cx="3706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a:solidFill>
                  <a:schemeClr val="tx1"/>
                </a:solidFill>
              </a:rPr>
              <a:t>Source Port</a:t>
            </a:r>
            <a:endParaRPr kumimoji="0" lang="en-US">
              <a:solidFill>
                <a:schemeClr val="tx1"/>
              </a:solidFill>
            </a:endParaRPr>
          </a:p>
        </p:txBody>
      </p:sp>
      <p:sp>
        <p:nvSpPr>
          <p:cNvPr id="404503" name="Text Box 23"/>
          <p:cNvSpPr txBox="1">
            <a:spLocks noChangeArrowheads="1"/>
          </p:cNvSpPr>
          <p:nvPr/>
        </p:nvSpPr>
        <p:spPr bwMode="auto">
          <a:xfrm>
            <a:off x="4675188" y="1995488"/>
            <a:ext cx="3779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a:solidFill>
                  <a:schemeClr val="tx1"/>
                </a:solidFill>
              </a:rPr>
              <a:t>Destination Port</a:t>
            </a:r>
          </a:p>
        </p:txBody>
      </p:sp>
      <p:sp>
        <p:nvSpPr>
          <p:cNvPr id="404505" name="Text Box 25"/>
          <p:cNvSpPr txBox="1">
            <a:spLocks noChangeArrowheads="1"/>
          </p:cNvSpPr>
          <p:nvPr/>
        </p:nvSpPr>
        <p:spPr bwMode="auto">
          <a:xfrm>
            <a:off x="993775" y="2525713"/>
            <a:ext cx="7461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b="1" dirty="0">
                <a:solidFill>
                  <a:srgbClr val="0000FF"/>
                </a:solidFill>
              </a:rPr>
              <a:t>Sequence Number (32 bits)</a:t>
            </a:r>
            <a:endParaRPr kumimoji="0" lang="en-US" b="1" dirty="0">
              <a:solidFill>
                <a:srgbClr val="0000FF"/>
              </a:solidFill>
            </a:endParaRPr>
          </a:p>
        </p:txBody>
      </p:sp>
      <p:sp>
        <p:nvSpPr>
          <p:cNvPr id="404512" name="Text Box 32"/>
          <p:cNvSpPr txBox="1">
            <a:spLocks noChangeArrowheads="1"/>
          </p:cNvSpPr>
          <p:nvPr/>
        </p:nvSpPr>
        <p:spPr bwMode="auto">
          <a:xfrm>
            <a:off x="996950" y="4275138"/>
            <a:ext cx="3678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dirty="0">
                <a:solidFill>
                  <a:srgbClr val="0000FF"/>
                </a:solidFill>
              </a:rPr>
              <a:t>Checksum</a:t>
            </a:r>
          </a:p>
        </p:txBody>
      </p:sp>
      <p:sp>
        <p:nvSpPr>
          <p:cNvPr id="404513" name="Text Box 33"/>
          <p:cNvSpPr txBox="1">
            <a:spLocks noChangeArrowheads="1"/>
          </p:cNvSpPr>
          <p:nvPr/>
        </p:nvSpPr>
        <p:spPr bwMode="auto">
          <a:xfrm>
            <a:off x="993775" y="4837113"/>
            <a:ext cx="5143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a:solidFill>
                  <a:schemeClr val="tx1"/>
                </a:solidFill>
              </a:rPr>
              <a:t>Options</a:t>
            </a:r>
          </a:p>
        </p:txBody>
      </p:sp>
      <p:sp>
        <p:nvSpPr>
          <p:cNvPr id="404514" name="Text Box 34"/>
          <p:cNvSpPr txBox="1">
            <a:spLocks noChangeArrowheads="1"/>
          </p:cNvSpPr>
          <p:nvPr/>
        </p:nvSpPr>
        <p:spPr bwMode="auto">
          <a:xfrm>
            <a:off x="6137275" y="4849813"/>
            <a:ext cx="2193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a:solidFill>
                  <a:schemeClr val="tx1"/>
                </a:solidFill>
              </a:rPr>
              <a:t>Padding</a:t>
            </a:r>
          </a:p>
        </p:txBody>
      </p:sp>
      <p:sp>
        <p:nvSpPr>
          <p:cNvPr id="404515" name="Text Box 35"/>
          <p:cNvSpPr txBox="1">
            <a:spLocks noChangeArrowheads="1"/>
          </p:cNvSpPr>
          <p:nvPr/>
        </p:nvSpPr>
        <p:spPr bwMode="auto">
          <a:xfrm>
            <a:off x="993775" y="3148013"/>
            <a:ext cx="7461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b="1" dirty="0">
                <a:solidFill>
                  <a:srgbClr val="0000FF"/>
                </a:solidFill>
              </a:rPr>
              <a:t>Acknowledgement Number (32 bits)</a:t>
            </a:r>
            <a:endParaRPr kumimoji="0" lang="en-US" b="1" dirty="0">
              <a:solidFill>
                <a:srgbClr val="0000FF"/>
              </a:solidFill>
            </a:endParaRPr>
          </a:p>
        </p:txBody>
      </p:sp>
      <p:sp>
        <p:nvSpPr>
          <p:cNvPr id="404516" name="Text Box 36"/>
          <p:cNvSpPr txBox="1">
            <a:spLocks noChangeArrowheads="1"/>
          </p:cNvSpPr>
          <p:nvPr/>
        </p:nvSpPr>
        <p:spPr bwMode="auto">
          <a:xfrm>
            <a:off x="4719638" y="4275138"/>
            <a:ext cx="3678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a:solidFill>
                  <a:schemeClr val="tx1"/>
                </a:solidFill>
              </a:rPr>
              <a:t>Urgent Pointer</a:t>
            </a:r>
          </a:p>
        </p:txBody>
      </p:sp>
      <p:sp>
        <p:nvSpPr>
          <p:cNvPr id="404517" name="Line 37"/>
          <p:cNvSpPr>
            <a:spLocks noChangeShapeType="1"/>
          </p:cNvSpPr>
          <p:nvPr/>
        </p:nvSpPr>
        <p:spPr bwMode="auto">
          <a:xfrm>
            <a:off x="3990975" y="3579813"/>
            <a:ext cx="0" cy="5683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518" name="Line 38"/>
          <p:cNvSpPr>
            <a:spLocks noChangeShapeType="1"/>
          </p:cNvSpPr>
          <p:nvPr/>
        </p:nvSpPr>
        <p:spPr bwMode="auto">
          <a:xfrm>
            <a:off x="3767138" y="3589338"/>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519" name="Line 39"/>
          <p:cNvSpPr>
            <a:spLocks noChangeShapeType="1"/>
          </p:cNvSpPr>
          <p:nvPr/>
        </p:nvSpPr>
        <p:spPr bwMode="auto">
          <a:xfrm>
            <a:off x="3514725" y="3589338"/>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520" name="Text Box 40"/>
          <p:cNvSpPr txBox="1">
            <a:spLocks noChangeArrowheads="1"/>
          </p:cNvSpPr>
          <p:nvPr/>
        </p:nvSpPr>
        <p:spPr bwMode="auto">
          <a:xfrm>
            <a:off x="3233738" y="3570288"/>
            <a:ext cx="2444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buFontTx/>
              <a:buNone/>
            </a:pPr>
            <a:r>
              <a:rPr kumimoji="0" lang="en-US" sz="1400">
                <a:solidFill>
                  <a:schemeClr val="tx1"/>
                </a:solidFill>
              </a:rPr>
              <a:t>URG</a:t>
            </a:r>
            <a:endParaRPr kumimoji="0" lang="en-US">
              <a:solidFill>
                <a:schemeClr val="tx1"/>
              </a:solidFill>
            </a:endParaRPr>
          </a:p>
        </p:txBody>
      </p:sp>
      <p:sp>
        <p:nvSpPr>
          <p:cNvPr id="404521" name="Text Box 41"/>
          <p:cNvSpPr txBox="1">
            <a:spLocks noChangeArrowheads="1"/>
          </p:cNvSpPr>
          <p:nvPr/>
        </p:nvSpPr>
        <p:spPr bwMode="auto">
          <a:xfrm>
            <a:off x="3497263" y="3567113"/>
            <a:ext cx="244475" cy="61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buFontTx/>
              <a:buNone/>
            </a:pPr>
            <a:r>
              <a:rPr kumimoji="0" lang="en-US" sz="1400" dirty="0">
                <a:solidFill>
                  <a:srgbClr val="0000FF"/>
                </a:solidFill>
              </a:rPr>
              <a:t>ACK</a:t>
            </a:r>
            <a:endParaRPr kumimoji="0" lang="en-US" dirty="0">
              <a:solidFill>
                <a:srgbClr val="0000FF"/>
              </a:solidFill>
            </a:endParaRPr>
          </a:p>
        </p:txBody>
      </p:sp>
      <p:sp>
        <p:nvSpPr>
          <p:cNvPr id="404522" name="Text Box 42"/>
          <p:cNvSpPr txBox="1">
            <a:spLocks noChangeArrowheads="1"/>
          </p:cNvSpPr>
          <p:nvPr/>
        </p:nvSpPr>
        <p:spPr bwMode="auto">
          <a:xfrm>
            <a:off x="3716338" y="3586163"/>
            <a:ext cx="2444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buFontTx/>
              <a:buNone/>
            </a:pPr>
            <a:r>
              <a:rPr kumimoji="0" lang="en-US" sz="1400">
                <a:solidFill>
                  <a:schemeClr val="tx1"/>
                </a:solidFill>
              </a:rPr>
              <a:t>PSH</a:t>
            </a:r>
            <a:endParaRPr kumimoji="0" lang="en-US">
              <a:solidFill>
                <a:schemeClr val="tx1"/>
              </a:solidFill>
            </a:endParaRPr>
          </a:p>
        </p:txBody>
      </p:sp>
      <p:sp>
        <p:nvSpPr>
          <p:cNvPr id="404523" name="Text Box 43"/>
          <p:cNvSpPr txBox="1">
            <a:spLocks noChangeArrowheads="1"/>
          </p:cNvSpPr>
          <p:nvPr/>
        </p:nvSpPr>
        <p:spPr bwMode="auto">
          <a:xfrm>
            <a:off x="3935413" y="3582988"/>
            <a:ext cx="2444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buFontTx/>
              <a:buNone/>
            </a:pPr>
            <a:r>
              <a:rPr kumimoji="0" lang="en-US" sz="1400">
                <a:solidFill>
                  <a:schemeClr val="tx1"/>
                </a:solidFill>
              </a:rPr>
              <a:t>RST</a:t>
            </a:r>
            <a:endParaRPr kumimoji="0" lang="en-US">
              <a:solidFill>
                <a:schemeClr val="tx1"/>
              </a:solidFill>
            </a:endParaRPr>
          </a:p>
        </p:txBody>
      </p:sp>
      <p:sp>
        <p:nvSpPr>
          <p:cNvPr id="404524" name="Text Box 44"/>
          <p:cNvSpPr txBox="1">
            <a:spLocks noChangeArrowheads="1"/>
          </p:cNvSpPr>
          <p:nvPr/>
        </p:nvSpPr>
        <p:spPr bwMode="auto">
          <a:xfrm>
            <a:off x="4154488" y="3579813"/>
            <a:ext cx="244475" cy="61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buFontTx/>
              <a:buNone/>
            </a:pPr>
            <a:r>
              <a:rPr kumimoji="0" lang="en-US" sz="1400" dirty="0">
                <a:solidFill>
                  <a:srgbClr val="0000FF"/>
                </a:solidFill>
              </a:rPr>
              <a:t>SYN</a:t>
            </a:r>
            <a:endParaRPr kumimoji="0" lang="en-US" dirty="0">
              <a:solidFill>
                <a:srgbClr val="0000FF"/>
              </a:solidFill>
            </a:endParaRPr>
          </a:p>
        </p:txBody>
      </p:sp>
      <p:sp>
        <p:nvSpPr>
          <p:cNvPr id="404525" name="Text Box 45"/>
          <p:cNvSpPr txBox="1">
            <a:spLocks noChangeArrowheads="1"/>
          </p:cNvSpPr>
          <p:nvPr/>
        </p:nvSpPr>
        <p:spPr bwMode="auto">
          <a:xfrm>
            <a:off x="4395788" y="3576638"/>
            <a:ext cx="244475"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buFontTx/>
              <a:buNone/>
            </a:pPr>
            <a:r>
              <a:rPr kumimoji="0" lang="en-US" sz="1400">
                <a:solidFill>
                  <a:schemeClr val="tx1"/>
                </a:solidFill>
              </a:rPr>
              <a:t>FIN</a:t>
            </a:r>
            <a:endParaRPr kumimoji="0" lang="en-US">
              <a:solidFill>
                <a:schemeClr val="tx1"/>
              </a:solidFill>
            </a:endParaRPr>
          </a:p>
        </p:txBody>
      </p:sp>
      <p:sp>
        <p:nvSpPr>
          <p:cNvPr id="404527" name="Text Box 47"/>
          <p:cNvSpPr txBox="1">
            <a:spLocks noChangeArrowheads="1"/>
          </p:cNvSpPr>
          <p:nvPr/>
        </p:nvSpPr>
        <p:spPr bwMode="auto">
          <a:xfrm>
            <a:off x="993775" y="3529013"/>
            <a:ext cx="868363"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a:solidFill>
                  <a:schemeClr val="tx1"/>
                </a:solidFill>
              </a:rPr>
              <a:t>Data </a:t>
            </a:r>
          </a:p>
          <a:p>
            <a:pPr>
              <a:lnSpc>
                <a:spcPct val="60000"/>
              </a:lnSpc>
              <a:buFontTx/>
              <a:buNone/>
            </a:pPr>
            <a:r>
              <a:rPr kumimoji="0" lang="en-US" sz="2000">
                <a:solidFill>
                  <a:schemeClr val="tx1"/>
                </a:solidFill>
              </a:rPr>
              <a:t>Offset</a:t>
            </a:r>
          </a:p>
        </p:txBody>
      </p:sp>
      <p:sp>
        <p:nvSpPr>
          <p:cNvPr id="404529" name="Text Box 49"/>
          <p:cNvSpPr txBox="1">
            <a:spLocks noChangeArrowheads="1"/>
          </p:cNvSpPr>
          <p:nvPr/>
        </p:nvSpPr>
        <p:spPr bwMode="auto">
          <a:xfrm>
            <a:off x="1825625" y="3751263"/>
            <a:ext cx="1408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a:solidFill>
                  <a:schemeClr val="tx1"/>
                </a:solidFill>
              </a:rPr>
              <a:t>Reserved</a:t>
            </a:r>
          </a:p>
        </p:txBody>
      </p:sp>
      <p:sp>
        <p:nvSpPr>
          <p:cNvPr id="404530" name="Text Box 50"/>
          <p:cNvSpPr txBox="1">
            <a:spLocks noChangeArrowheads="1"/>
          </p:cNvSpPr>
          <p:nvPr/>
        </p:nvSpPr>
        <p:spPr bwMode="auto">
          <a:xfrm>
            <a:off x="4719638" y="3706813"/>
            <a:ext cx="3678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kumimoji="0" lang="en-US" sz="2000" b="1" dirty="0">
                <a:solidFill>
                  <a:srgbClr val="0000FF"/>
                </a:solidFill>
              </a:rPr>
              <a:t>Receive Window (16 bits)</a:t>
            </a:r>
          </a:p>
        </p:txBody>
      </p:sp>
      <p:sp>
        <p:nvSpPr>
          <p:cNvPr id="404531" name="Line 51"/>
          <p:cNvSpPr>
            <a:spLocks noChangeShapeType="1"/>
          </p:cNvSpPr>
          <p:nvPr/>
        </p:nvSpPr>
        <p:spPr bwMode="auto">
          <a:xfrm>
            <a:off x="996950" y="5303838"/>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532" name="Line 52"/>
          <p:cNvSpPr>
            <a:spLocks noChangeShapeType="1"/>
          </p:cNvSpPr>
          <p:nvPr/>
        </p:nvSpPr>
        <p:spPr bwMode="auto">
          <a:xfrm>
            <a:off x="8461375" y="5303838"/>
            <a:ext cx="0" cy="581025"/>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4533" name="Text Box 53"/>
          <p:cNvSpPr txBox="1">
            <a:spLocks noChangeArrowheads="1"/>
          </p:cNvSpPr>
          <p:nvPr/>
        </p:nvSpPr>
        <p:spPr bwMode="auto">
          <a:xfrm>
            <a:off x="1263650" y="5421313"/>
            <a:ext cx="3678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2000">
                <a:solidFill>
                  <a:schemeClr val="tx1"/>
                </a:solidFill>
              </a:rPr>
              <a:t>TCP data</a:t>
            </a:r>
          </a:p>
        </p:txBody>
      </p:sp>
      <p:sp>
        <p:nvSpPr>
          <p:cNvPr id="404534" name="AutoShape 54"/>
          <p:cNvSpPr>
            <a:spLocks noChangeArrowheads="1"/>
          </p:cNvSpPr>
          <p:nvPr/>
        </p:nvSpPr>
        <p:spPr bwMode="auto">
          <a:xfrm>
            <a:off x="352425" y="3621088"/>
            <a:ext cx="620713" cy="2398712"/>
          </a:xfrm>
          <a:prstGeom prst="curvedRightArrow">
            <a:avLst>
              <a:gd name="adj1" fmla="val 77289"/>
              <a:gd name="adj2" fmla="val 154578"/>
              <a:gd name="adj3" fmla="val 33333"/>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Text Box 22"/>
          <p:cNvSpPr txBox="1">
            <a:spLocks noChangeArrowheads="1"/>
          </p:cNvSpPr>
          <p:nvPr/>
        </p:nvSpPr>
        <p:spPr bwMode="auto">
          <a:xfrm>
            <a:off x="914400" y="1447800"/>
            <a:ext cx="58272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000" dirty="0">
                <a:solidFill>
                  <a:schemeClr val="tx1"/>
                </a:solidFill>
                <a:latin typeface="Bookman" charset="0"/>
              </a:rPr>
              <a:t>0                        </a:t>
            </a:r>
            <a:r>
              <a:rPr kumimoji="0" lang="en-US" sz="2000" dirty="0" smtClean="0">
                <a:solidFill>
                  <a:schemeClr val="tx1"/>
                </a:solidFill>
                <a:latin typeface="Bookman" charset="0"/>
              </a:rPr>
              <a:t>	 1                                 </a:t>
            </a:r>
            <a:r>
              <a:rPr kumimoji="0" lang="en-US" sz="2000" dirty="0">
                <a:solidFill>
                  <a:schemeClr val="tx1"/>
                </a:solidFill>
                <a:latin typeface="Bookman" charset="0"/>
              </a:rPr>
              <a:t>2           </a:t>
            </a:r>
            <a:r>
              <a:rPr kumimoji="0" lang="en-US" sz="2000" dirty="0" smtClean="0">
                <a:solidFill>
                  <a:schemeClr val="tx1"/>
                </a:solidFill>
                <a:latin typeface="Bookman" charset="0"/>
              </a:rPr>
              <a:t>                   </a:t>
            </a:r>
            <a:r>
              <a:rPr kumimoji="0" lang="en-US" sz="2000" dirty="0">
                <a:solidFill>
                  <a:schemeClr val="tx1"/>
                </a:solidFill>
                <a:latin typeface="Bookman" charset="0"/>
              </a:rPr>
              <a:t>3</a:t>
            </a:r>
          </a:p>
        </p:txBody>
      </p:sp>
    </p:spTree>
    <p:extLst>
      <p:ext uri="{BB962C8B-B14F-4D97-AF65-F5344CB8AC3E}">
        <p14:creationId xmlns:p14="http://schemas.microsoft.com/office/powerpoint/2010/main" val="3042738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a:ea typeface="宋体" charset="0"/>
                <a:cs typeface="宋体" charset="0"/>
              </a:rPr>
              <a:t>C</a:t>
            </a:r>
            <a:r>
              <a:rPr lang="en-US" dirty="0" smtClean="0">
                <a:ea typeface="宋体" charset="0"/>
                <a:cs typeface="宋体" charset="0"/>
              </a:rPr>
              <a:t>ongestion control protocols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chemeClr val="bg2">
                    <a:lumMod val="75000"/>
                  </a:schemeClr>
                </a:solidFill>
                <a:ea typeface="宋体" charset="0"/>
                <a:cs typeface="宋体" charset="0"/>
              </a:rPr>
              <a:t>Why congestion control?</a:t>
            </a:r>
            <a:endParaRPr lang="en-US" altLang="zh-CN"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A6A6A6"/>
                </a:solidFill>
                <a:ea typeface="宋体" charset="0"/>
                <a:cs typeface="宋体" charset="0"/>
              </a:rPr>
              <a:t>Where is CC implemented?</a:t>
            </a:r>
            <a:endParaRPr lang="en-US" altLang="zh-CN" sz="2800" dirty="0">
              <a:solidFill>
                <a:srgbClr val="A6A6A6"/>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Window control mechanism</a:t>
            </a: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CC protocols and basic structure</a:t>
            </a:r>
          </a:p>
          <a:p>
            <a:pPr marL="0" indent="0">
              <a:buNone/>
            </a:pPr>
            <a:endParaRPr lang="en-US" altLang="zh-CN" sz="1600" dirty="0">
              <a:ea typeface="宋体" charset="0"/>
              <a:cs typeface="宋体" charset="0"/>
            </a:endParaRPr>
          </a:p>
          <a:p>
            <a:pPr marL="0" indent="0">
              <a:buNone/>
            </a:pPr>
            <a:r>
              <a:rPr lang="en-US" altLang="zh-CN" sz="3200" dirty="0" smtClean="0">
                <a:ea typeface="宋体" charset="0"/>
                <a:cs typeface="宋体" charset="0"/>
              </a:rPr>
              <a:t>Active queue management (AQM)</a:t>
            </a:r>
          </a:p>
        </p:txBody>
      </p:sp>
    </p:spTree>
    <p:extLst>
      <p:ext uri="{BB962C8B-B14F-4D97-AF65-F5344CB8AC3E}">
        <p14:creationId xmlns:p14="http://schemas.microsoft.com/office/powerpoint/2010/main" val="245384773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p:txBody>
          <a:bodyPr/>
          <a:lstStyle/>
          <a:p>
            <a:r>
              <a:rPr lang="en-US" dirty="0"/>
              <a:t>Window c</a:t>
            </a:r>
            <a:r>
              <a:rPr lang="en-US" dirty="0" smtClean="0"/>
              <a:t>ontrol</a:t>
            </a:r>
            <a:endParaRPr lang="en-US" dirty="0"/>
          </a:p>
        </p:txBody>
      </p:sp>
      <p:sp>
        <p:nvSpPr>
          <p:cNvPr id="445443" name="Rectangle 3"/>
          <p:cNvSpPr>
            <a:spLocks noGrp="1" noChangeArrowheads="1"/>
          </p:cNvSpPr>
          <p:nvPr>
            <p:ph type="body" idx="1"/>
          </p:nvPr>
        </p:nvSpPr>
        <p:spPr>
          <a:xfrm>
            <a:off x="685800" y="5105400"/>
            <a:ext cx="7924800" cy="1600200"/>
          </a:xfrm>
        </p:spPr>
        <p:txBody>
          <a:bodyPr/>
          <a:lstStyle/>
          <a:p>
            <a:r>
              <a:rPr lang="en-US" dirty="0"/>
              <a:t>~ W packets per RTT</a:t>
            </a:r>
          </a:p>
          <a:p>
            <a:r>
              <a:rPr lang="en-US" dirty="0"/>
              <a:t>Lost packet detected by missing </a:t>
            </a:r>
            <a:r>
              <a:rPr lang="en-US" dirty="0" smtClean="0"/>
              <a:t>ACK</a:t>
            </a:r>
          </a:p>
          <a:p>
            <a:r>
              <a:rPr lang="en-US" dirty="0" smtClean="0"/>
              <a:t>Self-clocking: regulates flow</a:t>
            </a:r>
            <a:endParaRPr lang="en-US" dirty="0"/>
          </a:p>
          <a:p>
            <a:endParaRPr lang="en-US" dirty="0"/>
          </a:p>
        </p:txBody>
      </p:sp>
      <p:sp>
        <p:nvSpPr>
          <p:cNvPr id="445444" name="Line 4"/>
          <p:cNvSpPr>
            <a:spLocks noChangeShapeType="1"/>
          </p:cNvSpPr>
          <p:nvPr/>
        </p:nvSpPr>
        <p:spPr bwMode="auto">
          <a:xfrm>
            <a:off x="1695450" y="2743200"/>
            <a:ext cx="5619750" cy="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5445" name="Line 5"/>
          <p:cNvSpPr>
            <a:spLocks noChangeShapeType="1"/>
          </p:cNvSpPr>
          <p:nvPr/>
        </p:nvSpPr>
        <p:spPr bwMode="auto">
          <a:xfrm>
            <a:off x="1676400" y="4648200"/>
            <a:ext cx="5638800" cy="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5446" name="Line 6"/>
          <p:cNvSpPr>
            <a:spLocks noChangeShapeType="1"/>
          </p:cNvSpPr>
          <p:nvPr/>
        </p:nvSpPr>
        <p:spPr bwMode="auto">
          <a:xfrm flipV="1">
            <a:off x="1676400" y="2743200"/>
            <a:ext cx="0" cy="1906588"/>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5468" name="Line 28"/>
          <p:cNvSpPr>
            <a:spLocks noChangeShapeType="1"/>
          </p:cNvSpPr>
          <p:nvPr/>
        </p:nvSpPr>
        <p:spPr bwMode="auto">
          <a:xfrm flipV="1">
            <a:off x="4267200" y="1981200"/>
            <a:ext cx="0" cy="762000"/>
          </a:xfrm>
          <a:prstGeom prst="line">
            <a:avLst/>
          </a:prstGeom>
          <a:noFill/>
          <a:ln w="28575">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5469" name="Line 29"/>
          <p:cNvSpPr>
            <a:spLocks noChangeShapeType="1"/>
          </p:cNvSpPr>
          <p:nvPr/>
        </p:nvSpPr>
        <p:spPr bwMode="auto">
          <a:xfrm flipV="1">
            <a:off x="1676400" y="1981200"/>
            <a:ext cx="0" cy="762000"/>
          </a:xfrm>
          <a:prstGeom prst="line">
            <a:avLst/>
          </a:prstGeom>
          <a:noFill/>
          <a:ln w="28575">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445474" name="Group 34"/>
          <p:cNvGrpSpPr>
            <a:grpSpLocks/>
          </p:cNvGrpSpPr>
          <p:nvPr/>
        </p:nvGrpSpPr>
        <p:grpSpPr bwMode="auto">
          <a:xfrm>
            <a:off x="1687513" y="1622425"/>
            <a:ext cx="2574925" cy="457200"/>
            <a:chOff x="1071" y="965"/>
            <a:chExt cx="1622" cy="288"/>
          </a:xfrm>
        </p:grpSpPr>
        <p:sp>
          <p:nvSpPr>
            <p:cNvPr id="445471" name="Line 31"/>
            <p:cNvSpPr>
              <a:spLocks noChangeShapeType="1"/>
            </p:cNvSpPr>
            <p:nvPr/>
          </p:nvSpPr>
          <p:spPr bwMode="auto">
            <a:xfrm>
              <a:off x="1071" y="1128"/>
              <a:ext cx="479" cy="0"/>
            </a:xfrm>
            <a:prstGeom prst="line">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5472" name="Line 32"/>
            <p:cNvSpPr>
              <a:spLocks noChangeShapeType="1"/>
            </p:cNvSpPr>
            <p:nvPr/>
          </p:nvSpPr>
          <p:spPr bwMode="auto">
            <a:xfrm>
              <a:off x="2214" y="1127"/>
              <a:ext cx="479"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5473" name="Text Box 33"/>
            <p:cNvSpPr txBox="1">
              <a:spLocks noChangeArrowheads="1"/>
            </p:cNvSpPr>
            <p:nvPr/>
          </p:nvSpPr>
          <p:spPr bwMode="auto">
            <a:xfrm>
              <a:off x="1677" y="965"/>
              <a:ext cx="45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a:solidFill>
                    <a:schemeClr val="tx1"/>
                  </a:solidFill>
                </a:rPr>
                <a:t>RTT</a:t>
              </a:r>
            </a:p>
          </p:txBody>
        </p:sp>
      </p:grpSp>
      <p:sp>
        <p:nvSpPr>
          <p:cNvPr id="445486" name="Text Box 46"/>
          <p:cNvSpPr txBox="1">
            <a:spLocks noChangeArrowheads="1"/>
          </p:cNvSpPr>
          <p:nvPr/>
        </p:nvSpPr>
        <p:spPr bwMode="auto">
          <a:xfrm>
            <a:off x="7299325" y="2520950"/>
            <a:ext cx="62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time</a:t>
            </a:r>
          </a:p>
        </p:txBody>
      </p:sp>
      <p:sp>
        <p:nvSpPr>
          <p:cNvPr id="445487" name="Text Box 47"/>
          <p:cNvSpPr txBox="1">
            <a:spLocks noChangeArrowheads="1"/>
          </p:cNvSpPr>
          <p:nvPr/>
        </p:nvSpPr>
        <p:spPr bwMode="auto">
          <a:xfrm>
            <a:off x="7299325" y="4424363"/>
            <a:ext cx="625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time</a:t>
            </a:r>
          </a:p>
        </p:txBody>
      </p:sp>
      <p:sp>
        <p:nvSpPr>
          <p:cNvPr id="445488" name="Text Box 48"/>
          <p:cNvSpPr txBox="1">
            <a:spLocks noChangeArrowheads="1"/>
          </p:cNvSpPr>
          <p:nvPr/>
        </p:nvSpPr>
        <p:spPr bwMode="auto">
          <a:xfrm>
            <a:off x="509588" y="23749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Source</a:t>
            </a:r>
          </a:p>
        </p:txBody>
      </p:sp>
      <p:sp>
        <p:nvSpPr>
          <p:cNvPr id="445489" name="Text Box 49"/>
          <p:cNvSpPr txBox="1">
            <a:spLocks noChangeArrowheads="1"/>
          </p:cNvSpPr>
          <p:nvPr/>
        </p:nvSpPr>
        <p:spPr bwMode="auto">
          <a:xfrm>
            <a:off x="376238" y="4254500"/>
            <a:ext cx="1317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Destination</a:t>
            </a:r>
          </a:p>
        </p:txBody>
      </p:sp>
      <p:grpSp>
        <p:nvGrpSpPr>
          <p:cNvPr id="445499" name="Group 59"/>
          <p:cNvGrpSpPr>
            <a:grpSpLocks/>
          </p:cNvGrpSpPr>
          <p:nvPr/>
        </p:nvGrpSpPr>
        <p:grpSpPr bwMode="auto">
          <a:xfrm>
            <a:off x="1676400" y="2362200"/>
            <a:ext cx="1516063" cy="392113"/>
            <a:chOff x="1056" y="1488"/>
            <a:chExt cx="955" cy="247"/>
          </a:xfrm>
        </p:grpSpPr>
        <p:sp>
          <p:nvSpPr>
            <p:cNvPr id="445494" name="Text Box 54"/>
            <p:cNvSpPr txBox="1">
              <a:spLocks noChangeArrowheads="1"/>
            </p:cNvSpPr>
            <p:nvPr/>
          </p:nvSpPr>
          <p:spPr bwMode="auto">
            <a:xfrm>
              <a:off x="1056" y="1488"/>
              <a:ext cx="144"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1</a:t>
              </a:r>
            </a:p>
          </p:txBody>
        </p:sp>
        <p:sp>
          <p:nvSpPr>
            <p:cNvPr id="445497" name="Line 57"/>
            <p:cNvSpPr>
              <a:spLocks noChangeShapeType="1"/>
            </p:cNvSpPr>
            <p:nvPr/>
          </p:nvSpPr>
          <p:spPr bwMode="auto">
            <a:xfrm>
              <a:off x="1344" y="1488"/>
              <a:ext cx="480"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98" name="Rectangle 58"/>
            <p:cNvSpPr>
              <a:spLocks noChangeArrowheads="1"/>
            </p:cNvSpPr>
            <p:nvPr/>
          </p:nvSpPr>
          <p:spPr bwMode="auto">
            <a:xfrm>
              <a:off x="1344" y="1488"/>
              <a:ext cx="480" cy="240"/>
            </a:xfrm>
            <a:prstGeom prst="rect">
              <a:avLst/>
            </a:prstGeom>
            <a:solidFill>
              <a:srgbClr val="FFFF00"/>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493" name="Text Box 53"/>
            <p:cNvSpPr txBox="1">
              <a:spLocks noChangeArrowheads="1"/>
            </p:cNvSpPr>
            <p:nvPr/>
          </p:nvSpPr>
          <p:spPr bwMode="auto">
            <a:xfrm>
              <a:off x="1200" y="1488"/>
              <a:ext cx="144"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2</a:t>
              </a:r>
            </a:p>
          </p:txBody>
        </p:sp>
        <p:sp>
          <p:nvSpPr>
            <p:cNvPr id="445451" name="Text Box 11"/>
            <p:cNvSpPr txBox="1">
              <a:spLocks noChangeArrowheads="1"/>
            </p:cNvSpPr>
            <p:nvPr/>
          </p:nvSpPr>
          <p:spPr bwMode="auto">
            <a:xfrm>
              <a:off x="1824" y="1488"/>
              <a:ext cx="187"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W</a:t>
              </a:r>
            </a:p>
          </p:txBody>
        </p:sp>
      </p:grpSp>
      <p:grpSp>
        <p:nvGrpSpPr>
          <p:cNvPr id="445526" name="Group 86"/>
          <p:cNvGrpSpPr>
            <a:grpSpLocks/>
          </p:cNvGrpSpPr>
          <p:nvPr/>
        </p:nvGrpSpPr>
        <p:grpSpPr bwMode="auto">
          <a:xfrm>
            <a:off x="2903538" y="4256088"/>
            <a:ext cx="1508125" cy="392112"/>
            <a:chOff x="1829" y="2681"/>
            <a:chExt cx="950" cy="247"/>
          </a:xfrm>
        </p:grpSpPr>
        <p:sp>
          <p:nvSpPr>
            <p:cNvPr id="445501" name="Text Box 61"/>
            <p:cNvSpPr txBox="1">
              <a:spLocks noChangeArrowheads="1"/>
            </p:cNvSpPr>
            <p:nvPr/>
          </p:nvSpPr>
          <p:spPr bwMode="auto">
            <a:xfrm>
              <a:off x="1829" y="2681"/>
              <a:ext cx="144"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1</a:t>
              </a:r>
            </a:p>
          </p:txBody>
        </p:sp>
        <p:sp>
          <p:nvSpPr>
            <p:cNvPr id="445502" name="Line 62"/>
            <p:cNvSpPr>
              <a:spLocks noChangeShapeType="1"/>
            </p:cNvSpPr>
            <p:nvPr/>
          </p:nvSpPr>
          <p:spPr bwMode="auto">
            <a:xfrm>
              <a:off x="2117" y="2688"/>
              <a:ext cx="523"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03" name="Rectangle 63"/>
            <p:cNvSpPr>
              <a:spLocks noChangeArrowheads="1"/>
            </p:cNvSpPr>
            <p:nvPr/>
          </p:nvSpPr>
          <p:spPr bwMode="auto">
            <a:xfrm>
              <a:off x="2117" y="2688"/>
              <a:ext cx="523" cy="240"/>
            </a:xfrm>
            <a:prstGeom prst="rect">
              <a:avLst/>
            </a:prstGeom>
            <a:solidFill>
              <a:srgbClr val="FFFF00"/>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04" name="Text Box 64"/>
            <p:cNvSpPr txBox="1">
              <a:spLocks noChangeArrowheads="1"/>
            </p:cNvSpPr>
            <p:nvPr/>
          </p:nvSpPr>
          <p:spPr bwMode="auto">
            <a:xfrm>
              <a:off x="1973" y="2681"/>
              <a:ext cx="144"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2</a:t>
              </a:r>
            </a:p>
          </p:txBody>
        </p:sp>
        <p:sp>
          <p:nvSpPr>
            <p:cNvPr id="445505" name="Text Box 65"/>
            <p:cNvSpPr txBox="1">
              <a:spLocks noChangeArrowheads="1"/>
            </p:cNvSpPr>
            <p:nvPr/>
          </p:nvSpPr>
          <p:spPr bwMode="auto">
            <a:xfrm>
              <a:off x="2592" y="2681"/>
              <a:ext cx="187"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W</a:t>
              </a:r>
            </a:p>
          </p:txBody>
        </p:sp>
      </p:grpSp>
      <p:grpSp>
        <p:nvGrpSpPr>
          <p:cNvPr id="445527" name="Group 87"/>
          <p:cNvGrpSpPr>
            <a:grpSpLocks/>
          </p:cNvGrpSpPr>
          <p:nvPr/>
        </p:nvGrpSpPr>
        <p:grpSpPr bwMode="auto">
          <a:xfrm>
            <a:off x="4267200" y="2362200"/>
            <a:ext cx="1516063" cy="392113"/>
            <a:chOff x="2688" y="1488"/>
            <a:chExt cx="955" cy="247"/>
          </a:xfrm>
        </p:grpSpPr>
        <p:sp>
          <p:nvSpPr>
            <p:cNvPr id="445507" name="Text Box 67"/>
            <p:cNvSpPr txBox="1">
              <a:spLocks noChangeArrowheads="1"/>
            </p:cNvSpPr>
            <p:nvPr/>
          </p:nvSpPr>
          <p:spPr bwMode="auto">
            <a:xfrm>
              <a:off x="2688" y="1488"/>
              <a:ext cx="144"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1</a:t>
              </a:r>
            </a:p>
          </p:txBody>
        </p:sp>
        <p:sp>
          <p:nvSpPr>
            <p:cNvPr id="445508" name="Line 68"/>
            <p:cNvSpPr>
              <a:spLocks noChangeShapeType="1"/>
            </p:cNvSpPr>
            <p:nvPr/>
          </p:nvSpPr>
          <p:spPr bwMode="auto">
            <a:xfrm>
              <a:off x="2976" y="1488"/>
              <a:ext cx="528"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09" name="Rectangle 69"/>
            <p:cNvSpPr>
              <a:spLocks noChangeArrowheads="1"/>
            </p:cNvSpPr>
            <p:nvPr/>
          </p:nvSpPr>
          <p:spPr bwMode="auto">
            <a:xfrm>
              <a:off x="2976" y="1488"/>
              <a:ext cx="528" cy="240"/>
            </a:xfrm>
            <a:prstGeom prst="rect">
              <a:avLst/>
            </a:prstGeom>
            <a:solidFill>
              <a:srgbClr val="FFFF00"/>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10" name="Text Box 70"/>
            <p:cNvSpPr txBox="1">
              <a:spLocks noChangeArrowheads="1"/>
            </p:cNvSpPr>
            <p:nvPr/>
          </p:nvSpPr>
          <p:spPr bwMode="auto">
            <a:xfrm>
              <a:off x="2832" y="1488"/>
              <a:ext cx="144"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2</a:t>
              </a:r>
            </a:p>
          </p:txBody>
        </p:sp>
        <p:sp>
          <p:nvSpPr>
            <p:cNvPr id="445511" name="Text Box 71"/>
            <p:cNvSpPr txBox="1">
              <a:spLocks noChangeArrowheads="1"/>
            </p:cNvSpPr>
            <p:nvPr/>
          </p:nvSpPr>
          <p:spPr bwMode="auto">
            <a:xfrm>
              <a:off x="3456" y="1488"/>
              <a:ext cx="187"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W</a:t>
              </a:r>
            </a:p>
          </p:txBody>
        </p:sp>
      </p:grpSp>
      <p:grpSp>
        <p:nvGrpSpPr>
          <p:cNvPr id="445531" name="Group 91"/>
          <p:cNvGrpSpPr>
            <a:grpSpLocks/>
          </p:cNvGrpSpPr>
          <p:nvPr/>
        </p:nvGrpSpPr>
        <p:grpSpPr bwMode="auto">
          <a:xfrm>
            <a:off x="1679575" y="2743200"/>
            <a:ext cx="1216025" cy="1524000"/>
            <a:chOff x="1200" y="1728"/>
            <a:chExt cx="624" cy="960"/>
          </a:xfrm>
        </p:grpSpPr>
        <p:sp>
          <p:nvSpPr>
            <p:cNvPr id="445467" name="Line 27"/>
            <p:cNvSpPr>
              <a:spLocks noChangeShapeType="1"/>
            </p:cNvSpPr>
            <p:nvPr/>
          </p:nvSpPr>
          <p:spPr bwMode="auto">
            <a:xfrm>
              <a:off x="1200" y="1728"/>
              <a:ext cx="624" cy="960"/>
            </a:xfrm>
            <a:prstGeom prst="line">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5518" name="Text Box 78"/>
            <p:cNvSpPr txBox="1">
              <a:spLocks noChangeArrowheads="1"/>
            </p:cNvSpPr>
            <p:nvPr/>
          </p:nvSpPr>
          <p:spPr bwMode="auto">
            <a:xfrm>
              <a:off x="1237" y="2160"/>
              <a:ext cx="321" cy="231"/>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1800">
                  <a:solidFill>
                    <a:schemeClr val="tx1"/>
                  </a:solidFill>
                </a:rPr>
                <a:t>data</a:t>
              </a:r>
            </a:p>
          </p:txBody>
        </p:sp>
      </p:grpSp>
      <p:grpSp>
        <p:nvGrpSpPr>
          <p:cNvPr id="445530" name="Group 90"/>
          <p:cNvGrpSpPr>
            <a:grpSpLocks/>
          </p:cNvGrpSpPr>
          <p:nvPr/>
        </p:nvGrpSpPr>
        <p:grpSpPr bwMode="auto">
          <a:xfrm>
            <a:off x="3124200" y="2743200"/>
            <a:ext cx="2362200" cy="1524000"/>
            <a:chOff x="1824" y="1728"/>
            <a:chExt cx="1488" cy="960"/>
          </a:xfrm>
        </p:grpSpPr>
        <p:grpSp>
          <p:nvGrpSpPr>
            <p:cNvPr id="445529" name="Group 89"/>
            <p:cNvGrpSpPr>
              <a:grpSpLocks/>
            </p:cNvGrpSpPr>
            <p:nvPr/>
          </p:nvGrpSpPr>
          <p:grpSpPr bwMode="auto">
            <a:xfrm>
              <a:off x="1824" y="1728"/>
              <a:ext cx="1488" cy="960"/>
              <a:chOff x="1824" y="1728"/>
              <a:chExt cx="1488" cy="960"/>
            </a:xfrm>
          </p:grpSpPr>
          <p:sp>
            <p:nvSpPr>
              <p:cNvPr id="445513" name="Line 73"/>
              <p:cNvSpPr>
                <a:spLocks noChangeShapeType="1"/>
              </p:cNvSpPr>
              <p:nvPr/>
            </p:nvSpPr>
            <p:spPr bwMode="auto">
              <a:xfrm flipV="1">
                <a:off x="1824" y="1728"/>
                <a:ext cx="720" cy="96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16" name="Line 76"/>
              <p:cNvSpPr>
                <a:spLocks noChangeShapeType="1"/>
              </p:cNvSpPr>
              <p:nvPr/>
            </p:nvSpPr>
            <p:spPr bwMode="auto">
              <a:xfrm flipV="1">
                <a:off x="2640" y="1728"/>
                <a:ext cx="672" cy="96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17" name="Line 77"/>
              <p:cNvSpPr>
                <a:spLocks noChangeShapeType="1"/>
              </p:cNvSpPr>
              <p:nvPr/>
            </p:nvSpPr>
            <p:spPr bwMode="auto">
              <a:xfrm flipV="1">
                <a:off x="1968" y="1728"/>
                <a:ext cx="720" cy="96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45519" name="Text Box 79"/>
            <p:cNvSpPr txBox="1">
              <a:spLocks noChangeArrowheads="1"/>
            </p:cNvSpPr>
            <p:nvPr/>
          </p:nvSpPr>
          <p:spPr bwMode="auto">
            <a:xfrm>
              <a:off x="2307" y="2160"/>
              <a:ext cx="333" cy="185"/>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4" tIns="9144" rIns="9144" bIns="9144">
              <a:spAutoFit/>
            </a:bodyPr>
            <a:lstStyle/>
            <a:p>
              <a:pPr>
                <a:buFontTx/>
                <a:buNone/>
              </a:pPr>
              <a:r>
                <a:rPr lang="en-US" sz="1800">
                  <a:solidFill>
                    <a:schemeClr val="tx1"/>
                  </a:solidFill>
                </a:rPr>
                <a:t>ACKs</a:t>
              </a:r>
            </a:p>
          </p:txBody>
        </p:sp>
      </p:grpSp>
      <p:grpSp>
        <p:nvGrpSpPr>
          <p:cNvPr id="445528" name="Group 88"/>
          <p:cNvGrpSpPr>
            <a:grpSpLocks/>
          </p:cNvGrpSpPr>
          <p:nvPr/>
        </p:nvGrpSpPr>
        <p:grpSpPr bwMode="auto">
          <a:xfrm>
            <a:off x="5487988" y="4256088"/>
            <a:ext cx="1592262" cy="392112"/>
            <a:chOff x="3312" y="2681"/>
            <a:chExt cx="1003" cy="247"/>
          </a:xfrm>
        </p:grpSpPr>
        <p:sp>
          <p:nvSpPr>
            <p:cNvPr id="445521" name="Text Box 81"/>
            <p:cNvSpPr txBox="1">
              <a:spLocks noChangeArrowheads="1"/>
            </p:cNvSpPr>
            <p:nvPr/>
          </p:nvSpPr>
          <p:spPr bwMode="auto">
            <a:xfrm>
              <a:off x="3312" y="2681"/>
              <a:ext cx="144"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1</a:t>
              </a:r>
            </a:p>
          </p:txBody>
        </p:sp>
        <p:sp>
          <p:nvSpPr>
            <p:cNvPr id="445522" name="Line 82"/>
            <p:cNvSpPr>
              <a:spLocks noChangeShapeType="1"/>
            </p:cNvSpPr>
            <p:nvPr/>
          </p:nvSpPr>
          <p:spPr bwMode="auto">
            <a:xfrm>
              <a:off x="3600" y="2688"/>
              <a:ext cx="523"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23" name="Rectangle 83"/>
            <p:cNvSpPr>
              <a:spLocks noChangeArrowheads="1"/>
            </p:cNvSpPr>
            <p:nvPr/>
          </p:nvSpPr>
          <p:spPr bwMode="auto">
            <a:xfrm>
              <a:off x="3600" y="2688"/>
              <a:ext cx="523" cy="240"/>
            </a:xfrm>
            <a:prstGeom prst="rect">
              <a:avLst/>
            </a:prstGeom>
            <a:solidFill>
              <a:srgbClr val="FFFF00"/>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5524" name="Text Box 84"/>
            <p:cNvSpPr txBox="1">
              <a:spLocks noChangeArrowheads="1"/>
            </p:cNvSpPr>
            <p:nvPr/>
          </p:nvSpPr>
          <p:spPr bwMode="auto">
            <a:xfrm>
              <a:off x="3456" y="2681"/>
              <a:ext cx="144"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2</a:t>
              </a:r>
            </a:p>
          </p:txBody>
        </p:sp>
        <p:sp>
          <p:nvSpPr>
            <p:cNvPr id="445525" name="Text Box 85"/>
            <p:cNvSpPr txBox="1">
              <a:spLocks noChangeArrowheads="1"/>
            </p:cNvSpPr>
            <p:nvPr/>
          </p:nvSpPr>
          <p:spPr bwMode="auto">
            <a:xfrm>
              <a:off x="4128" y="2681"/>
              <a:ext cx="187" cy="247"/>
            </a:xfrm>
            <a:prstGeom prst="rect">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36576" rIns="36576">
              <a:spAutoFit/>
            </a:bodyPr>
            <a:lstStyle/>
            <a:p>
              <a:pPr algn="l">
                <a:buFontTx/>
                <a:buNone/>
              </a:pPr>
              <a:r>
                <a:rPr lang="en-US" sz="1800">
                  <a:solidFill>
                    <a:schemeClr val="tx1"/>
                  </a:solidFill>
                </a:rPr>
                <a:t>W</a:t>
              </a:r>
            </a:p>
          </p:txBody>
        </p:sp>
      </p:grpSp>
      <p:sp>
        <p:nvSpPr>
          <p:cNvPr id="445533" name="Line 93"/>
          <p:cNvSpPr>
            <a:spLocks noChangeShapeType="1"/>
          </p:cNvSpPr>
          <p:nvPr/>
        </p:nvSpPr>
        <p:spPr bwMode="auto">
          <a:xfrm>
            <a:off x="4259263" y="2746375"/>
            <a:ext cx="1216025" cy="1524000"/>
          </a:xfrm>
          <a:prstGeom prst="line">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55652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45499"/>
                                        </p:tgtEl>
                                        <p:attrNameLst>
                                          <p:attrName>style.visibility</p:attrName>
                                        </p:attrNameLst>
                                      </p:cBhvr>
                                      <p:to>
                                        <p:strVal val="visible"/>
                                      </p:to>
                                    </p:set>
                                    <p:animEffect transition="in" filter="wipe(left)">
                                      <p:cBhvr>
                                        <p:cTn id="7" dur="500"/>
                                        <p:tgtEl>
                                          <p:spTgt spid="4454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45531"/>
                                        </p:tgtEl>
                                        <p:attrNameLst>
                                          <p:attrName>style.visibility</p:attrName>
                                        </p:attrNameLst>
                                      </p:cBhvr>
                                      <p:to>
                                        <p:strVal val="visible"/>
                                      </p:to>
                                    </p:set>
                                    <p:animEffect transition="in" filter="wipe(up)">
                                      <p:cBhvr>
                                        <p:cTn id="12" dur="500"/>
                                        <p:tgtEl>
                                          <p:spTgt spid="445531"/>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445526"/>
                                        </p:tgtEl>
                                        <p:attrNameLst>
                                          <p:attrName>style.visibility</p:attrName>
                                        </p:attrNameLst>
                                      </p:cBhvr>
                                      <p:to>
                                        <p:strVal val="visible"/>
                                      </p:to>
                                    </p:set>
                                    <p:animEffect transition="in" filter="wipe(left)">
                                      <p:cBhvr>
                                        <p:cTn id="16" dur="500"/>
                                        <p:tgtEl>
                                          <p:spTgt spid="44552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445530"/>
                                        </p:tgtEl>
                                        <p:attrNameLst>
                                          <p:attrName>style.visibility</p:attrName>
                                        </p:attrNameLst>
                                      </p:cBhvr>
                                      <p:to>
                                        <p:strVal val="visible"/>
                                      </p:to>
                                    </p:set>
                                    <p:animEffect transition="in" filter="wipe(down)">
                                      <p:cBhvr>
                                        <p:cTn id="21" dur="500"/>
                                        <p:tgtEl>
                                          <p:spTgt spid="445530"/>
                                        </p:tgtEl>
                                      </p:cBhvr>
                                    </p:animEffect>
                                  </p:childTnLst>
                                </p:cTn>
                              </p:par>
                            </p:childTnLst>
                          </p:cTn>
                        </p:par>
                        <p:par>
                          <p:cTn id="22" fill="hold" nodeType="afterGroup">
                            <p:stCondLst>
                              <p:cond delay="500"/>
                            </p:stCondLst>
                            <p:childTnLst>
                              <p:par>
                                <p:cTn id="23" presetID="2" presetClass="entr" presetSubtype="1" fill="hold" nodeType="afterEffect">
                                  <p:stCondLst>
                                    <p:cond delay="0"/>
                                  </p:stCondLst>
                                  <p:childTnLst>
                                    <p:set>
                                      <p:cBhvr>
                                        <p:cTn id="24" dur="1" fill="hold">
                                          <p:stCondLst>
                                            <p:cond delay="0"/>
                                          </p:stCondLst>
                                        </p:cTn>
                                        <p:tgtEl>
                                          <p:spTgt spid="445474"/>
                                        </p:tgtEl>
                                        <p:attrNameLst>
                                          <p:attrName>style.visibility</p:attrName>
                                        </p:attrNameLst>
                                      </p:cBhvr>
                                      <p:to>
                                        <p:strVal val="visible"/>
                                      </p:to>
                                    </p:set>
                                    <p:anim calcmode="lin" valueType="num">
                                      <p:cBhvr additive="base">
                                        <p:cTn id="25" dur="500" fill="hold"/>
                                        <p:tgtEl>
                                          <p:spTgt spid="445474"/>
                                        </p:tgtEl>
                                        <p:attrNameLst>
                                          <p:attrName>ppt_x</p:attrName>
                                        </p:attrNameLst>
                                      </p:cBhvr>
                                      <p:tavLst>
                                        <p:tav tm="0">
                                          <p:val>
                                            <p:strVal val="#ppt_x"/>
                                          </p:val>
                                        </p:tav>
                                        <p:tav tm="100000">
                                          <p:val>
                                            <p:strVal val="#ppt_x"/>
                                          </p:val>
                                        </p:tav>
                                      </p:tavLst>
                                    </p:anim>
                                    <p:anim calcmode="lin" valueType="num">
                                      <p:cBhvr additive="base">
                                        <p:cTn id="26" dur="500" fill="hold"/>
                                        <p:tgtEl>
                                          <p:spTgt spid="445474"/>
                                        </p:tgtEl>
                                        <p:attrNameLst>
                                          <p:attrName>ppt_y</p:attrName>
                                        </p:attrNameLst>
                                      </p:cBhvr>
                                      <p:tavLst>
                                        <p:tav tm="0">
                                          <p:val>
                                            <p:strVal val="0-#ppt_h/2"/>
                                          </p:val>
                                        </p:tav>
                                        <p:tav tm="100000">
                                          <p:val>
                                            <p:strVal val="#ppt_y"/>
                                          </p:val>
                                        </p:tav>
                                      </p:tavLst>
                                    </p:anim>
                                  </p:childTnLst>
                                </p:cTn>
                              </p:par>
                            </p:childTnLst>
                          </p:cTn>
                        </p:par>
                        <p:par>
                          <p:cTn id="27" fill="hold" nodeType="afterGroup">
                            <p:stCondLst>
                              <p:cond delay="1000"/>
                            </p:stCondLst>
                            <p:childTnLst>
                              <p:par>
                                <p:cTn id="28" presetID="22" presetClass="entr" presetSubtype="8" fill="hold" nodeType="afterEffect">
                                  <p:stCondLst>
                                    <p:cond delay="0"/>
                                  </p:stCondLst>
                                  <p:childTnLst>
                                    <p:set>
                                      <p:cBhvr>
                                        <p:cTn id="29" dur="1" fill="hold">
                                          <p:stCondLst>
                                            <p:cond delay="0"/>
                                          </p:stCondLst>
                                        </p:cTn>
                                        <p:tgtEl>
                                          <p:spTgt spid="445527"/>
                                        </p:tgtEl>
                                        <p:attrNameLst>
                                          <p:attrName>style.visibility</p:attrName>
                                        </p:attrNameLst>
                                      </p:cBhvr>
                                      <p:to>
                                        <p:strVal val="visible"/>
                                      </p:to>
                                    </p:set>
                                    <p:animEffect transition="in" filter="wipe(left)">
                                      <p:cBhvr>
                                        <p:cTn id="30" dur="500"/>
                                        <p:tgtEl>
                                          <p:spTgt spid="44552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5533"/>
                                        </p:tgtEl>
                                        <p:attrNameLst>
                                          <p:attrName>style.visibility</p:attrName>
                                        </p:attrNameLst>
                                      </p:cBhvr>
                                      <p:to>
                                        <p:strVal val="visible"/>
                                      </p:to>
                                    </p:set>
                                    <p:animEffect transition="in" filter="wipe(up)">
                                      <p:cBhvr>
                                        <p:cTn id="35" dur="500"/>
                                        <p:tgtEl>
                                          <p:spTgt spid="445533"/>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445528"/>
                                        </p:tgtEl>
                                        <p:attrNameLst>
                                          <p:attrName>style.visibility</p:attrName>
                                        </p:attrNameLst>
                                      </p:cBhvr>
                                      <p:to>
                                        <p:strVal val="visible"/>
                                      </p:to>
                                    </p:set>
                                    <p:animEffect transition="in" filter="wipe(left)">
                                      <p:cBhvr>
                                        <p:cTn id="39" dur="500"/>
                                        <p:tgtEl>
                                          <p:spTgt spid="44552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445443">
                                            <p:txEl>
                                              <p:pRg st="0" end="0"/>
                                            </p:txEl>
                                          </p:spTgt>
                                        </p:tgtEl>
                                        <p:attrNameLst>
                                          <p:attrName>style.visibility</p:attrName>
                                        </p:attrNameLst>
                                      </p:cBhvr>
                                      <p:to>
                                        <p:strVal val="visible"/>
                                      </p:to>
                                    </p:set>
                                    <p:anim calcmode="lin" valueType="num">
                                      <p:cBhvr additive="base">
                                        <p:cTn id="44" dur="500" fill="hold"/>
                                        <p:tgtEl>
                                          <p:spTgt spid="445443">
                                            <p:txEl>
                                              <p:pRg st="0" end="0"/>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4454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445443">
                                            <p:txEl>
                                              <p:pRg st="1" end="1"/>
                                            </p:txEl>
                                          </p:spTgt>
                                        </p:tgtEl>
                                        <p:attrNameLst>
                                          <p:attrName>style.visibility</p:attrName>
                                        </p:attrNameLst>
                                      </p:cBhvr>
                                      <p:to>
                                        <p:strVal val="visible"/>
                                      </p:to>
                                    </p:set>
                                    <p:anim calcmode="lin" valueType="num">
                                      <p:cBhvr additive="base">
                                        <p:cTn id="50" dur="500" fill="hold"/>
                                        <p:tgtEl>
                                          <p:spTgt spid="445443">
                                            <p:txEl>
                                              <p:pRg st="1" end="1"/>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4454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445443">
                                            <p:txEl>
                                              <p:pRg st="2" end="2"/>
                                            </p:txEl>
                                          </p:spTgt>
                                        </p:tgtEl>
                                        <p:attrNameLst>
                                          <p:attrName>style.visibility</p:attrName>
                                        </p:attrNameLst>
                                      </p:cBhvr>
                                      <p:to>
                                        <p:strVal val="visible"/>
                                      </p:to>
                                    </p:set>
                                    <p:anim calcmode="lin" valueType="num">
                                      <p:cBhvr additive="base">
                                        <p:cTn id="56" dur="500" fill="hold"/>
                                        <p:tgtEl>
                                          <p:spTgt spid="445443">
                                            <p:txEl>
                                              <p:pRg st="2" end="2"/>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4454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P spid="44553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r>
              <a:rPr lang="en-US" dirty="0"/>
              <a:t>Source </a:t>
            </a:r>
            <a:r>
              <a:rPr lang="en-US" dirty="0" smtClean="0"/>
              <a:t>rate</a:t>
            </a:r>
            <a:endParaRPr lang="en-US" dirty="0"/>
          </a:p>
        </p:txBody>
      </p:sp>
      <p:sp>
        <p:nvSpPr>
          <p:cNvPr id="410627" name="Rectangle 3"/>
          <p:cNvSpPr>
            <a:spLocks noGrp="1" noChangeArrowheads="1"/>
          </p:cNvSpPr>
          <p:nvPr>
            <p:ph type="body" idx="1"/>
          </p:nvPr>
        </p:nvSpPr>
        <p:spPr/>
        <p:txBody>
          <a:bodyPr/>
          <a:lstStyle/>
          <a:p>
            <a:pPr marL="0" indent="0">
              <a:buNone/>
            </a:pPr>
            <a:r>
              <a:rPr lang="en-US" dirty="0"/>
              <a:t>Limit the number of packets in the network to window W</a:t>
            </a:r>
          </a:p>
          <a:p>
            <a:endParaRPr lang="en-US" dirty="0"/>
          </a:p>
          <a:p>
            <a:pPr marL="0" indent="0">
              <a:buNone/>
            </a:pPr>
            <a:r>
              <a:rPr lang="en-US" dirty="0"/>
              <a:t>Source rate =                     bps</a:t>
            </a:r>
          </a:p>
          <a:p>
            <a:endParaRPr lang="en-US" dirty="0"/>
          </a:p>
          <a:p>
            <a:pPr marL="0" indent="0">
              <a:buNone/>
            </a:pPr>
            <a:r>
              <a:rPr lang="en-US" dirty="0"/>
              <a:t>If W too small then rate </a:t>
            </a:r>
            <a:r>
              <a:rPr lang="en-US" dirty="0" smtClean="0"/>
              <a:t>&lt; </a:t>
            </a:r>
            <a:r>
              <a:rPr lang="en-US" dirty="0"/>
              <a:t>capacity</a:t>
            </a:r>
          </a:p>
          <a:p>
            <a:pPr>
              <a:buFont typeface="Wingdings" charset="0"/>
              <a:buNone/>
            </a:pPr>
            <a:r>
              <a:rPr lang="en-US" dirty="0" smtClean="0"/>
              <a:t>else   </a:t>
            </a:r>
            <a:r>
              <a:rPr lang="en-US" dirty="0"/>
              <a:t>rate &gt; </a:t>
            </a:r>
            <a:r>
              <a:rPr lang="en-US" dirty="0" smtClean="0"/>
              <a:t>capacity  (</a:t>
            </a:r>
            <a:r>
              <a:rPr lang="en-US" dirty="0" smtClean="0">
                <a:sym typeface="Wingdings"/>
              </a:rPr>
              <a:t> </a:t>
            </a:r>
            <a:r>
              <a:rPr lang="en-US" dirty="0" smtClean="0"/>
              <a:t>congestion)</a:t>
            </a:r>
            <a:endParaRPr lang="en-US" dirty="0"/>
          </a:p>
        </p:txBody>
      </p:sp>
      <p:graphicFrame>
        <p:nvGraphicFramePr>
          <p:cNvPr id="410628" name="Object 4"/>
          <p:cNvGraphicFramePr>
            <a:graphicFrameLocks noChangeAspect="1"/>
          </p:cNvGraphicFramePr>
          <p:nvPr>
            <p:extLst>
              <p:ext uri="{D42A27DB-BD31-4B8C-83A1-F6EECF244321}">
                <p14:modId xmlns:p14="http://schemas.microsoft.com/office/powerpoint/2010/main" val="2489617163"/>
              </p:ext>
            </p:extLst>
          </p:nvPr>
        </p:nvGraphicFramePr>
        <p:xfrm>
          <a:off x="3611562" y="2438400"/>
          <a:ext cx="2332038" cy="1068387"/>
        </p:xfrm>
        <a:graphic>
          <a:graphicData uri="http://schemas.openxmlformats.org/presentationml/2006/ole">
            <mc:AlternateContent xmlns:mc="http://schemas.openxmlformats.org/markup-compatibility/2006">
              <mc:Choice xmlns:v="urn:schemas-microsoft-com:vml" Requires="v">
                <p:oleObj spid="_x0000_s1586362" name="Equation" r:id="rId3" imgW="711000" imgH="393480" progId="Equation.3">
                  <p:embed/>
                </p:oleObj>
              </mc:Choice>
              <mc:Fallback>
                <p:oleObj name="Equation" r:id="rId3" imgW="71100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562" y="2438400"/>
                        <a:ext cx="2332038" cy="106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extBox 1"/>
          <p:cNvSpPr txBox="1"/>
          <p:nvPr/>
        </p:nvSpPr>
        <p:spPr>
          <a:xfrm>
            <a:off x="2616551" y="5486400"/>
            <a:ext cx="3098449" cy="523220"/>
          </a:xfrm>
          <a:prstGeom prst="rect">
            <a:avLst/>
          </a:prstGeom>
          <a:noFill/>
        </p:spPr>
        <p:txBody>
          <a:bodyPr wrap="none" rtlCol="0">
            <a:spAutoFit/>
          </a:bodyPr>
          <a:lstStyle/>
          <a:p>
            <a:r>
              <a:rPr lang="en-US" sz="2800" dirty="0" smtClean="0">
                <a:solidFill>
                  <a:srgbClr val="0000FF"/>
                </a:solidFill>
              </a:rPr>
              <a:t>How to decide W?</a:t>
            </a:r>
            <a:endParaRPr lang="en-US" sz="2800" dirty="0">
              <a:solidFill>
                <a:srgbClr val="0000FF"/>
              </a:solidFill>
            </a:endParaRPr>
          </a:p>
        </p:txBody>
      </p:sp>
    </p:spTree>
    <p:extLst>
      <p:ext uri="{BB962C8B-B14F-4D97-AF65-F5344CB8AC3E}">
        <p14:creationId xmlns:p14="http://schemas.microsoft.com/office/powerpoint/2010/main" val="1098681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r>
              <a:rPr lang="en-US" dirty="0"/>
              <a:t>Early TCP </a:t>
            </a:r>
          </a:p>
        </p:txBody>
      </p:sp>
      <p:sp>
        <p:nvSpPr>
          <p:cNvPr id="450563" name="Rectangle 3"/>
          <p:cNvSpPr>
            <a:spLocks noGrp="1" noChangeArrowheads="1"/>
          </p:cNvSpPr>
          <p:nvPr>
            <p:ph type="body" idx="1"/>
          </p:nvPr>
        </p:nvSpPr>
        <p:spPr>
          <a:xfrm>
            <a:off x="838200" y="1295400"/>
            <a:ext cx="8305800" cy="5562600"/>
          </a:xfrm>
        </p:spPr>
        <p:txBody>
          <a:bodyPr/>
          <a:lstStyle/>
          <a:p>
            <a:pPr marL="0" indent="0">
              <a:buNone/>
            </a:pPr>
            <a:r>
              <a:rPr lang="en-US" dirty="0" smtClean="0"/>
              <a:t>Pre 1988</a:t>
            </a:r>
            <a:endParaRPr lang="en-US" dirty="0"/>
          </a:p>
          <a:p>
            <a:pPr marL="0" indent="0">
              <a:buNone/>
            </a:pPr>
            <a:r>
              <a:rPr lang="en-US" dirty="0"/>
              <a:t>Go-back-N </a:t>
            </a:r>
            <a:r>
              <a:rPr lang="en-US" dirty="0" smtClean="0"/>
              <a:t>ARQ</a:t>
            </a:r>
            <a:endParaRPr lang="en-US" dirty="0"/>
          </a:p>
          <a:p>
            <a:pPr lvl="1"/>
            <a:r>
              <a:rPr lang="en-US" dirty="0"/>
              <a:t>Detects loss from timeout</a:t>
            </a:r>
          </a:p>
          <a:p>
            <a:pPr lvl="1"/>
            <a:r>
              <a:rPr lang="en-US" dirty="0"/>
              <a:t>Retransmits from lost packet onward</a:t>
            </a:r>
          </a:p>
          <a:p>
            <a:pPr marL="0" indent="0">
              <a:buNone/>
            </a:pPr>
            <a:r>
              <a:rPr lang="en-US" dirty="0"/>
              <a:t>Receiver window flow control</a:t>
            </a:r>
          </a:p>
          <a:p>
            <a:pPr lvl="1"/>
            <a:r>
              <a:rPr lang="en-US" dirty="0" smtClean="0"/>
              <a:t>Prevents overflow </a:t>
            </a:r>
            <a:r>
              <a:rPr lang="en-US" dirty="0"/>
              <a:t>at receive </a:t>
            </a:r>
            <a:r>
              <a:rPr lang="en-US" dirty="0" smtClean="0"/>
              <a:t>buffer</a:t>
            </a:r>
          </a:p>
          <a:p>
            <a:pPr lvl="1"/>
            <a:r>
              <a:rPr lang="en-US" dirty="0" smtClean="0"/>
              <a:t>Receiver sets </a:t>
            </a:r>
            <a:r>
              <a:rPr lang="en-US" dirty="0" err="1" smtClean="0">
                <a:solidFill>
                  <a:srgbClr val="00CC00"/>
                </a:solidFill>
              </a:rPr>
              <a:t>awnd</a:t>
            </a:r>
            <a:r>
              <a:rPr lang="en-US" dirty="0"/>
              <a:t> </a:t>
            </a:r>
            <a:r>
              <a:rPr lang="en-US" dirty="0" smtClean="0"/>
              <a:t>in TCP header of each ACK</a:t>
            </a:r>
          </a:p>
          <a:p>
            <a:pPr lvl="2"/>
            <a:r>
              <a:rPr lang="en-US" dirty="0" smtClean="0"/>
              <a:t>Closes when data received and </a:t>
            </a:r>
            <a:r>
              <a:rPr lang="en-US" dirty="0" err="1" smtClean="0"/>
              <a:t>ack’ed</a:t>
            </a:r>
            <a:endParaRPr lang="en-US" dirty="0" smtClean="0"/>
          </a:p>
          <a:p>
            <a:pPr lvl="2"/>
            <a:r>
              <a:rPr lang="en-US" dirty="0" smtClean="0"/>
              <a:t>Opens when data delivered to application</a:t>
            </a:r>
          </a:p>
          <a:p>
            <a:pPr lvl="1"/>
            <a:r>
              <a:rPr lang="en-US" dirty="0" smtClean="0"/>
              <a:t>Sender sets W </a:t>
            </a:r>
            <a:r>
              <a:rPr lang="en-US" dirty="0"/>
              <a:t>= </a:t>
            </a:r>
            <a:r>
              <a:rPr lang="en-US" dirty="0" err="1" smtClean="0">
                <a:solidFill>
                  <a:srgbClr val="00CC00"/>
                </a:solidFill>
              </a:rPr>
              <a:t>awnd</a:t>
            </a:r>
            <a:endParaRPr lang="en-US" dirty="0"/>
          </a:p>
          <a:p>
            <a:pPr marL="0" indent="0">
              <a:buNone/>
            </a:pPr>
            <a:r>
              <a:rPr lang="en-US" dirty="0" smtClean="0"/>
              <a:t>Self-clocking</a:t>
            </a:r>
            <a:endParaRPr lang="en-US" dirty="0"/>
          </a:p>
        </p:txBody>
      </p:sp>
    </p:spTree>
    <p:extLst>
      <p:ext uri="{BB962C8B-B14F-4D97-AF65-F5344CB8AC3E}">
        <p14:creationId xmlns:p14="http://schemas.microsoft.com/office/powerpoint/2010/main" val="96936186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838200" y="5638800"/>
            <a:ext cx="7391400" cy="990600"/>
          </a:xfrm>
          <a:prstGeom prst="roundRect">
            <a:avLst/>
          </a:prstGeom>
          <a:solidFill>
            <a:srgbClr val="6BD17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448514" name="Rectangle 2"/>
          <p:cNvSpPr>
            <a:spLocks noGrp="1" noChangeArrowheads="1"/>
          </p:cNvSpPr>
          <p:nvPr>
            <p:ph type="title"/>
          </p:nvPr>
        </p:nvSpPr>
        <p:spPr/>
        <p:txBody>
          <a:bodyPr/>
          <a:lstStyle/>
          <a:p>
            <a:r>
              <a:rPr lang="en-US" dirty="0" smtClean="0"/>
              <a:t>TCP congestion control</a:t>
            </a:r>
            <a:endParaRPr lang="en-US" dirty="0"/>
          </a:p>
        </p:txBody>
      </p:sp>
      <p:sp>
        <p:nvSpPr>
          <p:cNvPr id="448515" name="Rectangle 3"/>
          <p:cNvSpPr>
            <a:spLocks noGrp="1" noChangeArrowheads="1"/>
          </p:cNvSpPr>
          <p:nvPr>
            <p:ph type="body" idx="1"/>
          </p:nvPr>
        </p:nvSpPr>
        <p:spPr/>
        <p:txBody>
          <a:bodyPr/>
          <a:lstStyle/>
          <a:p>
            <a:pPr marL="0" indent="0">
              <a:buNone/>
            </a:pPr>
            <a:r>
              <a:rPr lang="en-US" dirty="0" smtClean="0"/>
              <a:t>Post 1988</a:t>
            </a:r>
          </a:p>
          <a:p>
            <a:pPr marL="0" indent="0">
              <a:buNone/>
            </a:pPr>
            <a:r>
              <a:rPr lang="en-US" dirty="0" smtClean="0"/>
              <a:t>ARQ, </a:t>
            </a:r>
            <a:r>
              <a:rPr lang="en-US" dirty="0" err="1" smtClean="0">
                <a:solidFill>
                  <a:srgbClr val="00CC00"/>
                </a:solidFill>
              </a:rPr>
              <a:t>awnd</a:t>
            </a:r>
            <a:r>
              <a:rPr lang="en-US" dirty="0" smtClean="0">
                <a:solidFill>
                  <a:srgbClr val="00CC00"/>
                </a:solidFill>
              </a:rPr>
              <a:t> </a:t>
            </a:r>
            <a:r>
              <a:rPr lang="en-US" dirty="0" smtClean="0"/>
              <a:t>from ACK, self-clocking</a:t>
            </a:r>
          </a:p>
          <a:p>
            <a:pPr marL="0" indent="0">
              <a:buNone/>
            </a:pPr>
            <a:r>
              <a:rPr lang="en-US" u="sng" dirty="0" smtClean="0"/>
              <a:t>In addition:</a:t>
            </a:r>
          </a:p>
          <a:p>
            <a:pPr marL="0" indent="0">
              <a:buNone/>
            </a:pPr>
            <a:r>
              <a:rPr lang="en-US" dirty="0" smtClean="0"/>
              <a:t>Source </a:t>
            </a:r>
            <a:r>
              <a:rPr lang="en-US" dirty="0"/>
              <a:t>calculates </a:t>
            </a:r>
            <a:r>
              <a:rPr lang="en-US" dirty="0" err="1">
                <a:solidFill>
                  <a:srgbClr val="00CC00"/>
                </a:solidFill>
              </a:rPr>
              <a:t>cwnd</a:t>
            </a:r>
            <a:r>
              <a:rPr lang="en-US" dirty="0"/>
              <a:t> from indication of network congestion</a:t>
            </a:r>
          </a:p>
          <a:p>
            <a:pPr lvl="1"/>
            <a:r>
              <a:rPr lang="en-US" dirty="0" smtClean="0"/>
              <a:t>Packet loss</a:t>
            </a:r>
            <a:endParaRPr lang="en-US" dirty="0"/>
          </a:p>
          <a:p>
            <a:pPr lvl="1"/>
            <a:r>
              <a:rPr lang="en-US" dirty="0" smtClean="0"/>
              <a:t>Packet delay</a:t>
            </a:r>
            <a:endParaRPr lang="en-US" dirty="0"/>
          </a:p>
          <a:p>
            <a:pPr lvl="1"/>
            <a:r>
              <a:rPr lang="en-US" dirty="0" smtClean="0"/>
              <a:t>Marks, explicit congestion notification</a:t>
            </a:r>
          </a:p>
          <a:p>
            <a:pPr marL="0" indent="0">
              <a:buNone/>
            </a:pPr>
            <a:r>
              <a:rPr lang="en-US" dirty="0" smtClean="0"/>
              <a:t>Source sets </a:t>
            </a:r>
            <a:r>
              <a:rPr lang="en-US" dirty="0"/>
              <a:t>W = min (</a:t>
            </a:r>
            <a:r>
              <a:rPr lang="en-US" dirty="0" err="1">
                <a:solidFill>
                  <a:srgbClr val="00CC00"/>
                </a:solidFill>
              </a:rPr>
              <a:t>cwnd</a:t>
            </a:r>
            <a:r>
              <a:rPr lang="en-US" dirty="0"/>
              <a:t>, </a:t>
            </a:r>
            <a:r>
              <a:rPr lang="en-US" dirty="0" err="1">
                <a:solidFill>
                  <a:srgbClr val="00CC00"/>
                </a:solidFill>
              </a:rPr>
              <a:t>awnd</a:t>
            </a:r>
            <a:r>
              <a:rPr lang="en-US" dirty="0" smtClean="0"/>
              <a:t>)</a:t>
            </a:r>
            <a:endParaRPr lang="en-US" dirty="0"/>
          </a:p>
          <a:p>
            <a:pPr marL="0" indent="0">
              <a:buNone/>
            </a:pPr>
            <a:r>
              <a:rPr lang="en-US" dirty="0"/>
              <a:t>Algorithms to calculate </a:t>
            </a:r>
            <a:r>
              <a:rPr lang="en-US" dirty="0" err="1">
                <a:solidFill>
                  <a:srgbClr val="00CC00"/>
                </a:solidFill>
              </a:rPr>
              <a:t>cwnd</a:t>
            </a:r>
            <a:endParaRPr lang="en-US" dirty="0">
              <a:solidFill>
                <a:srgbClr val="00CC00"/>
              </a:solidFill>
            </a:endParaRPr>
          </a:p>
          <a:p>
            <a:pPr lvl="1"/>
            <a:r>
              <a:rPr lang="en-US" dirty="0" smtClean="0"/>
              <a:t>Reno</a:t>
            </a:r>
            <a:r>
              <a:rPr lang="en-US" dirty="0"/>
              <a:t>, Vegas, </a:t>
            </a:r>
            <a:r>
              <a:rPr lang="en-US" dirty="0" smtClean="0"/>
              <a:t>FAST, CUBIC, CTCP, …</a:t>
            </a:r>
            <a:endParaRPr lang="en-US" dirty="0"/>
          </a:p>
        </p:txBody>
      </p:sp>
    </p:spTree>
    <p:extLst>
      <p:ext uri="{BB962C8B-B14F-4D97-AF65-F5344CB8AC3E}">
        <p14:creationId xmlns:p14="http://schemas.microsoft.com/office/powerpoint/2010/main" val="835471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a:ea typeface="宋体" charset="0"/>
                <a:cs typeface="宋体" charset="0"/>
              </a:rPr>
              <a:t>C</a:t>
            </a:r>
            <a:r>
              <a:rPr lang="en-US" dirty="0" smtClean="0">
                <a:ea typeface="宋体" charset="0"/>
                <a:cs typeface="宋体" charset="0"/>
              </a:rPr>
              <a:t>ongestion control protocols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chemeClr val="bg2">
                    <a:lumMod val="75000"/>
                  </a:schemeClr>
                </a:solidFill>
                <a:ea typeface="宋体" charset="0"/>
                <a:cs typeface="宋体" charset="0"/>
              </a:rPr>
              <a:t>Why congestion control?</a:t>
            </a:r>
            <a:endParaRPr lang="en-US" altLang="zh-CN"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A6A6A6"/>
                </a:solidFill>
                <a:ea typeface="宋体" charset="0"/>
                <a:cs typeface="宋体" charset="0"/>
              </a:rPr>
              <a:t>Where is CC implemented?</a:t>
            </a:r>
            <a:endParaRPr lang="en-US" altLang="zh-CN" sz="2800" dirty="0">
              <a:solidFill>
                <a:srgbClr val="A6A6A6"/>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chemeClr val="bg2">
                    <a:lumMod val="75000"/>
                  </a:schemeClr>
                </a:solidFill>
                <a:ea typeface="宋体" charset="0"/>
                <a:cs typeface="宋体" charset="0"/>
              </a:rPr>
              <a:t>Window control mechanism</a:t>
            </a: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CC protocols and basic structure</a:t>
            </a:r>
          </a:p>
          <a:p>
            <a:pPr marL="0" indent="0">
              <a:buNone/>
            </a:pPr>
            <a:endParaRPr lang="en-US" altLang="zh-CN" sz="1600" dirty="0">
              <a:ea typeface="宋体" charset="0"/>
              <a:cs typeface="宋体" charset="0"/>
            </a:endParaRPr>
          </a:p>
          <a:p>
            <a:pPr marL="0" indent="0">
              <a:buNone/>
            </a:pPr>
            <a:r>
              <a:rPr lang="en-US" altLang="zh-CN" sz="3200" dirty="0" smtClean="0">
                <a:ea typeface="宋体" charset="0"/>
                <a:cs typeface="宋体" charset="0"/>
              </a:rPr>
              <a:t>Active queue management (AQM)</a:t>
            </a:r>
          </a:p>
        </p:txBody>
      </p:sp>
    </p:spTree>
    <p:extLst>
      <p:ext uri="{BB962C8B-B14F-4D97-AF65-F5344CB8AC3E}">
        <p14:creationId xmlns:p14="http://schemas.microsoft.com/office/powerpoint/2010/main" val="725488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p:txBody>
          <a:bodyPr/>
          <a:lstStyle/>
          <a:p>
            <a:r>
              <a:rPr lang="en-US" dirty="0" smtClean="0"/>
              <a:t>Key references</a:t>
            </a:r>
            <a:endParaRPr lang="en-US" dirty="0"/>
          </a:p>
        </p:txBody>
      </p:sp>
      <p:sp>
        <p:nvSpPr>
          <p:cNvPr id="448515" name="Rectangle 3"/>
          <p:cNvSpPr>
            <a:spLocks noGrp="1" noChangeArrowheads="1"/>
          </p:cNvSpPr>
          <p:nvPr>
            <p:ph type="body" idx="1"/>
          </p:nvPr>
        </p:nvSpPr>
        <p:spPr>
          <a:xfrm>
            <a:off x="838200" y="1066800"/>
            <a:ext cx="8077200" cy="5562600"/>
          </a:xfrm>
        </p:spPr>
        <p:txBody>
          <a:bodyPr/>
          <a:lstStyle/>
          <a:p>
            <a:pPr marL="0" indent="0">
              <a:buNone/>
            </a:pPr>
            <a:r>
              <a:rPr lang="en-US" sz="2000" dirty="0" smtClean="0"/>
              <a:t>TCP/IP spec</a:t>
            </a:r>
          </a:p>
          <a:p>
            <a:r>
              <a:rPr lang="en-US" sz="2000" dirty="0" smtClean="0"/>
              <a:t>RFC 791 Internet Protocol</a:t>
            </a:r>
          </a:p>
          <a:p>
            <a:r>
              <a:rPr lang="en-US" sz="2000" dirty="0" smtClean="0"/>
              <a:t>RFC 793 Transmission Control Protocol</a:t>
            </a:r>
          </a:p>
          <a:p>
            <a:pPr marL="0" indent="0">
              <a:buNone/>
            </a:pPr>
            <a:endParaRPr lang="en-US" sz="2000" dirty="0" smtClean="0"/>
          </a:p>
          <a:p>
            <a:pPr marL="0" indent="0">
              <a:buNone/>
            </a:pPr>
            <a:r>
              <a:rPr lang="en-US" sz="2000" dirty="0" smtClean="0"/>
              <a:t>AIMD idea: Chiu, Jain, </a:t>
            </a:r>
            <a:r>
              <a:rPr lang="en-US" sz="2000" dirty="0" err="1" smtClean="0"/>
              <a:t>Ramakrishnan</a:t>
            </a:r>
            <a:r>
              <a:rPr lang="en-US" sz="2000" dirty="0" smtClean="0"/>
              <a:t> 1988-90</a:t>
            </a:r>
          </a:p>
          <a:p>
            <a:pPr marL="0" indent="0">
              <a:buNone/>
            </a:pPr>
            <a:r>
              <a:rPr lang="en-US" sz="2000" dirty="0" smtClean="0"/>
              <a:t>Tahoe/Reno: Jacobson 1988</a:t>
            </a:r>
          </a:p>
          <a:p>
            <a:pPr marL="0" indent="0">
              <a:buNone/>
            </a:pPr>
            <a:r>
              <a:rPr lang="en-US" sz="2000" dirty="0" smtClean="0"/>
              <a:t>Vegas: </a:t>
            </a:r>
            <a:r>
              <a:rPr lang="en-US" sz="2000" dirty="0" err="1" smtClean="0"/>
              <a:t>Brakmo</a:t>
            </a:r>
            <a:r>
              <a:rPr lang="en-US" sz="2000" dirty="0" smtClean="0"/>
              <a:t> and Peterson 1995</a:t>
            </a:r>
          </a:p>
          <a:p>
            <a:pPr marL="0" indent="0">
              <a:buNone/>
            </a:pPr>
            <a:r>
              <a:rPr lang="en-US" sz="2000" dirty="0" smtClean="0"/>
              <a:t>FAST: Jin, Wei, Low 2004</a:t>
            </a:r>
            <a:endParaRPr lang="en-US" sz="2000" dirty="0"/>
          </a:p>
          <a:p>
            <a:pPr marL="0" indent="0">
              <a:buNone/>
            </a:pPr>
            <a:r>
              <a:rPr lang="en-US" sz="2000" dirty="0" smtClean="0"/>
              <a:t>CUBIC: Ha, Rhee, </a:t>
            </a:r>
            <a:r>
              <a:rPr lang="en-US" sz="2000" dirty="0" err="1" smtClean="0"/>
              <a:t>Xu</a:t>
            </a:r>
            <a:r>
              <a:rPr lang="en-US" sz="2000" dirty="0" smtClean="0"/>
              <a:t> 2008</a:t>
            </a:r>
          </a:p>
          <a:p>
            <a:pPr marL="0" indent="0">
              <a:buNone/>
            </a:pPr>
            <a:r>
              <a:rPr lang="en-US" sz="2000" dirty="0" smtClean="0"/>
              <a:t>CTCP: Kun et al 2006</a:t>
            </a:r>
          </a:p>
          <a:p>
            <a:pPr marL="0" indent="0">
              <a:buNone/>
            </a:pPr>
            <a:endParaRPr lang="en-US" sz="2000" dirty="0" smtClean="0"/>
          </a:p>
          <a:p>
            <a:pPr marL="0" indent="0">
              <a:buNone/>
            </a:pPr>
            <a:r>
              <a:rPr lang="en-US" sz="2000" dirty="0" smtClean="0"/>
              <a:t>RED: Floyd and Jacobson 1993</a:t>
            </a:r>
          </a:p>
          <a:p>
            <a:pPr marL="0" indent="0">
              <a:buNone/>
            </a:pPr>
            <a:r>
              <a:rPr lang="en-US" sz="2000" dirty="0" smtClean="0"/>
              <a:t>REM: </a:t>
            </a:r>
            <a:r>
              <a:rPr lang="en-US" sz="2000" dirty="0" err="1" smtClean="0"/>
              <a:t>Athuraliya</a:t>
            </a:r>
            <a:r>
              <a:rPr lang="en-US" sz="2000" dirty="0" smtClean="0"/>
              <a:t>, Low, Li, Yin 2001</a:t>
            </a:r>
          </a:p>
          <a:p>
            <a:pPr marL="0" indent="0">
              <a:buNone/>
            </a:pPr>
            <a:endParaRPr lang="en-US" sz="2000" dirty="0"/>
          </a:p>
          <a:p>
            <a:pPr marL="0" indent="0">
              <a:buNone/>
            </a:pPr>
            <a:r>
              <a:rPr lang="en-US" sz="2000" b="1" dirty="0" smtClean="0">
                <a:solidFill>
                  <a:srgbClr val="0000FF"/>
                </a:solidFill>
              </a:rPr>
              <a:t>There are many many other proposals and references</a:t>
            </a:r>
            <a:endParaRPr lang="en-US" sz="2000" b="1" dirty="0">
              <a:solidFill>
                <a:srgbClr val="0000FF"/>
              </a:solidFill>
            </a:endParaRPr>
          </a:p>
        </p:txBody>
      </p:sp>
    </p:spTree>
    <p:extLst>
      <p:ext uri="{BB962C8B-B14F-4D97-AF65-F5344CB8AC3E}">
        <p14:creationId xmlns:p14="http://schemas.microsoft.com/office/powerpoint/2010/main" val="6322331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3" name="Rectangle 3"/>
          <p:cNvSpPr>
            <a:spLocks noChangeArrowheads="1"/>
          </p:cNvSpPr>
          <p:nvPr/>
        </p:nvSpPr>
        <p:spPr bwMode="auto">
          <a:xfrm>
            <a:off x="152400" y="1295400"/>
            <a:ext cx="8839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spcBef>
                <a:spcPct val="30000"/>
              </a:spcBef>
            </a:pPr>
            <a:r>
              <a:rPr lang="en-US" sz="2800" dirty="0" smtClean="0">
                <a:solidFill>
                  <a:srgbClr val="000000"/>
                </a:solidFill>
                <a:latin typeface="Verdana"/>
                <a:cs typeface="Verdana"/>
              </a:rPr>
              <a:t>Tight integration of theory, design, experiment</a:t>
            </a:r>
            <a:endParaRPr lang="en-US" sz="2800" dirty="0">
              <a:solidFill>
                <a:srgbClr val="000000"/>
              </a:solidFill>
              <a:latin typeface="Verdana"/>
              <a:cs typeface="Verdana"/>
            </a:endParaRPr>
          </a:p>
          <a:p>
            <a:pPr marL="908050" lvl="1" indent="-436563" eaLnBrk="1" hangingPunct="1">
              <a:lnSpc>
                <a:spcPct val="90000"/>
              </a:lnSpc>
              <a:spcBef>
                <a:spcPct val="30000"/>
              </a:spcBef>
              <a:buClr>
                <a:schemeClr val="accent2"/>
              </a:buClr>
              <a:buFont typeface="Wingdings" charset="0"/>
              <a:buChar char="n"/>
            </a:pPr>
            <a:r>
              <a:rPr lang="en-US" sz="2400" dirty="0" smtClean="0">
                <a:solidFill>
                  <a:srgbClr val="000000"/>
                </a:solidFill>
                <a:latin typeface="Verdana"/>
                <a:cs typeface="Verdana"/>
              </a:rPr>
              <a:t>Analysis done </a:t>
            </a:r>
            <a:r>
              <a:rPr lang="en-US" sz="2400" i="1" dirty="0" smtClean="0">
                <a:solidFill>
                  <a:srgbClr val="000000"/>
                </a:solidFill>
                <a:latin typeface="Verdana"/>
                <a:cs typeface="Verdana"/>
              </a:rPr>
              <a:t>at</a:t>
            </a:r>
            <a:r>
              <a:rPr lang="en-US" sz="2400" dirty="0" smtClean="0">
                <a:solidFill>
                  <a:srgbClr val="000000"/>
                </a:solidFill>
                <a:latin typeface="Verdana"/>
                <a:cs typeface="Verdana"/>
              </a:rPr>
              <a:t> design time, not after</a:t>
            </a:r>
            <a:endParaRPr lang="en-US" sz="2400" dirty="0">
              <a:solidFill>
                <a:srgbClr val="000000"/>
              </a:solidFill>
              <a:latin typeface="Verdana"/>
              <a:cs typeface="Verdana"/>
            </a:endParaRPr>
          </a:p>
          <a:p>
            <a:pPr lvl="0" eaLnBrk="1" hangingPunct="1">
              <a:spcBef>
                <a:spcPct val="20000"/>
              </a:spcBef>
              <a:buClr>
                <a:srgbClr val="CC0000"/>
              </a:buClr>
            </a:pPr>
            <a:endParaRPr lang="en-US" sz="1400" kern="0" dirty="0" smtClean="0">
              <a:solidFill>
                <a:srgbClr val="000000"/>
              </a:solidFill>
              <a:latin typeface="Verdana"/>
              <a:ea typeface="ＭＳ Ｐゴシック"/>
              <a:cs typeface="Verdana"/>
            </a:endParaRPr>
          </a:p>
          <a:p>
            <a:pPr eaLnBrk="1" hangingPunct="1">
              <a:lnSpc>
                <a:spcPct val="90000"/>
              </a:lnSpc>
              <a:spcBef>
                <a:spcPct val="30000"/>
              </a:spcBef>
            </a:pPr>
            <a:r>
              <a:rPr lang="en-US" sz="2800" dirty="0" smtClean="0">
                <a:solidFill>
                  <a:srgbClr val="000000"/>
                </a:solidFill>
                <a:latin typeface="Verdana"/>
                <a:cs typeface="Verdana"/>
              </a:rPr>
              <a:t>Theory does not replace intuitions or heuristics</a:t>
            </a:r>
            <a:endParaRPr lang="en-US" sz="2800" dirty="0">
              <a:solidFill>
                <a:srgbClr val="000000"/>
              </a:solidFill>
              <a:latin typeface="Verdana"/>
              <a:cs typeface="Verdana"/>
            </a:endParaRPr>
          </a:p>
          <a:p>
            <a:pPr marL="908050" lvl="1" indent="-436563" eaLnBrk="1" hangingPunct="1">
              <a:lnSpc>
                <a:spcPct val="90000"/>
              </a:lnSpc>
              <a:spcBef>
                <a:spcPct val="30000"/>
              </a:spcBef>
              <a:buClr>
                <a:schemeClr val="accent2"/>
              </a:buClr>
              <a:buFont typeface="Wingdings" charset="0"/>
              <a:buChar char="n"/>
            </a:pPr>
            <a:r>
              <a:rPr lang="en-US" sz="2400" dirty="0" smtClean="0">
                <a:solidFill>
                  <a:srgbClr val="000000"/>
                </a:solidFill>
                <a:latin typeface="Verdana"/>
                <a:cs typeface="Verdana"/>
              </a:rPr>
              <a:t>Refines, validates/invalidates them</a:t>
            </a:r>
            <a:endParaRPr lang="en-US" sz="2400" dirty="0">
              <a:solidFill>
                <a:srgbClr val="000000"/>
              </a:solidFill>
              <a:latin typeface="Verdana"/>
              <a:cs typeface="Verdana"/>
            </a:endParaRPr>
          </a:p>
          <a:p>
            <a:pPr marL="471487" lvl="1" eaLnBrk="1" hangingPunct="1">
              <a:spcBef>
                <a:spcPct val="20000"/>
              </a:spcBef>
              <a:buClr>
                <a:srgbClr val="CC0000"/>
              </a:buClr>
            </a:pPr>
            <a:endParaRPr lang="en-US" sz="1400" kern="0" dirty="0">
              <a:solidFill>
                <a:srgbClr val="000000"/>
              </a:solidFill>
              <a:latin typeface="Verdana"/>
              <a:ea typeface="ＭＳ Ｐゴシック"/>
            </a:endParaRPr>
          </a:p>
          <a:p>
            <a:pPr lvl="0" eaLnBrk="1" hangingPunct="1">
              <a:spcBef>
                <a:spcPct val="20000"/>
              </a:spcBef>
              <a:buClr>
                <a:srgbClr val="CC0000"/>
              </a:buClr>
            </a:pPr>
            <a:r>
              <a:rPr lang="en-US" sz="2800" kern="0" dirty="0" smtClean="0">
                <a:solidFill>
                  <a:srgbClr val="000000"/>
                </a:solidFill>
                <a:latin typeface="Verdana"/>
                <a:ea typeface="ＭＳ Ｐゴシック"/>
              </a:rPr>
              <a:t>Theory provides </a:t>
            </a:r>
            <a:r>
              <a:rPr lang="en-US" sz="2800" kern="0" dirty="0">
                <a:solidFill>
                  <a:srgbClr val="000000"/>
                </a:solidFill>
                <a:latin typeface="Verdana"/>
                <a:ea typeface="ＭＳ Ｐゴシック"/>
              </a:rPr>
              <a:t>structure and clarity</a:t>
            </a:r>
          </a:p>
          <a:p>
            <a:pPr marL="908050" lvl="1" indent="-436563" eaLnBrk="1" hangingPunct="1">
              <a:spcBef>
                <a:spcPct val="20000"/>
              </a:spcBef>
              <a:buClr>
                <a:srgbClr val="CC0000"/>
              </a:buClr>
              <a:buFont typeface="Wingdings" charset="0"/>
              <a:buChar char="n"/>
            </a:pPr>
            <a:r>
              <a:rPr lang="en-US" sz="2400" kern="0" dirty="0" smtClean="0">
                <a:solidFill>
                  <a:srgbClr val="000000"/>
                </a:solidFill>
                <a:latin typeface="Verdana"/>
                <a:ea typeface="ＭＳ Ｐゴシック"/>
              </a:rPr>
              <a:t>Guides </a:t>
            </a:r>
            <a:r>
              <a:rPr lang="en-US" sz="2400" kern="0" dirty="0">
                <a:solidFill>
                  <a:srgbClr val="000000"/>
                </a:solidFill>
                <a:latin typeface="Verdana"/>
                <a:ea typeface="ＭＳ Ｐゴシック"/>
              </a:rPr>
              <a:t>design</a:t>
            </a:r>
          </a:p>
          <a:p>
            <a:pPr marL="908050" lvl="1" indent="-436563" eaLnBrk="1" hangingPunct="1">
              <a:spcBef>
                <a:spcPct val="20000"/>
              </a:spcBef>
              <a:buClr>
                <a:srgbClr val="CC0000"/>
              </a:buClr>
              <a:buFont typeface="Wingdings" charset="0"/>
              <a:buChar char="n"/>
            </a:pPr>
            <a:r>
              <a:rPr lang="en-US" sz="2400" kern="0" dirty="0" smtClean="0">
                <a:solidFill>
                  <a:srgbClr val="000000"/>
                </a:solidFill>
                <a:latin typeface="Verdana"/>
                <a:ea typeface="ＭＳ Ｐゴシック"/>
              </a:rPr>
              <a:t>Suggests ideas and experiments</a:t>
            </a:r>
            <a:endParaRPr lang="en-US" sz="2400" kern="0" dirty="0">
              <a:solidFill>
                <a:srgbClr val="000000"/>
              </a:solidFill>
              <a:latin typeface="Verdana"/>
              <a:ea typeface="ＭＳ Ｐゴシック"/>
            </a:endParaRPr>
          </a:p>
          <a:p>
            <a:pPr marL="908050" lvl="1" indent="-436563" eaLnBrk="1" hangingPunct="1">
              <a:spcBef>
                <a:spcPct val="20000"/>
              </a:spcBef>
              <a:buClr>
                <a:srgbClr val="CC0000"/>
              </a:buClr>
              <a:buFont typeface="Wingdings" charset="0"/>
              <a:buChar char="n"/>
            </a:pPr>
            <a:r>
              <a:rPr lang="en-US" sz="2400" kern="0" dirty="0" smtClean="0">
                <a:solidFill>
                  <a:srgbClr val="000000"/>
                </a:solidFill>
                <a:latin typeface="Verdana"/>
                <a:ea typeface="ＭＳ Ｐゴシック"/>
              </a:rPr>
              <a:t>Explores boundaries that are hard to experiment</a:t>
            </a:r>
            <a:endParaRPr lang="en-US" sz="2400" kern="0" dirty="0">
              <a:solidFill>
                <a:srgbClr val="000000"/>
              </a:solidFill>
              <a:latin typeface="Verdana"/>
              <a:ea typeface="ＭＳ Ｐゴシック"/>
            </a:endParaRPr>
          </a:p>
        </p:txBody>
      </p:sp>
      <p:sp>
        <p:nvSpPr>
          <p:cNvPr id="2" name="Title 1"/>
          <p:cNvSpPr>
            <a:spLocks noGrp="1"/>
          </p:cNvSpPr>
          <p:nvPr>
            <p:ph type="title"/>
          </p:nvPr>
        </p:nvSpPr>
        <p:spPr/>
        <p:txBody>
          <a:bodyPr/>
          <a:lstStyle/>
          <a:p>
            <a:r>
              <a:rPr lang="en-US" dirty="0" smtClean="0"/>
              <a:t>Theory-guided design</a:t>
            </a:r>
            <a:endParaRPr lang="en-US" dirty="0"/>
          </a:p>
        </p:txBody>
      </p:sp>
    </p:spTree>
    <p:extLst>
      <p:ext uri="{BB962C8B-B14F-4D97-AF65-F5344CB8AC3E}">
        <p14:creationId xmlns:p14="http://schemas.microsoft.com/office/powerpoint/2010/main" val="4202247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p:txBody>
          <a:bodyPr/>
          <a:lstStyle/>
          <a:p>
            <a:r>
              <a:rPr lang="en-US"/>
              <a:t>TCP Congestion Control</a:t>
            </a:r>
          </a:p>
        </p:txBody>
      </p:sp>
      <p:sp>
        <p:nvSpPr>
          <p:cNvPr id="742403" name="Rectangle 3"/>
          <p:cNvSpPr>
            <a:spLocks noGrp="1" noChangeArrowheads="1"/>
          </p:cNvSpPr>
          <p:nvPr>
            <p:ph type="body" idx="1"/>
          </p:nvPr>
        </p:nvSpPr>
        <p:spPr/>
        <p:txBody>
          <a:bodyPr/>
          <a:lstStyle/>
          <a:p>
            <a:pPr marL="0" indent="0">
              <a:buNone/>
            </a:pPr>
            <a:r>
              <a:rPr lang="en-US" dirty="0"/>
              <a:t>Has four main parts</a:t>
            </a:r>
          </a:p>
          <a:p>
            <a:pPr marL="819150" lvl="1"/>
            <a:r>
              <a:rPr lang="en-US" dirty="0"/>
              <a:t>Slow Start (SS)</a:t>
            </a:r>
          </a:p>
          <a:p>
            <a:pPr marL="819150" lvl="1"/>
            <a:r>
              <a:rPr lang="en-US" dirty="0"/>
              <a:t>Congestion Avoidance (CA)</a:t>
            </a:r>
          </a:p>
          <a:p>
            <a:pPr marL="819150" lvl="1"/>
            <a:r>
              <a:rPr lang="en-US" dirty="0"/>
              <a:t>Fast Retransmit</a:t>
            </a:r>
          </a:p>
          <a:p>
            <a:pPr marL="819150" lvl="1"/>
            <a:r>
              <a:rPr lang="en-US" dirty="0"/>
              <a:t>Fast Recovery</a:t>
            </a:r>
          </a:p>
          <a:p>
            <a:pPr marL="0" indent="0">
              <a:buNone/>
            </a:pPr>
            <a:r>
              <a:rPr lang="en-US" dirty="0" err="1">
                <a:solidFill>
                  <a:srgbClr val="00CC00"/>
                </a:solidFill>
              </a:rPr>
              <a:t>ssthresh</a:t>
            </a:r>
            <a:r>
              <a:rPr lang="en-US" dirty="0"/>
              <a:t>: slow start threshold determines whether to use SS or CA</a:t>
            </a:r>
          </a:p>
          <a:p>
            <a:pPr marL="0" indent="0">
              <a:buNone/>
            </a:pPr>
            <a:r>
              <a:rPr lang="en-US" dirty="0" smtClean="0"/>
              <a:t>Assumption: packet </a:t>
            </a:r>
            <a:r>
              <a:rPr lang="en-US" dirty="0"/>
              <a:t>losses are caused by </a:t>
            </a:r>
            <a:r>
              <a:rPr lang="en-US" dirty="0" smtClean="0"/>
              <a:t>buffer overflow (congestion)</a:t>
            </a:r>
            <a:endParaRPr lang="en-US" dirty="0"/>
          </a:p>
          <a:p>
            <a:pPr marL="819150" lvl="1"/>
            <a:endParaRPr lang="en-US" dirty="0"/>
          </a:p>
          <a:p>
            <a:pPr marL="819150" lvl="1"/>
            <a:endParaRPr lang="en-US" dirty="0"/>
          </a:p>
        </p:txBody>
      </p:sp>
      <p:sp>
        <p:nvSpPr>
          <p:cNvPr id="742404" name="AutoShape 4"/>
          <p:cNvSpPr>
            <a:spLocks/>
          </p:cNvSpPr>
          <p:nvPr/>
        </p:nvSpPr>
        <p:spPr bwMode="auto">
          <a:xfrm>
            <a:off x="5842000" y="1943100"/>
            <a:ext cx="406400" cy="1104900"/>
          </a:xfrm>
          <a:prstGeom prst="rightBrace">
            <a:avLst>
              <a:gd name="adj1" fmla="val 30208"/>
              <a:gd name="adj2" fmla="val 50000"/>
            </a:avLst>
          </a:prstGeom>
          <a:noFill/>
          <a:ln w="38100">
            <a:solidFill>
              <a:srgbClr val="0000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05" name="Text Box 5"/>
          <p:cNvSpPr txBox="1">
            <a:spLocks noChangeArrowheads="1"/>
          </p:cNvSpPr>
          <p:nvPr/>
        </p:nvSpPr>
        <p:spPr bwMode="auto">
          <a:xfrm>
            <a:off x="6221413" y="2286000"/>
            <a:ext cx="1017587"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dirty="0">
                <a:solidFill>
                  <a:srgbClr val="0066FF"/>
                </a:solidFill>
              </a:rPr>
              <a:t>Tahoe</a:t>
            </a:r>
          </a:p>
        </p:txBody>
      </p:sp>
      <p:sp>
        <p:nvSpPr>
          <p:cNvPr id="742406" name="AutoShape 6"/>
          <p:cNvSpPr>
            <a:spLocks/>
          </p:cNvSpPr>
          <p:nvPr/>
        </p:nvSpPr>
        <p:spPr bwMode="auto">
          <a:xfrm>
            <a:off x="7099300" y="1943100"/>
            <a:ext cx="406400" cy="1562100"/>
          </a:xfrm>
          <a:prstGeom prst="rightBrace">
            <a:avLst>
              <a:gd name="adj1" fmla="val 42448"/>
              <a:gd name="adj2" fmla="val 50000"/>
            </a:avLst>
          </a:prstGeom>
          <a:noFill/>
          <a:ln w="38100">
            <a:solidFill>
              <a:srgbClr val="33CC33"/>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2407" name="Text Box 7"/>
          <p:cNvSpPr txBox="1">
            <a:spLocks noChangeArrowheads="1"/>
          </p:cNvSpPr>
          <p:nvPr/>
        </p:nvSpPr>
        <p:spPr bwMode="auto">
          <a:xfrm>
            <a:off x="7513637" y="2514600"/>
            <a:ext cx="868363"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a:t>Reno</a:t>
            </a:r>
          </a:p>
        </p:txBody>
      </p:sp>
    </p:spTree>
    <p:extLst>
      <p:ext uri="{BB962C8B-B14F-4D97-AF65-F5344CB8AC3E}">
        <p14:creationId xmlns:p14="http://schemas.microsoft.com/office/powerpoint/2010/main" val="408631139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r>
              <a:rPr lang="en-US"/>
              <a:t>TCP Tahoe </a:t>
            </a:r>
            <a:r>
              <a:rPr lang="en-US" sz="1800"/>
              <a:t>(Jacobson 1988)</a:t>
            </a:r>
          </a:p>
        </p:txBody>
      </p:sp>
      <p:sp>
        <p:nvSpPr>
          <p:cNvPr id="449554" name="Rectangle 18"/>
          <p:cNvSpPr>
            <a:spLocks noChangeArrowheads="1"/>
          </p:cNvSpPr>
          <p:nvPr/>
        </p:nvSpPr>
        <p:spPr bwMode="auto">
          <a:xfrm>
            <a:off x="889000" y="4546600"/>
            <a:ext cx="244475" cy="347663"/>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FontTx/>
              <a:buNone/>
            </a:pPr>
            <a:r>
              <a:rPr lang="en-US" sz="1800">
                <a:solidFill>
                  <a:schemeClr val="tx1"/>
                </a:solidFill>
              </a:rPr>
              <a:t>SS</a:t>
            </a:r>
          </a:p>
        </p:txBody>
      </p:sp>
      <p:sp>
        <p:nvSpPr>
          <p:cNvPr id="449542" name="Freeform 6"/>
          <p:cNvSpPr>
            <a:spLocks/>
          </p:cNvSpPr>
          <p:nvPr/>
        </p:nvSpPr>
        <p:spPr bwMode="auto">
          <a:xfrm>
            <a:off x="889000" y="3606800"/>
            <a:ext cx="261938" cy="862013"/>
          </a:xfrm>
          <a:custGeom>
            <a:avLst/>
            <a:gdLst>
              <a:gd name="T0" fmla="*/ 0 w 165"/>
              <a:gd name="T1" fmla="*/ 543 h 543"/>
              <a:gd name="T2" fmla="*/ 65 w 165"/>
              <a:gd name="T3" fmla="*/ 519 h 543"/>
              <a:gd name="T4" fmla="*/ 97 w 165"/>
              <a:gd name="T5" fmla="*/ 478 h 543"/>
              <a:gd name="T6" fmla="*/ 113 w 165"/>
              <a:gd name="T7" fmla="*/ 430 h 543"/>
              <a:gd name="T8" fmla="*/ 146 w 165"/>
              <a:gd name="T9" fmla="*/ 267 h 543"/>
              <a:gd name="T10" fmla="*/ 162 w 165"/>
              <a:gd name="T11" fmla="*/ 113 h 543"/>
              <a:gd name="T12" fmla="*/ 162 w 165"/>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en-US"/>
          </a:p>
        </p:txBody>
      </p:sp>
      <p:sp>
        <p:nvSpPr>
          <p:cNvPr id="449543" name="Line 7"/>
          <p:cNvSpPr>
            <a:spLocks noChangeShapeType="1"/>
          </p:cNvSpPr>
          <p:nvPr/>
        </p:nvSpPr>
        <p:spPr bwMode="auto">
          <a:xfrm flipV="1">
            <a:off x="1146175" y="2279650"/>
            <a:ext cx="1635125" cy="1327150"/>
          </a:xfrm>
          <a:prstGeom prst="line">
            <a:avLst/>
          </a:prstGeom>
          <a:noFill/>
          <a:ln w="38100">
            <a:solidFill>
              <a:srgbClr val="0066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9546" name="Freeform 10"/>
          <p:cNvSpPr>
            <a:spLocks/>
          </p:cNvSpPr>
          <p:nvPr/>
        </p:nvSpPr>
        <p:spPr bwMode="auto">
          <a:xfrm>
            <a:off x="2716213" y="3473450"/>
            <a:ext cx="274637" cy="992188"/>
          </a:xfrm>
          <a:custGeom>
            <a:avLst/>
            <a:gdLst>
              <a:gd name="T0" fmla="*/ 0 w 165"/>
              <a:gd name="T1" fmla="*/ 543 h 543"/>
              <a:gd name="T2" fmla="*/ 65 w 165"/>
              <a:gd name="T3" fmla="*/ 519 h 543"/>
              <a:gd name="T4" fmla="*/ 97 w 165"/>
              <a:gd name="T5" fmla="*/ 478 h 543"/>
              <a:gd name="T6" fmla="*/ 113 w 165"/>
              <a:gd name="T7" fmla="*/ 430 h 543"/>
              <a:gd name="T8" fmla="*/ 146 w 165"/>
              <a:gd name="T9" fmla="*/ 267 h 543"/>
              <a:gd name="T10" fmla="*/ 162 w 165"/>
              <a:gd name="T11" fmla="*/ 113 h 543"/>
              <a:gd name="T12" fmla="*/ 162 w 165"/>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en-US"/>
          </a:p>
        </p:txBody>
      </p:sp>
      <p:sp>
        <p:nvSpPr>
          <p:cNvPr id="449547" name="Line 11"/>
          <p:cNvSpPr>
            <a:spLocks noChangeShapeType="1"/>
          </p:cNvSpPr>
          <p:nvPr/>
        </p:nvSpPr>
        <p:spPr bwMode="auto">
          <a:xfrm flipV="1">
            <a:off x="2986088" y="2894013"/>
            <a:ext cx="693737" cy="568325"/>
          </a:xfrm>
          <a:prstGeom prst="line">
            <a:avLst/>
          </a:prstGeom>
          <a:noFill/>
          <a:ln w="38100">
            <a:solidFill>
              <a:srgbClr val="0066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9548" name="Freeform 12"/>
          <p:cNvSpPr>
            <a:spLocks/>
          </p:cNvSpPr>
          <p:nvPr/>
        </p:nvSpPr>
        <p:spPr bwMode="auto">
          <a:xfrm>
            <a:off x="3679825" y="3806825"/>
            <a:ext cx="260350" cy="644525"/>
          </a:xfrm>
          <a:custGeom>
            <a:avLst/>
            <a:gdLst>
              <a:gd name="T0" fmla="*/ 0 w 165"/>
              <a:gd name="T1" fmla="*/ 543 h 543"/>
              <a:gd name="T2" fmla="*/ 65 w 165"/>
              <a:gd name="T3" fmla="*/ 519 h 543"/>
              <a:gd name="T4" fmla="*/ 97 w 165"/>
              <a:gd name="T5" fmla="*/ 478 h 543"/>
              <a:gd name="T6" fmla="*/ 113 w 165"/>
              <a:gd name="T7" fmla="*/ 430 h 543"/>
              <a:gd name="T8" fmla="*/ 146 w 165"/>
              <a:gd name="T9" fmla="*/ 267 h 543"/>
              <a:gd name="T10" fmla="*/ 162 w 165"/>
              <a:gd name="T11" fmla="*/ 113 h 543"/>
              <a:gd name="T12" fmla="*/ 162 w 165"/>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en-US"/>
          </a:p>
        </p:txBody>
      </p:sp>
      <p:sp>
        <p:nvSpPr>
          <p:cNvPr id="449549" name="Line 13"/>
          <p:cNvSpPr>
            <a:spLocks noChangeShapeType="1"/>
          </p:cNvSpPr>
          <p:nvPr/>
        </p:nvSpPr>
        <p:spPr bwMode="auto">
          <a:xfrm flipV="1">
            <a:off x="3937000" y="2028825"/>
            <a:ext cx="2290763" cy="1792288"/>
          </a:xfrm>
          <a:prstGeom prst="line">
            <a:avLst/>
          </a:prstGeom>
          <a:noFill/>
          <a:ln w="38100">
            <a:solidFill>
              <a:srgbClr val="0066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9550" name="Freeform 14"/>
          <p:cNvSpPr>
            <a:spLocks/>
          </p:cNvSpPr>
          <p:nvPr/>
        </p:nvSpPr>
        <p:spPr bwMode="auto">
          <a:xfrm>
            <a:off x="6254750" y="3340100"/>
            <a:ext cx="363538" cy="1135063"/>
          </a:xfrm>
          <a:custGeom>
            <a:avLst/>
            <a:gdLst>
              <a:gd name="T0" fmla="*/ 0 w 165"/>
              <a:gd name="T1" fmla="*/ 543 h 543"/>
              <a:gd name="T2" fmla="*/ 65 w 165"/>
              <a:gd name="T3" fmla="*/ 519 h 543"/>
              <a:gd name="T4" fmla="*/ 97 w 165"/>
              <a:gd name="T5" fmla="*/ 478 h 543"/>
              <a:gd name="T6" fmla="*/ 113 w 165"/>
              <a:gd name="T7" fmla="*/ 430 h 543"/>
              <a:gd name="T8" fmla="*/ 146 w 165"/>
              <a:gd name="T9" fmla="*/ 267 h 543"/>
              <a:gd name="T10" fmla="*/ 162 w 165"/>
              <a:gd name="T11" fmla="*/ 113 h 543"/>
              <a:gd name="T12" fmla="*/ 162 w 165"/>
              <a:gd name="T13" fmla="*/ 0 h 543"/>
            </a:gdLst>
            <a:ahLst/>
            <a:cxnLst>
              <a:cxn ang="0">
                <a:pos x="T0" y="T1"/>
              </a:cxn>
              <a:cxn ang="0">
                <a:pos x="T2" y="T3"/>
              </a:cxn>
              <a:cxn ang="0">
                <a:pos x="T4" y="T5"/>
              </a:cxn>
              <a:cxn ang="0">
                <a:pos x="T6" y="T7"/>
              </a:cxn>
              <a:cxn ang="0">
                <a:pos x="T8" y="T9"/>
              </a:cxn>
              <a:cxn ang="0">
                <a:pos x="T10" y="T11"/>
              </a:cxn>
              <a:cxn ang="0">
                <a:pos x="T12" y="T13"/>
              </a:cxn>
            </a:cxnLst>
            <a:rect l="0" t="0" r="r" b="b"/>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38100" cap="flat" cmpd="sng">
            <a:solidFill>
              <a:srgbClr val="33CC33"/>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endParaRPr lang="en-US"/>
          </a:p>
        </p:txBody>
      </p:sp>
      <p:sp>
        <p:nvSpPr>
          <p:cNvPr id="449551" name="Line 15"/>
          <p:cNvSpPr>
            <a:spLocks noChangeShapeType="1"/>
          </p:cNvSpPr>
          <p:nvPr/>
        </p:nvSpPr>
        <p:spPr bwMode="auto">
          <a:xfrm flipV="1">
            <a:off x="6600825" y="2593975"/>
            <a:ext cx="938213" cy="736600"/>
          </a:xfrm>
          <a:prstGeom prst="line">
            <a:avLst/>
          </a:prstGeom>
          <a:noFill/>
          <a:ln w="38100">
            <a:solidFill>
              <a:srgbClr val="0066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9552" name="Text Box 16"/>
          <p:cNvSpPr txBox="1">
            <a:spLocks noChangeArrowheads="1"/>
          </p:cNvSpPr>
          <p:nvPr/>
        </p:nvSpPr>
        <p:spPr bwMode="auto">
          <a:xfrm>
            <a:off x="8215313" y="4271963"/>
            <a:ext cx="625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time</a:t>
            </a:r>
          </a:p>
        </p:txBody>
      </p:sp>
      <p:sp>
        <p:nvSpPr>
          <p:cNvPr id="449553" name="Text Box 17"/>
          <p:cNvSpPr txBox="1">
            <a:spLocks noChangeArrowheads="1"/>
          </p:cNvSpPr>
          <p:nvPr/>
        </p:nvSpPr>
        <p:spPr bwMode="auto">
          <a:xfrm>
            <a:off x="485775" y="1538288"/>
            <a:ext cx="954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window</a:t>
            </a:r>
          </a:p>
        </p:txBody>
      </p:sp>
      <p:sp>
        <p:nvSpPr>
          <p:cNvPr id="449556" name="Rectangle 20"/>
          <p:cNvSpPr>
            <a:spLocks noChangeArrowheads="1"/>
          </p:cNvSpPr>
          <p:nvPr/>
        </p:nvSpPr>
        <p:spPr bwMode="auto">
          <a:xfrm>
            <a:off x="1133475" y="4546600"/>
            <a:ext cx="1609725" cy="347663"/>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9558" name="Text Box 22"/>
          <p:cNvSpPr txBox="1">
            <a:spLocks noChangeArrowheads="1"/>
          </p:cNvSpPr>
          <p:nvPr/>
        </p:nvSpPr>
        <p:spPr bwMode="auto">
          <a:xfrm>
            <a:off x="1644650" y="4541838"/>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CA</a:t>
            </a:r>
          </a:p>
        </p:txBody>
      </p:sp>
      <p:sp>
        <p:nvSpPr>
          <p:cNvPr id="449559" name="Rectangle 23"/>
          <p:cNvSpPr>
            <a:spLocks noChangeArrowheads="1"/>
          </p:cNvSpPr>
          <p:nvPr/>
        </p:nvSpPr>
        <p:spPr bwMode="auto">
          <a:xfrm>
            <a:off x="2741613" y="4543425"/>
            <a:ext cx="204787" cy="347663"/>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FontTx/>
              <a:buNone/>
            </a:pPr>
            <a:endParaRPr lang="en-US" sz="1800">
              <a:solidFill>
                <a:schemeClr val="tx1"/>
              </a:solidFill>
            </a:endParaRPr>
          </a:p>
        </p:txBody>
      </p:sp>
      <p:sp>
        <p:nvSpPr>
          <p:cNvPr id="449560" name="Rectangle 24"/>
          <p:cNvSpPr>
            <a:spLocks noChangeArrowheads="1"/>
          </p:cNvSpPr>
          <p:nvPr/>
        </p:nvSpPr>
        <p:spPr bwMode="auto">
          <a:xfrm>
            <a:off x="2947988" y="4543425"/>
            <a:ext cx="733425" cy="347663"/>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9561" name="Rectangle 25"/>
          <p:cNvSpPr>
            <a:spLocks noChangeArrowheads="1"/>
          </p:cNvSpPr>
          <p:nvPr/>
        </p:nvSpPr>
        <p:spPr bwMode="auto">
          <a:xfrm>
            <a:off x="3667125" y="4548188"/>
            <a:ext cx="231775" cy="341312"/>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FontTx/>
              <a:buNone/>
            </a:pPr>
            <a:endParaRPr lang="en-US" sz="1800">
              <a:solidFill>
                <a:schemeClr val="tx1"/>
              </a:solidFill>
            </a:endParaRPr>
          </a:p>
        </p:txBody>
      </p:sp>
      <p:sp>
        <p:nvSpPr>
          <p:cNvPr id="449562" name="Rectangle 26"/>
          <p:cNvSpPr>
            <a:spLocks noChangeArrowheads="1"/>
          </p:cNvSpPr>
          <p:nvPr/>
        </p:nvSpPr>
        <p:spPr bwMode="auto">
          <a:xfrm>
            <a:off x="3900488" y="4543425"/>
            <a:ext cx="2408237" cy="347663"/>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9563" name="Rectangle 27"/>
          <p:cNvSpPr>
            <a:spLocks noChangeArrowheads="1"/>
          </p:cNvSpPr>
          <p:nvPr/>
        </p:nvSpPr>
        <p:spPr bwMode="auto">
          <a:xfrm>
            <a:off x="6299200" y="4546600"/>
            <a:ext cx="295275" cy="341313"/>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buFontTx/>
              <a:buNone/>
            </a:pPr>
            <a:endParaRPr lang="en-US" sz="1800">
              <a:solidFill>
                <a:schemeClr val="tx1"/>
              </a:solidFill>
            </a:endParaRPr>
          </a:p>
        </p:txBody>
      </p:sp>
      <p:sp>
        <p:nvSpPr>
          <p:cNvPr id="449564" name="Rectangle 28"/>
          <p:cNvSpPr>
            <a:spLocks noChangeArrowheads="1"/>
          </p:cNvSpPr>
          <p:nvPr/>
        </p:nvSpPr>
        <p:spPr bwMode="auto">
          <a:xfrm>
            <a:off x="6591300" y="4548188"/>
            <a:ext cx="1068388" cy="341312"/>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9566" name="Text Box 30"/>
          <p:cNvSpPr txBox="1">
            <a:spLocks noChangeArrowheads="1"/>
          </p:cNvSpPr>
          <p:nvPr/>
        </p:nvSpPr>
        <p:spPr bwMode="auto">
          <a:xfrm>
            <a:off x="833438" y="5314950"/>
            <a:ext cx="2833687" cy="70643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SS: Slow Start</a:t>
            </a:r>
          </a:p>
          <a:p>
            <a:pPr algn="l">
              <a:buFontTx/>
              <a:buNone/>
            </a:pPr>
            <a:r>
              <a:rPr lang="en-US" sz="1800">
                <a:solidFill>
                  <a:schemeClr val="tx1"/>
                </a:solidFill>
              </a:rPr>
              <a:t>CA: Congestion Avoidance</a:t>
            </a:r>
          </a:p>
        </p:txBody>
      </p:sp>
      <p:sp>
        <p:nvSpPr>
          <p:cNvPr id="449541" name="Line 5"/>
          <p:cNvSpPr>
            <a:spLocks noChangeShapeType="1"/>
          </p:cNvSpPr>
          <p:nvPr/>
        </p:nvSpPr>
        <p:spPr bwMode="auto">
          <a:xfrm flipV="1">
            <a:off x="889000" y="1944688"/>
            <a:ext cx="0" cy="2511425"/>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9540" name="Line 4"/>
          <p:cNvSpPr>
            <a:spLocks noChangeShapeType="1"/>
          </p:cNvSpPr>
          <p:nvPr/>
        </p:nvSpPr>
        <p:spPr bwMode="auto">
          <a:xfrm>
            <a:off x="889000" y="4468813"/>
            <a:ext cx="7277100" cy="0"/>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39191872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ChangeArrowheads="1"/>
          </p:cNvSpPr>
          <p:nvPr>
            <p:ph type="title"/>
          </p:nvPr>
        </p:nvSpPr>
        <p:spPr/>
        <p:txBody>
          <a:bodyPr/>
          <a:lstStyle/>
          <a:p>
            <a:r>
              <a:rPr lang="en-US"/>
              <a:t>TCP Reno </a:t>
            </a:r>
            <a:r>
              <a:rPr lang="en-US" sz="1800"/>
              <a:t>(Jacobson 1990)</a:t>
            </a:r>
          </a:p>
        </p:txBody>
      </p:sp>
      <p:pic>
        <p:nvPicPr>
          <p:cNvPr id="709635" name="Picture 3" descr="C:\Documents and Settings\roughan\My Documents\TCP\grampians_4_win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371600"/>
            <a:ext cx="5562600" cy="4171950"/>
          </a:xfrm>
          <a:prstGeom prst="rect">
            <a:avLst/>
          </a:prstGeom>
          <a:noFill/>
          <a:extLst>
            <a:ext uri="{909E8E84-426E-40dd-AFC4-6F175D3DCCD1}">
              <a14:hiddenFill xmlns:a14="http://schemas.microsoft.com/office/drawing/2010/main">
                <a:solidFill>
                  <a:srgbClr val="FFFFFF"/>
                </a:solidFill>
              </a14:hiddenFill>
            </a:ext>
          </a:extLst>
        </p:spPr>
      </p:pic>
      <p:sp>
        <p:nvSpPr>
          <p:cNvPr id="709636" name="Rectangle 4"/>
          <p:cNvSpPr>
            <a:spLocks noChangeArrowheads="1"/>
          </p:cNvSpPr>
          <p:nvPr/>
        </p:nvSpPr>
        <p:spPr bwMode="auto">
          <a:xfrm>
            <a:off x="2378075" y="4884738"/>
            <a:ext cx="4283075" cy="187325"/>
          </a:xfrm>
          <a:prstGeom prst="rect">
            <a:avLst/>
          </a:prstGeom>
          <a:solidFill>
            <a:srgbClr val="00FF00"/>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37" name="Rectangle 5"/>
          <p:cNvSpPr>
            <a:spLocks noChangeArrowheads="1"/>
          </p:cNvSpPr>
          <p:nvPr/>
        </p:nvSpPr>
        <p:spPr bwMode="auto">
          <a:xfrm>
            <a:off x="2917825" y="4887913"/>
            <a:ext cx="3738563" cy="187325"/>
          </a:xfrm>
          <a:prstGeom prst="rect">
            <a:avLst/>
          </a:prstGeom>
          <a:solidFill>
            <a:srgbClr val="0066FF"/>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38" name="Text Box 6"/>
          <p:cNvSpPr txBox="1">
            <a:spLocks noChangeArrowheads="1"/>
          </p:cNvSpPr>
          <p:nvPr/>
        </p:nvSpPr>
        <p:spPr bwMode="auto">
          <a:xfrm>
            <a:off x="4470400" y="4838700"/>
            <a:ext cx="425450" cy="304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1400" b="1">
                <a:solidFill>
                  <a:schemeClr val="tx1"/>
                </a:solidFill>
              </a:rPr>
              <a:t>CA</a:t>
            </a:r>
          </a:p>
        </p:txBody>
      </p:sp>
      <p:sp>
        <p:nvSpPr>
          <p:cNvPr id="709639" name="Text Box 7"/>
          <p:cNvSpPr txBox="1">
            <a:spLocks noChangeArrowheads="1"/>
          </p:cNvSpPr>
          <p:nvPr/>
        </p:nvSpPr>
        <p:spPr bwMode="auto">
          <a:xfrm>
            <a:off x="2424113" y="4833938"/>
            <a:ext cx="409575" cy="304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1400" b="1">
                <a:solidFill>
                  <a:schemeClr val="tx1"/>
                </a:solidFill>
              </a:rPr>
              <a:t>SS</a:t>
            </a:r>
          </a:p>
        </p:txBody>
      </p:sp>
      <p:sp>
        <p:nvSpPr>
          <p:cNvPr id="709640" name="Line 8"/>
          <p:cNvSpPr>
            <a:spLocks noChangeShapeType="1"/>
          </p:cNvSpPr>
          <p:nvPr/>
        </p:nvSpPr>
        <p:spPr bwMode="auto">
          <a:xfrm flipH="1" flipV="1">
            <a:off x="5395913" y="3500438"/>
            <a:ext cx="947737" cy="226853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41" name="Line 9"/>
          <p:cNvSpPr>
            <a:spLocks noChangeShapeType="1"/>
          </p:cNvSpPr>
          <p:nvPr/>
        </p:nvSpPr>
        <p:spPr bwMode="auto">
          <a:xfrm flipH="1" flipV="1">
            <a:off x="3751263" y="3494088"/>
            <a:ext cx="2576512" cy="227806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42" name="Line 10"/>
          <p:cNvSpPr>
            <a:spLocks noChangeShapeType="1"/>
          </p:cNvSpPr>
          <p:nvPr/>
        </p:nvSpPr>
        <p:spPr bwMode="auto">
          <a:xfrm flipH="1" flipV="1">
            <a:off x="5900738" y="3505200"/>
            <a:ext cx="447675" cy="22447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43" name="Line 11"/>
          <p:cNvSpPr>
            <a:spLocks noChangeShapeType="1"/>
          </p:cNvSpPr>
          <p:nvPr/>
        </p:nvSpPr>
        <p:spPr bwMode="auto">
          <a:xfrm flipH="1" flipV="1">
            <a:off x="4264025" y="3498850"/>
            <a:ext cx="2070100" cy="22701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44" name="Line 12"/>
          <p:cNvSpPr>
            <a:spLocks noChangeShapeType="1"/>
          </p:cNvSpPr>
          <p:nvPr/>
        </p:nvSpPr>
        <p:spPr bwMode="auto">
          <a:xfrm flipH="1" flipV="1">
            <a:off x="4818063" y="3497263"/>
            <a:ext cx="1512887" cy="22701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9645" name="Text Box 13"/>
          <p:cNvSpPr txBox="1">
            <a:spLocks noChangeArrowheads="1"/>
          </p:cNvSpPr>
          <p:nvPr/>
        </p:nvSpPr>
        <p:spPr bwMode="auto">
          <a:xfrm>
            <a:off x="4957763" y="5703888"/>
            <a:ext cx="3529012" cy="36671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1800">
                <a:solidFill>
                  <a:schemeClr val="tx1"/>
                </a:solidFill>
              </a:rPr>
              <a:t>Fast retransmission/fast recovery</a:t>
            </a:r>
          </a:p>
        </p:txBody>
      </p:sp>
    </p:spTree>
    <p:extLst>
      <p:ext uri="{BB962C8B-B14F-4D97-AF65-F5344CB8AC3E}">
        <p14:creationId xmlns:p14="http://schemas.microsoft.com/office/powerpoint/2010/main" val="2254713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r>
              <a:rPr lang="en-US"/>
              <a:t>Slow Start </a:t>
            </a:r>
          </a:p>
        </p:txBody>
      </p:sp>
      <p:sp>
        <p:nvSpPr>
          <p:cNvPr id="415747" name="Rectangle 3"/>
          <p:cNvSpPr>
            <a:spLocks noGrp="1" noChangeArrowheads="1"/>
          </p:cNvSpPr>
          <p:nvPr>
            <p:ph idx="1"/>
          </p:nvPr>
        </p:nvSpPr>
        <p:spPr>
          <a:xfrm>
            <a:off x="838200" y="1568450"/>
            <a:ext cx="7912100" cy="4171950"/>
          </a:xfrm>
        </p:spPr>
        <p:txBody>
          <a:bodyPr/>
          <a:lstStyle/>
          <a:p>
            <a:pPr marL="0" indent="0">
              <a:buNone/>
            </a:pPr>
            <a:r>
              <a:rPr lang="en-US" dirty="0"/>
              <a:t>Start with </a:t>
            </a:r>
            <a:r>
              <a:rPr lang="en-US" dirty="0" err="1">
                <a:solidFill>
                  <a:srgbClr val="00CC00"/>
                </a:solidFill>
              </a:rPr>
              <a:t>cwnd</a:t>
            </a:r>
            <a:r>
              <a:rPr lang="en-US" dirty="0">
                <a:solidFill>
                  <a:srgbClr val="00CC00"/>
                </a:solidFill>
              </a:rPr>
              <a:t> = 1 </a:t>
            </a:r>
            <a:r>
              <a:rPr lang="en-US" dirty="0">
                <a:solidFill>
                  <a:schemeClr val="tx2"/>
                </a:solidFill>
              </a:rPr>
              <a:t>(slow start)</a:t>
            </a:r>
          </a:p>
          <a:p>
            <a:pPr marL="0" indent="0">
              <a:buNone/>
            </a:pPr>
            <a:r>
              <a:rPr lang="en-US" dirty="0"/>
              <a:t>On each successful ACK increment </a:t>
            </a:r>
            <a:r>
              <a:rPr lang="en-US" dirty="0" err="1"/>
              <a:t>cwnd</a:t>
            </a:r>
            <a:endParaRPr lang="en-US" dirty="0"/>
          </a:p>
          <a:p>
            <a:pPr>
              <a:buFont typeface="Wingdings" charset="0"/>
              <a:buNone/>
            </a:pPr>
            <a:r>
              <a:rPr lang="en-US" dirty="0"/>
              <a:t>			</a:t>
            </a:r>
            <a:r>
              <a:rPr lang="en-US" dirty="0" err="1">
                <a:solidFill>
                  <a:srgbClr val="00CC00"/>
                </a:solidFill>
              </a:rPr>
              <a:t>cwnd</a:t>
            </a:r>
            <a:r>
              <a:rPr lang="en-US" dirty="0">
                <a:solidFill>
                  <a:srgbClr val="00CC00"/>
                </a:solidFill>
              </a:rPr>
              <a:t> </a:t>
            </a:r>
            <a:r>
              <a:rPr lang="en-US" dirty="0">
                <a:solidFill>
                  <a:srgbClr val="00CC00"/>
                </a:solidFill>
                <a:sym typeface="Symbol" charset="0"/>
              </a:rPr>
              <a:t></a:t>
            </a:r>
            <a:r>
              <a:rPr lang="en-US" dirty="0">
                <a:solidFill>
                  <a:srgbClr val="00CC00"/>
                </a:solidFill>
              </a:rPr>
              <a:t> </a:t>
            </a:r>
            <a:r>
              <a:rPr lang="en-US" dirty="0" err="1">
                <a:solidFill>
                  <a:srgbClr val="00CC00"/>
                </a:solidFill>
              </a:rPr>
              <a:t>cnwd</a:t>
            </a:r>
            <a:r>
              <a:rPr lang="en-US" dirty="0">
                <a:solidFill>
                  <a:srgbClr val="00CC00"/>
                </a:solidFill>
              </a:rPr>
              <a:t> + 1</a:t>
            </a:r>
          </a:p>
          <a:p>
            <a:pPr marL="0" indent="0">
              <a:buNone/>
            </a:pPr>
            <a:r>
              <a:rPr lang="en-US" u="sng" dirty="0"/>
              <a:t>Exponential growth</a:t>
            </a:r>
            <a:r>
              <a:rPr lang="en-US" dirty="0"/>
              <a:t> of </a:t>
            </a:r>
            <a:r>
              <a:rPr lang="en-US" dirty="0" err="1"/>
              <a:t>cwnd</a:t>
            </a:r>
            <a:endParaRPr lang="en-US" dirty="0"/>
          </a:p>
          <a:p>
            <a:pPr>
              <a:buFont typeface="Wingdings" charset="0"/>
              <a:buNone/>
            </a:pPr>
            <a:r>
              <a:rPr lang="en-US" dirty="0"/>
              <a:t>		each RTT: </a:t>
            </a:r>
            <a:r>
              <a:rPr lang="en-US" dirty="0" err="1">
                <a:solidFill>
                  <a:srgbClr val="00CC00"/>
                </a:solidFill>
              </a:rPr>
              <a:t>cwnd</a:t>
            </a:r>
            <a:r>
              <a:rPr lang="en-US" dirty="0">
                <a:solidFill>
                  <a:srgbClr val="00CC00"/>
                </a:solidFill>
              </a:rPr>
              <a:t> </a:t>
            </a:r>
            <a:r>
              <a:rPr lang="en-US" dirty="0">
                <a:solidFill>
                  <a:srgbClr val="00CC00"/>
                </a:solidFill>
                <a:sym typeface="Symbol" charset="0"/>
              </a:rPr>
              <a:t></a:t>
            </a:r>
            <a:r>
              <a:rPr lang="en-US" dirty="0">
                <a:solidFill>
                  <a:srgbClr val="00CC00"/>
                </a:solidFill>
              </a:rPr>
              <a:t> 2 x </a:t>
            </a:r>
            <a:r>
              <a:rPr lang="en-US" dirty="0" err="1">
                <a:solidFill>
                  <a:srgbClr val="00CC00"/>
                </a:solidFill>
              </a:rPr>
              <a:t>cwnd</a:t>
            </a:r>
            <a:endParaRPr lang="en-US" dirty="0">
              <a:solidFill>
                <a:srgbClr val="00CC00"/>
              </a:solidFill>
            </a:endParaRPr>
          </a:p>
          <a:p>
            <a:pPr marL="0" indent="0">
              <a:buNone/>
            </a:pPr>
            <a:r>
              <a:rPr lang="en-US" dirty="0"/>
              <a:t>Enter </a:t>
            </a:r>
            <a:r>
              <a:rPr lang="en-US" dirty="0">
                <a:solidFill>
                  <a:srgbClr val="000000"/>
                </a:solidFill>
              </a:rPr>
              <a:t>CA </a:t>
            </a:r>
            <a:r>
              <a:rPr lang="en-US" dirty="0"/>
              <a:t>when </a:t>
            </a:r>
            <a:r>
              <a:rPr lang="en-US" dirty="0" err="1">
                <a:solidFill>
                  <a:srgbClr val="00CC00"/>
                </a:solidFill>
              </a:rPr>
              <a:t>cwnd</a:t>
            </a:r>
            <a:r>
              <a:rPr lang="en-US" dirty="0">
                <a:solidFill>
                  <a:srgbClr val="00CC00"/>
                </a:solidFill>
              </a:rPr>
              <a:t> &gt;= </a:t>
            </a:r>
            <a:r>
              <a:rPr lang="en-US" dirty="0" err="1">
                <a:solidFill>
                  <a:srgbClr val="00CC00"/>
                </a:solidFill>
              </a:rPr>
              <a:t>ssthresh</a:t>
            </a:r>
            <a:endParaRPr lang="en-US" dirty="0">
              <a:solidFill>
                <a:srgbClr val="00CC00"/>
              </a:solidFill>
            </a:endParaRPr>
          </a:p>
        </p:txBody>
      </p:sp>
    </p:spTree>
    <p:extLst>
      <p:ext uri="{BB962C8B-B14F-4D97-AF65-F5344CB8AC3E}">
        <p14:creationId xmlns:p14="http://schemas.microsoft.com/office/powerpoint/2010/main" val="4081930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p:txBody>
          <a:bodyPr/>
          <a:lstStyle/>
          <a:p>
            <a:r>
              <a:rPr lang="en-US"/>
              <a:t>Slow Start</a:t>
            </a:r>
          </a:p>
        </p:txBody>
      </p:sp>
      <p:sp>
        <p:nvSpPr>
          <p:cNvPr id="705546" name="Line 10"/>
          <p:cNvSpPr>
            <a:spLocks noChangeShapeType="1"/>
          </p:cNvSpPr>
          <p:nvPr/>
        </p:nvSpPr>
        <p:spPr bwMode="auto">
          <a:xfrm flipH="1">
            <a:off x="1447800" y="2819400"/>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45" name="Line 9"/>
          <p:cNvSpPr>
            <a:spLocks noChangeShapeType="1"/>
          </p:cNvSpPr>
          <p:nvPr/>
        </p:nvSpPr>
        <p:spPr bwMode="auto">
          <a:xfrm>
            <a:off x="1447800" y="236220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61" name="Line 25"/>
          <p:cNvSpPr>
            <a:spLocks noChangeShapeType="1"/>
          </p:cNvSpPr>
          <p:nvPr/>
        </p:nvSpPr>
        <p:spPr bwMode="auto">
          <a:xfrm flipH="1">
            <a:off x="1419225" y="3914775"/>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5" name="Line 39"/>
          <p:cNvSpPr>
            <a:spLocks noChangeShapeType="1"/>
          </p:cNvSpPr>
          <p:nvPr/>
        </p:nvSpPr>
        <p:spPr bwMode="auto">
          <a:xfrm>
            <a:off x="1447800" y="327660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7" name="Line 41"/>
          <p:cNvSpPr>
            <a:spLocks noChangeShapeType="1"/>
          </p:cNvSpPr>
          <p:nvPr/>
        </p:nvSpPr>
        <p:spPr bwMode="auto">
          <a:xfrm>
            <a:off x="1447800" y="4371975"/>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9" name="Line 43"/>
          <p:cNvSpPr>
            <a:spLocks noChangeShapeType="1"/>
          </p:cNvSpPr>
          <p:nvPr/>
        </p:nvSpPr>
        <p:spPr bwMode="auto">
          <a:xfrm>
            <a:off x="1462088" y="5686425"/>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80" name="Line 44"/>
          <p:cNvSpPr>
            <a:spLocks noChangeShapeType="1"/>
          </p:cNvSpPr>
          <p:nvPr/>
        </p:nvSpPr>
        <p:spPr bwMode="auto">
          <a:xfrm>
            <a:off x="1447800" y="455295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84" name="Line 48"/>
          <p:cNvSpPr>
            <a:spLocks noChangeShapeType="1"/>
          </p:cNvSpPr>
          <p:nvPr/>
        </p:nvSpPr>
        <p:spPr bwMode="auto">
          <a:xfrm>
            <a:off x="1447800" y="4741863"/>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85" name="Line 49"/>
          <p:cNvSpPr>
            <a:spLocks noChangeShapeType="1"/>
          </p:cNvSpPr>
          <p:nvPr/>
        </p:nvSpPr>
        <p:spPr bwMode="auto">
          <a:xfrm>
            <a:off x="1447800" y="3449638"/>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89" name="Line 53"/>
          <p:cNvSpPr>
            <a:spLocks noChangeShapeType="1"/>
          </p:cNvSpPr>
          <p:nvPr/>
        </p:nvSpPr>
        <p:spPr bwMode="auto">
          <a:xfrm>
            <a:off x="1455738" y="5867400"/>
            <a:ext cx="1447800" cy="304800"/>
          </a:xfrm>
          <a:prstGeom prst="line">
            <a:avLst/>
          </a:prstGeom>
          <a:noFill/>
          <a:ln w="25400">
            <a:solidFill>
              <a:srgbClr val="993366"/>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607" name="Text Box 71"/>
          <p:cNvSpPr txBox="1">
            <a:spLocks noChangeArrowheads="1"/>
          </p:cNvSpPr>
          <p:nvPr/>
        </p:nvSpPr>
        <p:spPr bwMode="auto">
          <a:xfrm>
            <a:off x="1906588" y="2305050"/>
            <a:ext cx="1363662" cy="366713"/>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lang="en-US" sz="1800">
                <a:solidFill>
                  <a:srgbClr val="993366"/>
                </a:solidFill>
              </a:rPr>
              <a:t>data packet</a:t>
            </a:r>
          </a:p>
        </p:txBody>
      </p:sp>
      <p:sp>
        <p:nvSpPr>
          <p:cNvPr id="705608" name="Text Box 72"/>
          <p:cNvSpPr txBox="1">
            <a:spLocks noChangeArrowheads="1"/>
          </p:cNvSpPr>
          <p:nvPr/>
        </p:nvSpPr>
        <p:spPr bwMode="auto">
          <a:xfrm>
            <a:off x="2206625" y="2844800"/>
            <a:ext cx="592138" cy="366713"/>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1800">
                <a:solidFill>
                  <a:srgbClr val="46BA12"/>
                </a:solidFill>
              </a:rPr>
              <a:t>ACK</a:t>
            </a:r>
          </a:p>
        </p:txBody>
      </p:sp>
      <p:sp>
        <p:nvSpPr>
          <p:cNvPr id="705560" name="Line 24"/>
          <p:cNvSpPr>
            <a:spLocks noChangeShapeType="1"/>
          </p:cNvSpPr>
          <p:nvPr/>
        </p:nvSpPr>
        <p:spPr bwMode="auto">
          <a:xfrm flipH="1">
            <a:off x="1419225" y="3733800"/>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6" name="Line 40"/>
          <p:cNvSpPr>
            <a:spLocks noChangeShapeType="1"/>
          </p:cNvSpPr>
          <p:nvPr/>
        </p:nvSpPr>
        <p:spPr bwMode="auto">
          <a:xfrm>
            <a:off x="1447800" y="419100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0" name="Line 34"/>
          <p:cNvSpPr>
            <a:spLocks noChangeShapeType="1"/>
          </p:cNvSpPr>
          <p:nvPr/>
        </p:nvSpPr>
        <p:spPr bwMode="auto">
          <a:xfrm flipH="1">
            <a:off x="1447800" y="4648200"/>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1" name="Line 35"/>
          <p:cNvSpPr>
            <a:spLocks noChangeShapeType="1"/>
          </p:cNvSpPr>
          <p:nvPr/>
        </p:nvSpPr>
        <p:spPr bwMode="auto">
          <a:xfrm flipH="1">
            <a:off x="1447800" y="4837113"/>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2" name="Line 36"/>
          <p:cNvSpPr>
            <a:spLocks noChangeShapeType="1"/>
          </p:cNvSpPr>
          <p:nvPr/>
        </p:nvSpPr>
        <p:spPr bwMode="auto">
          <a:xfrm flipH="1">
            <a:off x="1447800" y="5018088"/>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3" name="Line 37"/>
          <p:cNvSpPr>
            <a:spLocks noChangeShapeType="1"/>
          </p:cNvSpPr>
          <p:nvPr/>
        </p:nvSpPr>
        <p:spPr bwMode="auto">
          <a:xfrm flipH="1">
            <a:off x="1447800" y="5207000"/>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78" name="Line 42"/>
          <p:cNvSpPr>
            <a:spLocks noChangeShapeType="1"/>
          </p:cNvSpPr>
          <p:nvPr/>
        </p:nvSpPr>
        <p:spPr bwMode="auto">
          <a:xfrm>
            <a:off x="1458913" y="5102225"/>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88" name="Line 52"/>
          <p:cNvSpPr>
            <a:spLocks noChangeShapeType="1"/>
          </p:cNvSpPr>
          <p:nvPr/>
        </p:nvSpPr>
        <p:spPr bwMode="auto">
          <a:xfrm>
            <a:off x="1466850" y="5305425"/>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87" name="Line 51"/>
          <p:cNvSpPr>
            <a:spLocks noChangeShapeType="1"/>
          </p:cNvSpPr>
          <p:nvPr/>
        </p:nvSpPr>
        <p:spPr bwMode="auto">
          <a:xfrm>
            <a:off x="1463675" y="549275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05610" name="Picture 74" descr="C:\Documents and Settings\roughan\My Documents\TCP\grampians_1_win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88" y="2143125"/>
            <a:ext cx="4722812" cy="3541713"/>
          </a:xfrm>
          <a:prstGeom prst="rect">
            <a:avLst/>
          </a:prstGeom>
          <a:noFill/>
          <a:extLst>
            <a:ext uri="{909E8E84-426E-40dd-AFC4-6F175D3DCCD1}">
              <a14:hiddenFill xmlns:a14="http://schemas.microsoft.com/office/drawing/2010/main">
                <a:solidFill>
                  <a:srgbClr val="FFFFFF"/>
                </a:solidFill>
              </a14:hiddenFill>
            </a:ext>
          </a:extLst>
        </p:spPr>
      </p:pic>
      <p:sp>
        <p:nvSpPr>
          <p:cNvPr id="705543" name="Text Box 7"/>
          <p:cNvSpPr txBox="1">
            <a:spLocks noChangeArrowheads="1"/>
          </p:cNvSpPr>
          <p:nvPr/>
        </p:nvSpPr>
        <p:spPr bwMode="auto">
          <a:xfrm>
            <a:off x="2943225" y="1524000"/>
            <a:ext cx="1247775"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a:solidFill>
                  <a:schemeClr val="tx1"/>
                </a:solidFill>
              </a:rPr>
              <a:t>receiver</a:t>
            </a:r>
          </a:p>
        </p:txBody>
      </p:sp>
      <p:sp>
        <p:nvSpPr>
          <p:cNvPr id="705541" name="Line 5"/>
          <p:cNvSpPr>
            <a:spLocks noChangeShapeType="1"/>
          </p:cNvSpPr>
          <p:nvPr/>
        </p:nvSpPr>
        <p:spPr bwMode="auto">
          <a:xfrm flipH="1">
            <a:off x="3581400" y="1905000"/>
            <a:ext cx="0" cy="42957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42" name="Text Box 6"/>
          <p:cNvSpPr txBox="1">
            <a:spLocks noChangeArrowheads="1"/>
          </p:cNvSpPr>
          <p:nvPr/>
        </p:nvSpPr>
        <p:spPr bwMode="auto">
          <a:xfrm>
            <a:off x="885825" y="1524000"/>
            <a:ext cx="1089025"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a:solidFill>
                  <a:schemeClr val="tx1"/>
                </a:solidFill>
              </a:rPr>
              <a:t>sender</a:t>
            </a:r>
          </a:p>
        </p:txBody>
      </p:sp>
      <p:sp>
        <p:nvSpPr>
          <p:cNvPr id="705600" name="Text Box 64"/>
          <p:cNvSpPr txBox="1">
            <a:spLocks noChangeArrowheads="1"/>
          </p:cNvSpPr>
          <p:nvPr/>
        </p:nvSpPr>
        <p:spPr bwMode="auto">
          <a:xfrm>
            <a:off x="212725" y="2603500"/>
            <a:ext cx="854075" cy="3968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2000">
                <a:solidFill>
                  <a:srgbClr val="3333FF"/>
                </a:solidFill>
              </a:rPr>
              <a:t>1 RTT</a:t>
            </a:r>
          </a:p>
        </p:txBody>
      </p:sp>
      <p:sp>
        <p:nvSpPr>
          <p:cNvPr id="705586" name="Text Box 50"/>
          <p:cNvSpPr txBox="1">
            <a:spLocks noChangeArrowheads="1"/>
          </p:cNvSpPr>
          <p:nvPr/>
        </p:nvSpPr>
        <p:spPr bwMode="auto">
          <a:xfrm>
            <a:off x="647700" y="1828800"/>
            <a:ext cx="771525" cy="3968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2000">
                <a:solidFill>
                  <a:schemeClr val="accent1"/>
                </a:solidFill>
              </a:rPr>
              <a:t>cwnd</a:t>
            </a:r>
          </a:p>
        </p:txBody>
      </p:sp>
      <p:sp>
        <p:nvSpPr>
          <p:cNvPr id="705540" name="Line 4"/>
          <p:cNvSpPr>
            <a:spLocks noChangeShapeType="1"/>
          </p:cNvSpPr>
          <p:nvPr/>
        </p:nvSpPr>
        <p:spPr bwMode="auto">
          <a:xfrm>
            <a:off x="1447800" y="1905000"/>
            <a:ext cx="0" cy="42465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595" name="Text Box 59"/>
          <p:cNvSpPr txBox="1">
            <a:spLocks noChangeArrowheads="1"/>
          </p:cNvSpPr>
          <p:nvPr/>
        </p:nvSpPr>
        <p:spPr bwMode="auto">
          <a:xfrm>
            <a:off x="1081088" y="2182813"/>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1</a:t>
            </a:r>
          </a:p>
        </p:txBody>
      </p:sp>
      <p:sp>
        <p:nvSpPr>
          <p:cNvPr id="705596" name="Text Box 60"/>
          <p:cNvSpPr txBox="1">
            <a:spLocks noChangeArrowheads="1"/>
          </p:cNvSpPr>
          <p:nvPr/>
        </p:nvSpPr>
        <p:spPr bwMode="auto">
          <a:xfrm>
            <a:off x="1089025" y="3092450"/>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2</a:t>
            </a:r>
          </a:p>
        </p:txBody>
      </p:sp>
      <p:sp>
        <p:nvSpPr>
          <p:cNvPr id="705597" name="Text Box 61"/>
          <p:cNvSpPr txBox="1">
            <a:spLocks noChangeArrowheads="1"/>
          </p:cNvSpPr>
          <p:nvPr/>
        </p:nvSpPr>
        <p:spPr bwMode="auto">
          <a:xfrm>
            <a:off x="1081088" y="3970338"/>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3</a:t>
            </a:r>
          </a:p>
        </p:txBody>
      </p:sp>
      <p:sp>
        <p:nvSpPr>
          <p:cNvPr id="705598" name="Text Box 62"/>
          <p:cNvSpPr txBox="1">
            <a:spLocks noChangeArrowheads="1"/>
          </p:cNvSpPr>
          <p:nvPr/>
        </p:nvSpPr>
        <p:spPr bwMode="auto">
          <a:xfrm>
            <a:off x="1076325" y="4167188"/>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4</a:t>
            </a:r>
          </a:p>
        </p:txBody>
      </p:sp>
      <p:sp>
        <p:nvSpPr>
          <p:cNvPr id="705599" name="AutoShape 63"/>
          <p:cNvSpPr>
            <a:spLocks/>
          </p:cNvSpPr>
          <p:nvPr/>
        </p:nvSpPr>
        <p:spPr bwMode="auto">
          <a:xfrm>
            <a:off x="965200" y="2355850"/>
            <a:ext cx="152400" cy="914400"/>
          </a:xfrm>
          <a:prstGeom prst="leftBrace">
            <a:avLst>
              <a:gd name="adj1" fmla="val 50000"/>
              <a:gd name="adj2" fmla="val 51736"/>
            </a:avLst>
          </a:prstGeom>
          <a:noFill/>
          <a:ln w="25400">
            <a:solidFill>
              <a:srgbClr val="0000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5603" name="Text Box 67"/>
          <p:cNvSpPr txBox="1">
            <a:spLocks noChangeArrowheads="1"/>
          </p:cNvSpPr>
          <p:nvPr/>
        </p:nvSpPr>
        <p:spPr bwMode="auto">
          <a:xfrm>
            <a:off x="1077913" y="4879975"/>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5</a:t>
            </a:r>
          </a:p>
        </p:txBody>
      </p:sp>
      <p:sp>
        <p:nvSpPr>
          <p:cNvPr id="705604" name="Text Box 68"/>
          <p:cNvSpPr txBox="1">
            <a:spLocks noChangeArrowheads="1"/>
          </p:cNvSpPr>
          <p:nvPr/>
        </p:nvSpPr>
        <p:spPr bwMode="auto">
          <a:xfrm>
            <a:off x="1079500" y="5056188"/>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6</a:t>
            </a:r>
          </a:p>
        </p:txBody>
      </p:sp>
      <p:sp>
        <p:nvSpPr>
          <p:cNvPr id="705605" name="Text Box 69"/>
          <p:cNvSpPr txBox="1">
            <a:spLocks noChangeArrowheads="1"/>
          </p:cNvSpPr>
          <p:nvPr/>
        </p:nvSpPr>
        <p:spPr bwMode="auto">
          <a:xfrm>
            <a:off x="1081088" y="5248275"/>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7</a:t>
            </a:r>
          </a:p>
        </p:txBody>
      </p:sp>
      <p:sp>
        <p:nvSpPr>
          <p:cNvPr id="705606" name="Text Box 70"/>
          <p:cNvSpPr txBox="1">
            <a:spLocks noChangeArrowheads="1"/>
          </p:cNvSpPr>
          <p:nvPr/>
        </p:nvSpPr>
        <p:spPr bwMode="auto">
          <a:xfrm>
            <a:off x="1082675" y="5424488"/>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8</a:t>
            </a:r>
          </a:p>
        </p:txBody>
      </p:sp>
      <p:sp>
        <p:nvSpPr>
          <p:cNvPr id="705611" name="Text Box 75"/>
          <p:cNvSpPr txBox="1">
            <a:spLocks noChangeArrowheads="1"/>
          </p:cNvSpPr>
          <p:nvPr/>
        </p:nvSpPr>
        <p:spPr bwMode="auto">
          <a:xfrm>
            <a:off x="666750" y="6248400"/>
            <a:ext cx="4830763"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dirty="0" err="1">
                <a:solidFill>
                  <a:srgbClr val="00CC00"/>
                </a:solidFill>
              </a:rPr>
              <a:t>cwnd</a:t>
            </a:r>
            <a:r>
              <a:rPr lang="en-US" dirty="0">
                <a:solidFill>
                  <a:srgbClr val="00CC00"/>
                </a:solidFill>
              </a:rPr>
              <a:t> </a:t>
            </a:r>
            <a:r>
              <a:rPr lang="en-US" dirty="0">
                <a:solidFill>
                  <a:srgbClr val="00CC00"/>
                </a:solidFill>
                <a:sym typeface="Symbol" charset="0"/>
              </a:rPr>
              <a:t></a:t>
            </a:r>
            <a:r>
              <a:rPr lang="en-US" dirty="0">
                <a:solidFill>
                  <a:srgbClr val="00CC00"/>
                </a:solidFill>
              </a:rPr>
              <a:t> </a:t>
            </a:r>
            <a:r>
              <a:rPr lang="en-US" dirty="0" err="1">
                <a:solidFill>
                  <a:srgbClr val="00CC00"/>
                </a:solidFill>
              </a:rPr>
              <a:t>cwnd</a:t>
            </a:r>
            <a:r>
              <a:rPr lang="en-US" dirty="0">
                <a:solidFill>
                  <a:srgbClr val="00CC00"/>
                </a:solidFill>
              </a:rPr>
              <a:t> + 1 (for each ACK) </a:t>
            </a:r>
          </a:p>
        </p:txBody>
      </p:sp>
    </p:spTree>
    <p:extLst>
      <p:ext uri="{BB962C8B-B14F-4D97-AF65-F5344CB8AC3E}">
        <p14:creationId xmlns:p14="http://schemas.microsoft.com/office/powerpoint/2010/main" val="841994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5545"/>
                                        </p:tgtEl>
                                        <p:attrNameLst>
                                          <p:attrName>style.visibility</p:attrName>
                                        </p:attrNameLst>
                                      </p:cBhvr>
                                      <p:to>
                                        <p:strVal val="visible"/>
                                      </p:to>
                                    </p:set>
                                    <p:animEffect transition="in" filter="wipe(left)">
                                      <p:cBhvr>
                                        <p:cTn id="7" dur="500"/>
                                        <p:tgtEl>
                                          <p:spTgt spid="70554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05607"/>
                                        </p:tgtEl>
                                        <p:attrNameLst>
                                          <p:attrName>style.visibility</p:attrName>
                                        </p:attrNameLst>
                                      </p:cBhvr>
                                      <p:to>
                                        <p:strVal val="visible"/>
                                      </p:to>
                                    </p:set>
                                    <p:animEffect transition="in" filter="wipe(up)">
                                      <p:cBhvr>
                                        <p:cTn id="11" dur="500"/>
                                        <p:tgtEl>
                                          <p:spTgt spid="70560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05546"/>
                                        </p:tgtEl>
                                        <p:attrNameLst>
                                          <p:attrName>style.visibility</p:attrName>
                                        </p:attrNameLst>
                                      </p:cBhvr>
                                      <p:to>
                                        <p:strVal val="visible"/>
                                      </p:to>
                                    </p:set>
                                    <p:animEffect transition="in" filter="wipe(right)">
                                      <p:cBhvr>
                                        <p:cTn id="16" dur="500"/>
                                        <p:tgtEl>
                                          <p:spTgt spid="705546"/>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705608"/>
                                        </p:tgtEl>
                                        <p:attrNameLst>
                                          <p:attrName>style.visibility</p:attrName>
                                        </p:attrNameLst>
                                      </p:cBhvr>
                                      <p:to>
                                        <p:strVal val="visible"/>
                                      </p:to>
                                    </p:set>
                                    <p:animEffect transition="in" filter="wipe(up)">
                                      <p:cBhvr>
                                        <p:cTn id="20" dur="500"/>
                                        <p:tgtEl>
                                          <p:spTgt spid="705608"/>
                                        </p:tgtEl>
                                      </p:cBhvr>
                                    </p:animEffect>
                                  </p:childTnLst>
                                </p:cTn>
                              </p:par>
                            </p:childTnLst>
                          </p:cTn>
                        </p:par>
                        <p:par>
                          <p:cTn id="21" fill="hold" nodeType="afterGroup">
                            <p:stCondLst>
                              <p:cond delay="1000"/>
                            </p:stCondLst>
                            <p:childTnLst>
                              <p:par>
                                <p:cTn id="22" presetID="2" presetClass="entr" presetSubtype="8" fill="hold" grpId="0" nodeType="afterEffect">
                                  <p:stCondLst>
                                    <p:cond delay="0"/>
                                  </p:stCondLst>
                                  <p:childTnLst>
                                    <p:set>
                                      <p:cBhvr>
                                        <p:cTn id="23" dur="1" fill="hold">
                                          <p:stCondLst>
                                            <p:cond delay="0"/>
                                          </p:stCondLst>
                                        </p:cTn>
                                        <p:tgtEl>
                                          <p:spTgt spid="705596"/>
                                        </p:tgtEl>
                                        <p:attrNameLst>
                                          <p:attrName>style.visibility</p:attrName>
                                        </p:attrNameLst>
                                      </p:cBhvr>
                                      <p:to>
                                        <p:strVal val="visible"/>
                                      </p:to>
                                    </p:set>
                                    <p:anim calcmode="lin" valueType="num">
                                      <p:cBhvr additive="base">
                                        <p:cTn id="24" dur="500" fill="hold"/>
                                        <p:tgtEl>
                                          <p:spTgt spid="705596"/>
                                        </p:tgtEl>
                                        <p:attrNameLst>
                                          <p:attrName>ppt_x</p:attrName>
                                        </p:attrNameLst>
                                      </p:cBhvr>
                                      <p:tavLst>
                                        <p:tav tm="0">
                                          <p:val>
                                            <p:strVal val="0-#ppt_w/2"/>
                                          </p:val>
                                        </p:tav>
                                        <p:tav tm="100000">
                                          <p:val>
                                            <p:strVal val="#ppt_x"/>
                                          </p:val>
                                        </p:tav>
                                      </p:tavLst>
                                    </p:anim>
                                    <p:anim calcmode="lin" valueType="num">
                                      <p:cBhvr additive="base">
                                        <p:cTn id="25" dur="500" fill="hold"/>
                                        <p:tgtEl>
                                          <p:spTgt spid="705596"/>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705599"/>
                                        </p:tgtEl>
                                        <p:attrNameLst>
                                          <p:attrName>style.visibility</p:attrName>
                                        </p:attrNameLst>
                                      </p:cBhvr>
                                      <p:to>
                                        <p:strVal val="visible"/>
                                      </p:to>
                                    </p:set>
                                    <p:anim calcmode="lin" valueType="num">
                                      <p:cBhvr additive="base">
                                        <p:cTn id="29" dur="500" fill="hold"/>
                                        <p:tgtEl>
                                          <p:spTgt spid="705599"/>
                                        </p:tgtEl>
                                        <p:attrNameLst>
                                          <p:attrName>ppt_x</p:attrName>
                                        </p:attrNameLst>
                                      </p:cBhvr>
                                      <p:tavLst>
                                        <p:tav tm="0">
                                          <p:val>
                                            <p:strVal val="0-#ppt_w/2"/>
                                          </p:val>
                                        </p:tav>
                                        <p:tav tm="100000">
                                          <p:val>
                                            <p:strVal val="#ppt_x"/>
                                          </p:val>
                                        </p:tav>
                                      </p:tavLst>
                                    </p:anim>
                                    <p:anim calcmode="lin" valueType="num">
                                      <p:cBhvr additive="base">
                                        <p:cTn id="30" dur="500" fill="hold"/>
                                        <p:tgtEl>
                                          <p:spTgt spid="705599"/>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2000"/>
                            </p:stCondLst>
                            <p:childTnLst>
                              <p:par>
                                <p:cTn id="32" presetID="2" presetClass="entr" presetSubtype="8" fill="hold" grpId="0" nodeType="afterEffect">
                                  <p:stCondLst>
                                    <p:cond delay="0"/>
                                  </p:stCondLst>
                                  <p:childTnLst>
                                    <p:set>
                                      <p:cBhvr>
                                        <p:cTn id="33" dur="1" fill="hold">
                                          <p:stCondLst>
                                            <p:cond delay="0"/>
                                          </p:stCondLst>
                                        </p:cTn>
                                        <p:tgtEl>
                                          <p:spTgt spid="705600"/>
                                        </p:tgtEl>
                                        <p:attrNameLst>
                                          <p:attrName>style.visibility</p:attrName>
                                        </p:attrNameLst>
                                      </p:cBhvr>
                                      <p:to>
                                        <p:strVal val="visible"/>
                                      </p:to>
                                    </p:set>
                                    <p:anim calcmode="lin" valueType="num">
                                      <p:cBhvr additive="base">
                                        <p:cTn id="34" dur="500" fill="hold"/>
                                        <p:tgtEl>
                                          <p:spTgt spid="705600"/>
                                        </p:tgtEl>
                                        <p:attrNameLst>
                                          <p:attrName>ppt_x</p:attrName>
                                        </p:attrNameLst>
                                      </p:cBhvr>
                                      <p:tavLst>
                                        <p:tav tm="0">
                                          <p:val>
                                            <p:strVal val="0-#ppt_w/2"/>
                                          </p:val>
                                        </p:tav>
                                        <p:tav tm="100000">
                                          <p:val>
                                            <p:strVal val="#ppt_x"/>
                                          </p:val>
                                        </p:tav>
                                      </p:tavLst>
                                    </p:anim>
                                    <p:anim calcmode="lin" valueType="num">
                                      <p:cBhvr additive="base">
                                        <p:cTn id="35" dur="500" fill="hold"/>
                                        <p:tgtEl>
                                          <p:spTgt spid="705600"/>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05575"/>
                                        </p:tgtEl>
                                        <p:attrNameLst>
                                          <p:attrName>style.visibility</p:attrName>
                                        </p:attrNameLst>
                                      </p:cBhvr>
                                      <p:to>
                                        <p:strVal val="visible"/>
                                      </p:to>
                                    </p:set>
                                    <p:animEffect transition="in" filter="wipe(left)">
                                      <p:cBhvr>
                                        <p:cTn id="40" dur="500"/>
                                        <p:tgtEl>
                                          <p:spTgt spid="705575"/>
                                        </p:tgtEl>
                                      </p:cBhvr>
                                    </p:animEffect>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05585"/>
                                        </p:tgtEl>
                                        <p:attrNameLst>
                                          <p:attrName>style.visibility</p:attrName>
                                        </p:attrNameLst>
                                      </p:cBhvr>
                                      <p:to>
                                        <p:strVal val="visible"/>
                                      </p:to>
                                    </p:set>
                                    <p:animEffect transition="in" filter="wipe(left)">
                                      <p:cBhvr>
                                        <p:cTn id="44" dur="500"/>
                                        <p:tgtEl>
                                          <p:spTgt spid="70558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705560"/>
                                        </p:tgtEl>
                                        <p:attrNameLst>
                                          <p:attrName>style.visibility</p:attrName>
                                        </p:attrNameLst>
                                      </p:cBhvr>
                                      <p:to>
                                        <p:strVal val="visible"/>
                                      </p:to>
                                    </p:set>
                                    <p:animEffect transition="in" filter="wipe(right)">
                                      <p:cBhvr>
                                        <p:cTn id="49" dur="500"/>
                                        <p:tgtEl>
                                          <p:spTgt spid="705560"/>
                                        </p:tgtEl>
                                      </p:cBhvr>
                                    </p:animEffect>
                                  </p:childTnLst>
                                </p:cTn>
                              </p:par>
                            </p:childTnLst>
                          </p:cTn>
                        </p:par>
                        <p:par>
                          <p:cTn id="50" fill="hold" nodeType="afterGroup">
                            <p:stCondLst>
                              <p:cond delay="500"/>
                            </p:stCondLst>
                            <p:childTnLst>
                              <p:par>
                                <p:cTn id="51" presetID="2" presetClass="entr" presetSubtype="8" fill="hold" grpId="0" nodeType="afterEffect">
                                  <p:stCondLst>
                                    <p:cond delay="0"/>
                                  </p:stCondLst>
                                  <p:childTnLst>
                                    <p:set>
                                      <p:cBhvr>
                                        <p:cTn id="52" dur="1" fill="hold">
                                          <p:stCondLst>
                                            <p:cond delay="0"/>
                                          </p:stCondLst>
                                        </p:cTn>
                                        <p:tgtEl>
                                          <p:spTgt spid="705597"/>
                                        </p:tgtEl>
                                        <p:attrNameLst>
                                          <p:attrName>style.visibility</p:attrName>
                                        </p:attrNameLst>
                                      </p:cBhvr>
                                      <p:to>
                                        <p:strVal val="visible"/>
                                      </p:to>
                                    </p:set>
                                    <p:anim calcmode="lin" valueType="num">
                                      <p:cBhvr additive="base">
                                        <p:cTn id="53" dur="500" fill="hold"/>
                                        <p:tgtEl>
                                          <p:spTgt spid="705597"/>
                                        </p:tgtEl>
                                        <p:attrNameLst>
                                          <p:attrName>ppt_x</p:attrName>
                                        </p:attrNameLst>
                                      </p:cBhvr>
                                      <p:tavLst>
                                        <p:tav tm="0">
                                          <p:val>
                                            <p:strVal val="0-#ppt_w/2"/>
                                          </p:val>
                                        </p:tav>
                                        <p:tav tm="100000">
                                          <p:val>
                                            <p:strVal val="#ppt_x"/>
                                          </p:val>
                                        </p:tav>
                                      </p:tavLst>
                                    </p:anim>
                                    <p:anim calcmode="lin" valueType="num">
                                      <p:cBhvr additive="base">
                                        <p:cTn id="54" dur="500" fill="hold"/>
                                        <p:tgtEl>
                                          <p:spTgt spid="70559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705576"/>
                                        </p:tgtEl>
                                        <p:attrNameLst>
                                          <p:attrName>style.visibility</p:attrName>
                                        </p:attrNameLst>
                                      </p:cBhvr>
                                      <p:to>
                                        <p:strVal val="visible"/>
                                      </p:to>
                                    </p:set>
                                    <p:animEffect transition="in" filter="wipe(left)">
                                      <p:cBhvr>
                                        <p:cTn id="59" dur="500"/>
                                        <p:tgtEl>
                                          <p:spTgt spid="705576"/>
                                        </p:tgtEl>
                                      </p:cBhvr>
                                    </p:animEffect>
                                  </p:childTnLst>
                                </p:cTn>
                              </p:par>
                            </p:childTnLst>
                          </p:cTn>
                        </p:par>
                        <p:par>
                          <p:cTn id="60" fill="hold" nodeType="afterGroup">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705577"/>
                                        </p:tgtEl>
                                        <p:attrNameLst>
                                          <p:attrName>style.visibility</p:attrName>
                                        </p:attrNameLst>
                                      </p:cBhvr>
                                      <p:to>
                                        <p:strVal val="visible"/>
                                      </p:to>
                                    </p:set>
                                    <p:animEffect transition="in" filter="wipe(left)">
                                      <p:cBhvr>
                                        <p:cTn id="63" dur="500"/>
                                        <p:tgtEl>
                                          <p:spTgt spid="70557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705561"/>
                                        </p:tgtEl>
                                        <p:attrNameLst>
                                          <p:attrName>style.visibility</p:attrName>
                                        </p:attrNameLst>
                                      </p:cBhvr>
                                      <p:to>
                                        <p:strVal val="visible"/>
                                      </p:to>
                                    </p:set>
                                    <p:animEffect transition="in" filter="wipe(right)">
                                      <p:cBhvr>
                                        <p:cTn id="68" dur="500"/>
                                        <p:tgtEl>
                                          <p:spTgt spid="705561"/>
                                        </p:tgtEl>
                                      </p:cBhvr>
                                    </p:animEffect>
                                  </p:childTnLst>
                                </p:cTn>
                              </p:par>
                            </p:childTnLst>
                          </p:cTn>
                        </p:par>
                        <p:par>
                          <p:cTn id="69" fill="hold" nodeType="afterGroup">
                            <p:stCondLst>
                              <p:cond delay="500"/>
                            </p:stCondLst>
                            <p:childTnLst>
                              <p:par>
                                <p:cTn id="70" presetID="2" presetClass="entr" presetSubtype="8" fill="hold" grpId="0" nodeType="afterEffect">
                                  <p:stCondLst>
                                    <p:cond delay="0"/>
                                  </p:stCondLst>
                                  <p:childTnLst>
                                    <p:set>
                                      <p:cBhvr>
                                        <p:cTn id="71" dur="1" fill="hold">
                                          <p:stCondLst>
                                            <p:cond delay="0"/>
                                          </p:stCondLst>
                                        </p:cTn>
                                        <p:tgtEl>
                                          <p:spTgt spid="705598"/>
                                        </p:tgtEl>
                                        <p:attrNameLst>
                                          <p:attrName>style.visibility</p:attrName>
                                        </p:attrNameLst>
                                      </p:cBhvr>
                                      <p:to>
                                        <p:strVal val="visible"/>
                                      </p:to>
                                    </p:set>
                                    <p:anim calcmode="lin" valueType="num">
                                      <p:cBhvr additive="base">
                                        <p:cTn id="72" dur="500" fill="hold"/>
                                        <p:tgtEl>
                                          <p:spTgt spid="705598"/>
                                        </p:tgtEl>
                                        <p:attrNameLst>
                                          <p:attrName>ppt_x</p:attrName>
                                        </p:attrNameLst>
                                      </p:cBhvr>
                                      <p:tavLst>
                                        <p:tav tm="0">
                                          <p:val>
                                            <p:strVal val="0-#ppt_w/2"/>
                                          </p:val>
                                        </p:tav>
                                        <p:tav tm="100000">
                                          <p:val>
                                            <p:strVal val="#ppt_x"/>
                                          </p:val>
                                        </p:tav>
                                      </p:tavLst>
                                    </p:anim>
                                    <p:anim calcmode="lin" valueType="num">
                                      <p:cBhvr additive="base">
                                        <p:cTn id="73" dur="500" fill="hold"/>
                                        <p:tgtEl>
                                          <p:spTgt spid="705598"/>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705580"/>
                                        </p:tgtEl>
                                        <p:attrNameLst>
                                          <p:attrName>style.visibility</p:attrName>
                                        </p:attrNameLst>
                                      </p:cBhvr>
                                      <p:to>
                                        <p:strVal val="visible"/>
                                      </p:to>
                                    </p:set>
                                    <p:animEffect transition="in" filter="wipe(left)">
                                      <p:cBhvr>
                                        <p:cTn id="77" dur="500"/>
                                        <p:tgtEl>
                                          <p:spTgt spid="705580"/>
                                        </p:tgtEl>
                                      </p:cBhvr>
                                    </p:animEffect>
                                  </p:childTnLst>
                                </p:cTn>
                              </p:par>
                            </p:childTnLst>
                          </p:cTn>
                        </p:par>
                        <p:par>
                          <p:cTn id="78" fill="hold" nodeType="afterGroup">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705584"/>
                                        </p:tgtEl>
                                        <p:attrNameLst>
                                          <p:attrName>style.visibility</p:attrName>
                                        </p:attrNameLst>
                                      </p:cBhvr>
                                      <p:to>
                                        <p:strVal val="visible"/>
                                      </p:to>
                                    </p:set>
                                    <p:animEffect transition="in" filter="wipe(left)">
                                      <p:cBhvr>
                                        <p:cTn id="81" dur="500"/>
                                        <p:tgtEl>
                                          <p:spTgt spid="70558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2" fill="hold" grpId="0" nodeType="clickEffect">
                                  <p:stCondLst>
                                    <p:cond delay="0"/>
                                  </p:stCondLst>
                                  <p:childTnLst>
                                    <p:set>
                                      <p:cBhvr>
                                        <p:cTn id="85" dur="1" fill="hold">
                                          <p:stCondLst>
                                            <p:cond delay="0"/>
                                          </p:stCondLst>
                                        </p:cTn>
                                        <p:tgtEl>
                                          <p:spTgt spid="705570"/>
                                        </p:tgtEl>
                                        <p:attrNameLst>
                                          <p:attrName>style.visibility</p:attrName>
                                        </p:attrNameLst>
                                      </p:cBhvr>
                                      <p:to>
                                        <p:strVal val="visible"/>
                                      </p:to>
                                    </p:set>
                                    <p:animEffect transition="in" filter="wipe(right)">
                                      <p:cBhvr>
                                        <p:cTn id="86" dur="500"/>
                                        <p:tgtEl>
                                          <p:spTgt spid="705570"/>
                                        </p:tgtEl>
                                      </p:cBhvr>
                                    </p:animEffect>
                                  </p:childTnLst>
                                </p:cTn>
                              </p:par>
                            </p:childTnLst>
                          </p:cTn>
                        </p:par>
                        <p:par>
                          <p:cTn id="87" fill="hold" nodeType="afterGroup">
                            <p:stCondLst>
                              <p:cond delay="500"/>
                            </p:stCondLst>
                            <p:childTnLst>
                              <p:par>
                                <p:cTn id="88" presetID="2" presetClass="entr" presetSubtype="8" fill="hold" grpId="0" nodeType="afterEffect">
                                  <p:stCondLst>
                                    <p:cond delay="0"/>
                                  </p:stCondLst>
                                  <p:childTnLst>
                                    <p:set>
                                      <p:cBhvr>
                                        <p:cTn id="89" dur="1" fill="hold">
                                          <p:stCondLst>
                                            <p:cond delay="0"/>
                                          </p:stCondLst>
                                        </p:cTn>
                                        <p:tgtEl>
                                          <p:spTgt spid="705603"/>
                                        </p:tgtEl>
                                        <p:attrNameLst>
                                          <p:attrName>style.visibility</p:attrName>
                                        </p:attrNameLst>
                                      </p:cBhvr>
                                      <p:to>
                                        <p:strVal val="visible"/>
                                      </p:to>
                                    </p:set>
                                    <p:anim calcmode="lin" valueType="num">
                                      <p:cBhvr additive="base">
                                        <p:cTn id="90" dur="500" fill="hold"/>
                                        <p:tgtEl>
                                          <p:spTgt spid="705603"/>
                                        </p:tgtEl>
                                        <p:attrNameLst>
                                          <p:attrName>ppt_x</p:attrName>
                                        </p:attrNameLst>
                                      </p:cBhvr>
                                      <p:tavLst>
                                        <p:tav tm="0">
                                          <p:val>
                                            <p:strVal val="0-#ppt_w/2"/>
                                          </p:val>
                                        </p:tav>
                                        <p:tav tm="100000">
                                          <p:val>
                                            <p:strVal val="#ppt_x"/>
                                          </p:val>
                                        </p:tav>
                                      </p:tavLst>
                                    </p:anim>
                                    <p:anim calcmode="lin" valueType="num">
                                      <p:cBhvr additive="base">
                                        <p:cTn id="91" dur="500" fill="hold"/>
                                        <p:tgtEl>
                                          <p:spTgt spid="705603"/>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1000"/>
                            </p:stCondLst>
                            <p:childTnLst>
                              <p:par>
                                <p:cTn id="93" presetID="22" presetClass="entr" presetSubtype="2" fill="hold" grpId="0" nodeType="afterEffect">
                                  <p:stCondLst>
                                    <p:cond delay="0"/>
                                  </p:stCondLst>
                                  <p:childTnLst>
                                    <p:set>
                                      <p:cBhvr>
                                        <p:cTn id="94" dur="1" fill="hold">
                                          <p:stCondLst>
                                            <p:cond delay="0"/>
                                          </p:stCondLst>
                                        </p:cTn>
                                        <p:tgtEl>
                                          <p:spTgt spid="705571"/>
                                        </p:tgtEl>
                                        <p:attrNameLst>
                                          <p:attrName>style.visibility</p:attrName>
                                        </p:attrNameLst>
                                      </p:cBhvr>
                                      <p:to>
                                        <p:strVal val="visible"/>
                                      </p:to>
                                    </p:set>
                                    <p:animEffect transition="in" filter="wipe(right)">
                                      <p:cBhvr>
                                        <p:cTn id="95" dur="500"/>
                                        <p:tgtEl>
                                          <p:spTgt spid="705571"/>
                                        </p:tgtEl>
                                      </p:cBhvr>
                                    </p:animEffect>
                                  </p:childTnLst>
                                </p:cTn>
                              </p:par>
                            </p:childTnLst>
                          </p:cTn>
                        </p:par>
                        <p:par>
                          <p:cTn id="96" fill="hold" nodeType="afterGroup">
                            <p:stCondLst>
                              <p:cond delay="1500"/>
                            </p:stCondLst>
                            <p:childTnLst>
                              <p:par>
                                <p:cTn id="97" presetID="2" presetClass="entr" presetSubtype="8" fill="hold" grpId="0" nodeType="afterEffect">
                                  <p:stCondLst>
                                    <p:cond delay="0"/>
                                  </p:stCondLst>
                                  <p:childTnLst>
                                    <p:set>
                                      <p:cBhvr>
                                        <p:cTn id="98" dur="1" fill="hold">
                                          <p:stCondLst>
                                            <p:cond delay="0"/>
                                          </p:stCondLst>
                                        </p:cTn>
                                        <p:tgtEl>
                                          <p:spTgt spid="705604"/>
                                        </p:tgtEl>
                                        <p:attrNameLst>
                                          <p:attrName>style.visibility</p:attrName>
                                        </p:attrNameLst>
                                      </p:cBhvr>
                                      <p:to>
                                        <p:strVal val="visible"/>
                                      </p:to>
                                    </p:set>
                                    <p:anim calcmode="lin" valueType="num">
                                      <p:cBhvr additive="base">
                                        <p:cTn id="99" dur="500" fill="hold"/>
                                        <p:tgtEl>
                                          <p:spTgt spid="705604"/>
                                        </p:tgtEl>
                                        <p:attrNameLst>
                                          <p:attrName>ppt_x</p:attrName>
                                        </p:attrNameLst>
                                      </p:cBhvr>
                                      <p:tavLst>
                                        <p:tav tm="0">
                                          <p:val>
                                            <p:strVal val="0-#ppt_w/2"/>
                                          </p:val>
                                        </p:tav>
                                        <p:tav tm="100000">
                                          <p:val>
                                            <p:strVal val="#ppt_x"/>
                                          </p:val>
                                        </p:tav>
                                      </p:tavLst>
                                    </p:anim>
                                    <p:anim calcmode="lin" valueType="num">
                                      <p:cBhvr additive="base">
                                        <p:cTn id="100" dur="500" fill="hold"/>
                                        <p:tgtEl>
                                          <p:spTgt spid="705604"/>
                                        </p:tgtEl>
                                        <p:attrNameLst>
                                          <p:attrName>ppt_y</p:attrName>
                                        </p:attrNameLst>
                                      </p:cBhvr>
                                      <p:tavLst>
                                        <p:tav tm="0">
                                          <p:val>
                                            <p:strVal val="#ppt_y"/>
                                          </p:val>
                                        </p:tav>
                                        <p:tav tm="100000">
                                          <p:val>
                                            <p:strVal val="#ppt_y"/>
                                          </p:val>
                                        </p:tav>
                                      </p:tavLst>
                                    </p:anim>
                                  </p:childTnLst>
                                </p:cTn>
                              </p:par>
                            </p:childTnLst>
                          </p:cTn>
                        </p:par>
                        <p:par>
                          <p:cTn id="101" fill="hold" nodeType="afterGroup">
                            <p:stCondLst>
                              <p:cond delay="2000"/>
                            </p:stCondLst>
                            <p:childTnLst>
                              <p:par>
                                <p:cTn id="102" presetID="22" presetClass="entr" presetSubtype="2" fill="hold" grpId="0" nodeType="afterEffect">
                                  <p:stCondLst>
                                    <p:cond delay="0"/>
                                  </p:stCondLst>
                                  <p:childTnLst>
                                    <p:set>
                                      <p:cBhvr>
                                        <p:cTn id="103" dur="1" fill="hold">
                                          <p:stCondLst>
                                            <p:cond delay="0"/>
                                          </p:stCondLst>
                                        </p:cTn>
                                        <p:tgtEl>
                                          <p:spTgt spid="705572"/>
                                        </p:tgtEl>
                                        <p:attrNameLst>
                                          <p:attrName>style.visibility</p:attrName>
                                        </p:attrNameLst>
                                      </p:cBhvr>
                                      <p:to>
                                        <p:strVal val="visible"/>
                                      </p:to>
                                    </p:set>
                                    <p:animEffect transition="in" filter="wipe(right)">
                                      <p:cBhvr>
                                        <p:cTn id="104" dur="500"/>
                                        <p:tgtEl>
                                          <p:spTgt spid="705572"/>
                                        </p:tgtEl>
                                      </p:cBhvr>
                                    </p:animEffect>
                                  </p:childTnLst>
                                </p:cTn>
                              </p:par>
                            </p:childTnLst>
                          </p:cTn>
                        </p:par>
                        <p:par>
                          <p:cTn id="105" fill="hold" nodeType="afterGroup">
                            <p:stCondLst>
                              <p:cond delay="2500"/>
                            </p:stCondLst>
                            <p:childTnLst>
                              <p:par>
                                <p:cTn id="106" presetID="2" presetClass="entr" presetSubtype="8" fill="hold" grpId="0" nodeType="afterEffect">
                                  <p:stCondLst>
                                    <p:cond delay="0"/>
                                  </p:stCondLst>
                                  <p:childTnLst>
                                    <p:set>
                                      <p:cBhvr>
                                        <p:cTn id="107" dur="1" fill="hold">
                                          <p:stCondLst>
                                            <p:cond delay="0"/>
                                          </p:stCondLst>
                                        </p:cTn>
                                        <p:tgtEl>
                                          <p:spTgt spid="705605"/>
                                        </p:tgtEl>
                                        <p:attrNameLst>
                                          <p:attrName>style.visibility</p:attrName>
                                        </p:attrNameLst>
                                      </p:cBhvr>
                                      <p:to>
                                        <p:strVal val="visible"/>
                                      </p:to>
                                    </p:set>
                                    <p:anim calcmode="lin" valueType="num">
                                      <p:cBhvr additive="base">
                                        <p:cTn id="108" dur="500" fill="hold"/>
                                        <p:tgtEl>
                                          <p:spTgt spid="705605"/>
                                        </p:tgtEl>
                                        <p:attrNameLst>
                                          <p:attrName>ppt_x</p:attrName>
                                        </p:attrNameLst>
                                      </p:cBhvr>
                                      <p:tavLst>
                                        <p:tav tm="0">
                                          <p:val>
                                            <p:strVal val="0-#ppt_w/2"/>
                                          </p:val>
                                        </p:tav>
                                        <p:tav tm="100000">
                                          <p:val>
                                            <p:strVal val="#ppt_x"/>
                                          </p:val>
                                        </p:tav>
                                      </p:tavLst>
                                    </p:anim>
                                    <p:anim calcmode="lin" valueType="num">
                                      <p:cBhvr additive="base">
                                        <p:cTn id="109" dur="500" fill="hold"/>
                                        <p:tgtEl>
                                          <p:spTgt spid="705605"/>
                                        </p:tgtEl>
                                        <p:attrNameLst>
                                          <p:attrName>ppt_y</p:attrName>
                                        </p:attrNameLst>
                                      </p:cBhvr>
                                      <p:tavLst>
                                        <p:tav tm="0">
                                          <p:val>
                                            <p:strVal val="#ppt_y"/>
                                          </p:val>
                                        </p:tav>
                                        <p:tav tm="100000">
                                          <p:val>
                                            <p:strVal val="#ppt_y"/>
                                          </p:val>
                                        </p:tav>
                                      </p:tavLst>
                                    </p:anim>
                                  </p:childTnLst>
                                </p:cTn>
                              </p:par>
                            </p:childTnLst>
                          </p:cTn>
                        </p:par>
                        <p:par>
                          <p:cTn id="110" fill="hold" nodeType="afterGroup">
                            <p:stCondLst>
                              <p:cond delay="3000"/>
                            </p:stCondLst>
                            <p:childTnLst>
                              <p:par>
                                <p:cTn id="111" presetID="22" presetClass="entr" presetSubtype="2" fill="hold" grpId="0" nodeType="afterEffect">
                                  <p:stCondLst>
                                    <p:cond delay="0"/>
                                  </p:stCondLst>
                                  <p:childTnLst>
                                    <p:set>
                                      <p:cBhvr>
                                        <p:cTn id="112" dur="1" fill="hold">
                                          <p:stCondLst>
                                            <p:cond delay="0"/>
                                          </p:stCondLst>
                                        </p:cTn>
                                        <p:tgtEl>
                                          <p:spTgt spid="705573"/>
                                        </p:tgtEl>
                                        <p:attrNameLst>
                                          <p:attrName>style.visibility</p:attrName>
                                        </p:attrNameLst>
                                      </p:cBhvr>
                                      <p:to>
                                        <p:strVal val="visible"/>
                                      </p:to>
                                    </p:set>
                                    <p:animEffect transition="in" filter="wipe(right)">
                                      <p:cBhvr>
                                        <p:cTn id="113" dur="500"/>
                                        <p:tgtEl>
                                          <p:spTgt spid="705573"/>
                                        </p:tgtEl>
                                      </p:cBhvr>
                                    </p:animEffect>
                                  </p:childTnLst>
                                </p:cTn>
                              </p:par>
                            </p:childTnLst>
                          </p:cTn>
                        </p:par>
                        <p:par>
                          <p:cTn id="114" fill="hold" nodeType="afterGroup">
                            <p:stCondLst>
                              <p:cond delay="3500"/>
                            </p:stCondLst>
                            <p:childTnLst>
                              <p:par>
                                <p:cTn id="115" presetID="2" presetClass="entr" presetSubtype="8" fill="hold" grpId="0" nodeType="afterEffect">
                                  <p:stCondLst>
                                    <p:cond delay="0"/>
                                  </p:stCondLst>
                                  <p:childTnLst>
                                    <p:set>
                                      <p:cBhvr>
                                        <p:cTn id="116" dur="1" fill="hold">
                                          <p:stCondLst>
                                            <p:cond delay="0"/>
                                          </p:stCondLst>
                                        </p:cTn>
                                        <p:tgtEl>
                                          <p:spTgt spid="705606"/>
                                        </p:tgtEl>
                                        <p:attrNameLst>
                                          <p:attrName>style.visibility</p:attrName>
                                        </p:attrNameLst>
                                      </p:cBhvr>
                                      <p:to>
                                        <p:strVal val="visible"/>
                                      </p:to>
                                    </p:set>
                                    <p:anim calcmode="lin" valueType="num">
                                      <p:cBhvr additive="base">
                                        <p:cTn id="117" dur="500" fill="hold"/>
                                        <p:tgtEl>
                                          <p:spTgt spid="705606"/>
                                        </p:tgtEl>
                                        <p:attrNameLst>
                                          <p:attrName>ppt_x</p:attrName>
                                        </p:attrNameLst>
                                      </p:cBhvr>
                                      <p:tavLst>
                                        <p:tav tm="0">
                                          <p:val>
                                            <p:strVal val="0-#ppt_w/2"/>
                                          </p:val>
                                        </p:tav>
                                        <p:tav tm="100000">
                                          <p:val>
                                            <p:strVal val="#ppt_x"/>
                                          </p:val>
                                        </p:tav>
                                      </p:tavLst>
                                    </p:anim>
                                    <p:anim calcmode="lin" valueType="num">
                                      <p:cBhvr additive="base">
                                        <p:cTn id="118" dur="500" fill="hold"/>
                                        <p:tgtEl>
                                          <p:spTgt spid="705606"/>
                                        </p:tgtEl>
                                        <p:attrNameLst>
                                          <p:attrName>ppt_y</p:attrName>
                                        </p:attrNameLst>
                                      </p:cBhvr>
                                      <p:tavLst>
                                        <p:tav tm="0">
                                          <p:val>
                                            <p:strVal val="#ppt_y"/>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705578"/>
                                        </p:tgtEl>
                                        <p:attrNameLst>
                                          <p:attrName>style.visibility</p:attrName>
                                        </p:attrNameLst>
                                      </p:cBhvr>
                                      <p:to>
                                        <p:strVal val="visible"/>
                                      </p:to>
                                    </p:set>
                                    <p:animEffect transition="in" filter="wipe(left)">
                                      <p:cBhvr>
                                        <p:cTn id="123" dur="500"/>
                                        <p:tgtEl>
                                          <p:spTgt spid="705578"/>
                                        </p:tgtEl>
                                      </p:cBhvr>
                                    </p:animEffect>
                                  </p:childTnLst>
                                </p:cTn>
                              </p:par>
                            </p:childTnLst>
                          </p:cTn>
                        </p:par>
                        <p:par>
                          <p:cTn id="124" fill="hold" nodeType="afterGroup">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705588"/>
                                        </p:tgtEl>
                                        <p:attrNameLst>
                                          <p:attrName>style.visibility</p:attrName>
                                        </p:attrNameLst>
                                      </p:cBhvr>
                                      <p:to>
                                        <p:strVal val="visible"/>
                                      </p:to>
                                    </p:set>
                                    <p:animEffect transition="in" filter="wipe(left)">
                                      <p:cBhvr>
                                        <p:cTn id="127" dur="500"/>
                                        <p:tgtEl>
                                          <p:spTgt spid="705588"/>
                                        </p:tgtEl>
                                      </p:cBhvr>
                                    </p:animEffect>
                                  </p:childTnLst>
                                </p:cTn>
                              </p:par>
                            </p:childTnLst>
                          </p:cTn>
                        </p:par>
                        <p:par>
                          <p:cTn id="128" fill="hold" nodeType="afterGroup">
                            <p:stCondLst>
                              <p:cond delay="1000"/>
                            </p:stCondLst>
                            <p:childTnLst>
                              <p:par>
                                <p:cTn id="129" presetID="22" presetClass="entr" presetSubtype="8" fill="hold" grpId="0" nodeType="afterEffect">
                                  <p:stCondLst>
                                    <p:cond delay="0"/>
                                  </p:stCondLst>
                                  <p:childTnLst>
                                    <p:set>
                                      <p:cBhvr>
                                        <p:cTn id="130" dur="1" fill="hold">
                                          <p:stCondLst>
                                            <p:cond delay="0"/>
                                          </p:stCondLst>
                                        </p:cTn>
                                        <p:tgtEl>
                                          <p:spTgt spid="705587"/>
                                        </p:tgtEl>
                                        <p:attrNameLst>
                                          <p:attrName>style.visibility</p:attrName>
                                        </p:attrNameLst>
                                      </p:cBhvr>
                                      <p:to>
                                        <p:strVal val="visible"/>
                                      </p:to>
                                    </p:set>
                                    <p:animEffect transition="in" filter="wipe(left)">
                                      <p:cBhvr>
                                        <p:cTn id="131" dur="500"/>
                                        <p:tgtEl>
                                          <p:spTgt spid="705587"/>
                                        </p:tgtEl>
                                      </p:cBhvr>
                                    </p:animEffect>
                                  </p:childTnLst>
                                </p:cTn>
                              </p:par>
                            </p:childTnLst>
                          </p:cTn>
                        </p:par>
                        <p:par>
                          <p:cTn id="132" fill="hold" nodeType="afterGroup">
                            <p:stCondLst>
                              <p:cond delay="1500"/>
                            </p:stCondLst>
                            <p:childTnLst>
                              <p:par>
                                <p:cTn id="133" presetID="22" presetClass="entr" presetSubtype="8" fill="hold" grpId="0" nodeType="afterEffect">
                                  <p:stCondLst>
                                    <p:cond delay="0"/>
                                  </p:stCondLst>
                                  <p:childTnLst>
                                    <p:set>
                                      <p:cBhvr>
                                        <p:cTn id="134" dur="1" fill="hold">
                                          <p:stCondLst>
                                            <p:cond delay="0"/>
                                          </p:stCondLst>
                                        </p:cTn>
                                        <p:tgtEl>
                                          <p:spTgt spid="705579"/>
                                        </p:tgtEl>
                                        <p:attrNameLst>
                                          <p:attrName>style.visibility</p:attrName>
                                        </p:attrNameLst>
                                      </p:cBhvr>
                                      <p:to>
                                        <p:strVal val="visible"/>
                                      </p:to>
                                    </p:set>
                                    <p:animEffect transition="in" filter="wipe(left)">
                                      <p:cBhvr>
                                        <p:cTn id="135" dur="500"/>
                                        <p:tgtEl>
                                          <p:spTgt spid="705579"/>
                                        </p:tgtEl>
                                      </p:cBhvr>
                                    </p:animEffect>
                                  </p:childTnLst>
                                </p:cTn>
                              </p:par>
                            </p:childTnLst>
                          </p:cTn>
                        </p:par>
                        <p:par>
                          <p:cTn id="136" fill="hold" nodeType="afterGroup">
                            <p:stCondLst>
                              <p:cond delay="2000"/>
                            </p:stCondLst>
                            <p:childTnLst>
                              <p:par>
                                <p:cTn id="137" presetID="22" presetClass="entr" presetSubtype="8" fill="hold" grpId="0" nodeType="afterEffect">
                                  <p:stCondLst>
                                    <p:cond delay="0"/>
                                  </p:stCondLst>
                                  <p:childTnLst>
                                    <p:set>
                                      <p:cBhvr>
                                        <p:cTn id="138" dur="1" fill="hold">
                                          <p:stCondLst>
                                            <p:cond delay="0"/>
                                          </p:stCondLst>
                                        </p:cTn>
                                        <p:tgtEl>
                                          <p:spTgt spid="705589"/>
                                        </p:tgtEl>
                                        <p:attrNameLst>
                                          <p:attrName>style.visibility</p:attrName>
                                        </p:attrNameLst>
                                      </p:cBhvr>
                                      <p:to>
                                        <p:strVal val="visible"/>
                                      </p:to>
                                    </p:set>
                                    <p:animEffect transition="in" filter="wipe(left)">
                                      <p:cBhvr>
                                        <p:cTn id="139" dur="500"/>
                                        <p:tgtEl>
                                          <p:spTgt spid="70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46" grpId="0" animBg="1"/>
      <p:bldP spid="705545" grpId="0" animBg="1"/>
      <p:bldP spid="705561" grpId="0" animBg="1"/>
      <p:bldP spid="705575" grpId="0" animBg="1"/>
      <p:bldP spid="705577" grpId="0" animBg="1"/>
      <p:bldP spid="705579" grpId="0" animBg="1"/>
      <p:bldP spid="705580" grpId="0" animBg="1"/>
      <p:bldP spid="705584" grpId="0" animBg="1"/>
      <p:bldP spid="705585" grpId="0" animBg="1"/>
      <p:bldP spid="705589" grpId="0" animBg="1"/>
      <p:bldP spid="705607" grpId="0" animBg="1" autoUpdateAnimBg="0"/>
      <p:bldP spid="705608" grpId="0" animBg="1" autoUpdateAnimBg="0"/>
      <p:bldP spid="705560" grpId="0" animBg="1"/>
      <p:bldP spid="705576" grpId="0" animBg="1"/>
      <p:bldP spid="705570" grpId="0" animBg="1"/>
      <p:bldP spid="705571" grpId="0" animBg="1"/>
      <p:bldP spid="705572" grpId="0" animBg="1"/>
      <p:bldP spid="705573" grpId="0" animBg="1"/>
      <p:bldP spid="705578" grpId="0" animBg="1"/>
      <p:bldP spid="705588" grpId="0" animBg="1"/>
      <p:bldP spid="705587" grpId="0" animBg="1"/>
      <p:bldP spid="705600" grpId="0" autoUpdateAnimBg="0"/>
      <p:bldP spid="705596" grpId="0" autoUpdateAnimBg="0"/>
      <p:bldP spid="705597" grpId="0" autoUpdateAnimBg="0"/>
      <p:bldP spid="705598" grpId="0" autoUpdateAnimBg="0"/>
      <p:bldP spid="705599" grpId="0" animBg="1"/>
      <p:bldP spid="705603" grpId="0" autoUpdateAnimBg="0"/>
      <p:bldP spid="705604" grpId="0" autoUpdateAnimBg="0"/>
      <p:bldP spid="705605" grpId="0" autoUpdateAnimBg="0"/>
      <p:bldP spid="70560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en-US"/>
              <a:t>Congestion Avoidance</a:t>
            </a:r>
          </a:p>
        </p:txBody>
      </p:sp>
      <p:sp>
        <p:nvSpPr>
          <p:cNvPr id="416771" name="Rectangle 3"/>
          <p:cNvSpPr>
            <a:spLocks noGrp="1" noChangeArrowheads="1"/>
          </p:cNvSpPr>
          <p:nvPr>
            <p:ph type="body" idx="1"/>
          </p:nvPr>
        </p:nvSpPr>
        <p:spPr>
          <a:xfrm>
            <a:off x="838200" y="1460500"/>
            <a:ext cx="7888288" cy="4470400"/>
          </a:xfrm>
        </p:spPr>
        <p:txBody>
          <a:bodyPr/>
          <a:lstStyle/>
          <a:p>
            <a:pPr marL="0" indent="0">
              <a:buNone/>
            </a:pPr>
            <a:r>
              <a:rPr lang="en-US" dirty="0"/>
              <a:t>Starts when </a:t>
            </a:r>
            <a:r>
              <a:rPr lang="en-US" dirty="0" err="1">
                <a:solidFill>
                  <a:srgbClr val="00CC00"/>
                </a:solidFill>
              </a:rPr>
              <a:t>cwnd</a:t>
            </a:r>
            <a:r>
              <a:rPr lang="en-US" dirty="0">
                <a:solidFill>
                  <a:srgbClr val="00CC00"/>
                </a:solidFill>
              </a:rPr>
              <a:t> </a:t>
            </a:r>
            <a:r>
              <a:rPr lang="en-US" dirty="0">
                <a:solidFill>
                  <a:srgbClr val="00CC00"/>
                </a:solidFill>
                <a:sym typeface="Symbol" charset="0"/>
              </a:rPr>
              <a:t></a:t>
            </a:r>
            <a:r>
              <a:rPr lang="en-US" dirty="0">
                <a:solidFill>
                  <a:srgbClr val="00CC00"/>
                </a:solidFill>
              </a:rPr>
              <a:t> </a:t>
            </a:r>
            <a:r>
              <a:rPr lang="en-US" dirty="0" err="1">
                <a:solidFill>
                  <a:srgbClr val="00CC00"/>
                </a:solidFill>
              </a:rPr>
              <a:t>ssthresh</a:t>
            </a:r>
            <a:endParaRPr lang="en-US" dirty="0">
              <a:solidFill>
                <a:srgbClr val="00CC00"/>
              </a:solidFill>
            </a:endParaRPr>
          </a:p>
          <a:p>
            <a:pPr marL="0" indent="0">
              <a:buNone/>
            </a:pPr>
            <a:r>
              <a:rPr lang="en-US" dirty="0"/>
              <a:t>On each successful ACK:			</a:t>
            </a:r>
            <a:endParaRPr lang="en-US" dirty="0" smtClean="0"/>
          </a:p>
          <a:p>
            <a:pPr marL="0" indent="0">
              <a:buNone/>
            </a:pPr>
            <a:r>
              <a:rPr lang="en-US" dirty="0">
                <a:solidFill>
                  <a:srgbClr val="0066FF"/>
                </a:solidFill>
              </a:rPr>
              <a:t>	</a:t>
            </a:r>
            <a:r>
              <a:rPr lang="en-US" dirty="0" err="1">
                <a:solidFill>
                  <a:srgbClr val="00CC00"/>
                </a:solidFill>
              </a:rPr>
              <a:t>cwnd</a:t>
            </a:r>
            <a:r>
              <a:rPr lang="en-US" dirty="0">
                <a:solidFill>
                  <a:srgbClr val="00CC00"/>
                </a:solidFill>
              </a:rPr>
              <a:t> </a:t>
            </a:r>
            <a:r>
              <a:rPr lang="en-US" dirty="0">
                <a:solidFill>
                  <a:srgbClr val="00CC00"/>
                </a:solidFill>
                <a:sym typeface="Symbol" charset="0"/>
              </a:rPr>
              <a:t></a:t>
            </a:r>
            <a:r>
              <a:rPr lang="en-US" dirty="0">
                <a:solidFill>
                  <a:srgbClr val="00CC00"/>
                </a:solidFill>
              </a:rPr>
              <a:t> </a:t>
            </a:r>
            <a:r>
              <a:rPr lang="en-US" dirty="0" err="1">
                <a:solidFill>
                  <a:srgbClr val="00CC00"/>
                </a:solidFill>
              </a:rPr>
              <a:t>cwnd</a:t>
            </a:r>
            <a:r>
              <a:rPr lang="en-US" dirty="0">
                <a:solidFill>
                  <a:srgbClr val="00CC00"/>
                </a:solidFill>
              </a:rPr>
              <a:t> + 1/</a:t>
            </a:r>
            <a:r>
              <a:rPr lang="en-US" dirty="0" err="1">
                <a:solidFill>
                  <a:srgbClr val="00CC00"/>
                </a:solidFill>
              </a:rPr>
              <a:t>cwnd</a:t>
            </a:r>
            <a:endParaRPr lang="en-US" dirty="0">
              <a:solidFill>
                <a:srgbClr val="00CC00"/>
              </a:solidFill>
            </a:endParaRPr>
          </a:p>
          <a:p>
            <a:pPr marL="0" indent="0">
              <a:buNone/>
            </a:pPr>
            <a:r>
              <a:rPr lang="en-US" u="sng" dirty="0"/>
              <a:t>Linear growth</a:t>
            </a:r>
            <a:r>
              <a:rPr lang="en-US" dirty="0"/>
              <a:t> of </a:t>
            </a:r>
            <a:r>
              <a:rPr lang="en-US" dirty="0" err="1"/>
              <a:t>cwnd</a:t>
            </a:r>
            <a:endParaRPr lang="en-US" dirty="0"/>
          </a:p>
          <a:p>
            <a:pPr>
              <a:buFont typeface="Wingdings" charset="0"/>
              <a:buNone/>
            </a:pPr>
            <a:r>
              <a:rPr lang="en-US" dirty="0"/>
              <a:t>		each RTT: </a:t>
            </a:r>
            <a:r>
              <a:rPr lang="en-US" dirty="0" err="1">
                <a:solidFill>
                  <a:srgbClr val="00CC00"/>
                </a:solidFill>
              </a:rPr>
              <a:t>cwnd</a:t>
            </a:r>
            <a:r>
              <a:rPr lang="en-US" dirty="0">
                <a:solidFill>
                  <a:srgbClr val="00CC00"/>
                </a:solidFill>
              </a:rPr>
              <a:t> </a:t>
            </a:r>
            <a:r>
              <a:rPr lang="en-US" dirty="0">
                <a:solidFill>
                  <a:srgbClr val="00CC00"/>
                </a:solidFill>
                <a:sym typeface="Symbol" charset="0"/>
              </a:rPr>
              <a:t></a:t>
            </a:r>
            <a:r>
              <a:rPr lang="en-US" dirty="0">
                <a:solidFill>
                  <a:srgbClr val="00CC00"/>
                </a:solidFill>
              </a:rPr>
              <a:t> </a:t>
            </a:r>
            <a:r>
              <a:rPr lang="en-US" dirty="0" err="1">
                <a:solidFill>
                  <a:srgbClr val="00CC00"/>
                </a:solidFill>
              </a:rPr>
              <a:t>cwnd</a:t>
            </a:r>
            <a:r>
              <a:rPr lang="en-US" dirty="0">
                <a:solidFill>
                  <a:srgbClr val="00CC00"/>
                </a:solidFill>
              </a:rPr>
              <a:t> + 1</a:t>
            </a:r>
          </a:p>
        </p:txBody>
      </p:sp>
    </p:spTree>
    <p:extLst>
      <p:ext uri="{BB962C8B-B14F-4D97-AF65-F5344CB8AC3E}">
        <p14:creationId xmlns:p14="http://schemas.microsoft.com/office/powerpoint/2010/main" val="4087386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p:txBody>
          <a:bodyPr/>
          <a:lstStyle/>
          <a:p>
            <a:r>
              <a:rPr lang="en-US"/>
              <a:t>Congestion Avoidance</a:t>
            </a:r>
          </a:p>
        </p:txBody>
      </p:sp>
      <p:sp>
        <p:nvSpPr>
          <p:cNvPr id="706564" name="Line 4"/>
          <p:cNvSpPr>
            <a:spLocks noChangeShapeType="1"/>
          </p:cNvSpPr>
          <p:nvPr/>
        </p:nvSpPr>
        <p:spPr bwMode="auto">
          <a:xfrm flipH="1">
            <a:off x="1143000" y="2819400"/>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65" name="Line 5"/>
          <p:cNvSpPr>
            <a:spLocks noChangeShapeType="1"/>
          </p:cNvSpPr>
          <p:nvPr/>
        </p:nvSpPr>
        <p:spPr bwMode="auto">
          <a:xfrm>
            <a:off x="1143000" y="236220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66" name="Line 6"/>
          <p:cNvSpPr>
            <a:spLocks noChangeShapeType="1"/>
          </p:cNvSpPr>
          <p:nvPr/>
        </p:nvSpPr>
        <p:spPr bwMode="auto">
          <a:xfrm flipH="1">
            <a:off x="1114425" y="3914775"/>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67" name="Line 7"/>
          <p:cNvSpPr>
            <a:spLocks noChangeShapeType="1"/>
          </p:cNvSpPr>
          <p:nvPr/>
        </p:nvSpPr>
        <p:spPr bwMode="auto">
          <a:xfrm>
            <a:off x="1143000" y="327660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68" name="Line 8"/>
          <p:cNvSpPr>
            <a:spLocks noChangeShapeType="1"/>
          </p:cNvSpPr>
          <p:nvPr/>
        </p:nvSpPr>
        <p:spPr bwMode="auto">
          <a:xfrm>
            <a:off x="1143000" y="4371975"/>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69" name="Line 9"/>
          <p:cNvSpPr>
            <a:spLocks noChangeShapeType="1"/>
          </p:cNvSpPr>
          <p:nvPr/>
        </p:nvSpPr>
        <p:spPr bwMode="auto">
          <a:xfrm>
            <a:off x="1157288" y="5686425"/>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70" name="Line 10"/>
          <p:cNvSpPr>
            <a:spLocks noChangeShapeType="1"/>
          </p:cNvSpPr>
          <p:nvPr/>
        </p:nvSpPr>
        <p:spPr bwMode="auto">
          <a:xfrm>
            <a:off x="1143000" y="455295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72" name="Line 12"/>
          <p:cNvSpPr>
            <a:spLocks noChangeShapeType="1"/>
          </p:cNvSpPr>
          <p:nvPr/>
        </p:nvSpPr>
        <p:spPr bwMode="auto">
          <a:xfrm>
            <a:off x="1143000" y="3449638"/>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73" name="Text Box 13"/>
          <p:cNvSpPr txBox="1">
            <a:spLocks noChangeArrowheads="1"/>
          </p:cNvSpPr>
          <p:nvPr/>
        </p:nvSpPr>
        <p:spPr bwMode="auto">
          <a:xfrm>
            <a:off x="342900" y="1828800"/>
            <a:ext cx="771525" cy="3968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2000">
                <a:solidFill>
                  <a:schemeClr val="accent1"/>
                </a:solidFill>
              </a:rPr>
              <a:t>cwnd</a:t>
            </a:r>
          </a:p>
        </p:txBody>
      </p:sp>
      <p:sp>
        <p:nvSpPr>
          <p:cNvPr id="706575" name="Line 15"/>
          <p:cNvSpPr>
            <a:spLocks noChangeShapeType="1"/>
          </p:cNvSpPr>
          <p:nvPr/>
        </p:nvSpPr>
        <p:spPr bwMode="auto">
          <a:xfrm>
            <a:off x="1143000" y="1905000"/>
            <a:ext cx="0" cy="42465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76" name="Line 16"/>
          <p:cNvSpPr>
            <a:spLocks noChangeShapeType="1"/>
          </p:cNvSpPr>
          <p:nvPr/>
        </p:nvSpPr>
        <p:spPr bwMode="auto">
          <a:xfrm flipH="1">
            <a:off x="3276600" y="1905000"/>
            <a:ext cx="0" cy="42957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77" name="Text Box 17"/>
          <p:cNvSpPr txBox="1">
            <a:spLocks noChangeArrowheads="1"/>
          </p:cNvSpPr>
          <p:nvPr/>
        </p:nvSpPr>
        <p:spPr bwMode="auto">
          <a:xfrm>
            <a:off x="776288" y="2182813"/>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1</a:t>
            </a:r>
          </a:p>
        </p:txBody>
      </p:sp>
      <p:sp>
        <p:nvSpPr>
          <p:cNvPr id="706578" name="Text Box 18"/>
          <p:cNvSpPr txBox="1">
            <a:spLocks noChangeArrowheads="1"/>
          </p:cNvSpPr>
          <p:nvPr/>
        </p:nvSpPr>
        <p:spPr bwMode="auto">
          <a:xfrm>
            <a:off x="784225" y="3092450"/>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2</a:t>
            </a:r>
          </a:p>
        </p:txBody>
      </p:sp>
      <p:sp>
        <p:nvSpPr>
          <p:cNvPr id="706579" name="Text Box 19"/>
          <p:cNvSpPr txBox="1">
            <a:spLocks noChangeArrowheads="1"/>
          </p:cNvSpPr>
          <p:nvPr/>
        </p:nvSpPr>
        <p:spPr bwMode="auto">
          <a:xfrm>
            <a:off x="776288" y="4152900"/>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3</a:t>
            </a:r>
          </a:p>
        </p:txBody>
      </p:sp>
      <p:sp>
        <p:nvSpPr>
          <p:cNvPr id="706581" name="AutoShape 21"/>
          <p:cNvSpPr>
            <a:spLocks/>
          </p:cNvSpPr>
          <p:nvPr/>
        </p:nvSpPr>
        <p:spPr bwMode="auto">
          <a:xfrm flipH="1">
            <a:off x="3352800" y="2819400"/>
            <a:ext cx="152400" cy="914400"/>
          </a:xfrm>
          <a:prstGeom prst="leftBrace">
            <a:avLst>
              <a:gd name="adj1" fmla="val 50000"/>
              <a:gd name="adj2" fmla="val 51736"/>
            </a:avLst>
          </a:prstGeom>
          <a:noFill/>
          <a:ln w="25400">
            <a:solidFill>
              <a:srgbClr val="FF99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82" name="Text Box 22"/>
          <p:cNvSpPr txBox="1">
            <a:spLocks noChangeArrowheads="1"/>
          </p:cNvSpPr>
          <p:nvPr/>
        </p:nvSpPr>
        <p:spPr bwMode="auto">
          <a:xfrm>
            <a:off x="3457575" y="3092450"/>
            <a:ext cx="854075" cy="3968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2000">
                <a:solidFill>
                  <a:srgbClr val="FF9900"/>
                </a:solidFill>
              </a:rPr>
              <a:t>1 RTT</a:t>
            </a:r>
          </a:p>
        </p:txBody>
      </p:sp>
      <p:sp>
        <p:nvSpPr>
          <p:cNvPr id="706586" name="Text Box 26"/>
          <p:cNvSpPr txBox="1">
            <a:spLocks noChangeArrowheads="1"/>
          </p:cNvSpPr>
          <p:nvPr/>
        </p:nvSpPr>
        <p:spPr bwMode="auto">
          <a:xfrm>
            <a:off x="777875" y="5265738"/>
            <a:ext cx="295275" cy="336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buFontTx/>
              <a:buNone/>
            </a:pPr>
            <a:r>
              <a:rPr lang="en-US" sz="1600">
                <a:solidFill>
                  <a:schemeClr val="accent1"/>
                </a:solidFill>
              </a:rPr>
              <a:t>4</a:t>
            </a:r>
          </a:p>
        </p:txBody>
      </p:sp>
      <p:sp>
        <p:nvSpPr>
          <p:cNvPr id="706587" name="Text Box 27"/>
          <p:cNvSpPr txBox="1">
            <a:spLocks noChangeArrowheads="1"/>
          </p:cNvSpPr>
          <p:nvPr/>
        </p:nvSpPr>
        <p:spPr bwMode="auto">
          <a:xfrm>
            <a:off x="1601788" y="2305050"/>
            <a:ext cx="1363662" cy="366713"/>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None/>
            </a:pPr>
            <a:r>
              <a:rPr lang="en-US" sz="1800">
                <a:solidFill>
                  <a:srgbClr val="993366"/>
                </a:solidFill>
              </a:rPr>
              <a:t>data packet</a:t>
            </a:r>
          </a:p>
        </p:txBody>
      </p:sp>
      <p:sp>
        <p:nvSpPr>
          <p:cNvPr id="706588" name="Text Box 28"/>
          <p:cNvSpPr txBox="1">
            <a:spLocks noChangeArrowheads="1"/>
          </p:cNvSpPr>
          <p:nvPr/>
        </p:nvSpPr>
        <p:spPr bwMode="auto">
          <a:xfrm>
            <a:off x="1901825" y="2844800"/>
            <a:ext cx="592138" cy="366713"/>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sz="1800">
                <a:solidFill>
                  <a:srgbClr val="46BA12"/>
                </a:solidFill>
              </a:rPr>
              <a:t>ACK</a:t>
            </a:r>
          </a:p>
        </p:txBody>
      </p:sp>
      <p:sp>
        <p:nvSpPr>
          <p:cNvPr id="706589" name="Line 29"/>
          <p:cNvSpPr>
            <a:spLocks noChangeShapeType="1"/>
          </p:cNvSpPr>
          <p:nvPr/>
        </p:nvSpPr>
        <p:spPr bwMode="auto">
          <a:xfrm flipH="1">
            <a:off x="1114425" y="3733800"/>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90" name="Line 30"/>
          <p:cNvSpPr>
            <a:spLocks noChangeShapeType="1"/>
          </p:cNvSpPr>
          <p:nvPr/>
        </p:nvSpPr>
        <p:spPr bwMode="auto">
          <a:xfrm>
            <a:off x="1143000" y="419100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91" name="Line 31"/>
          <p:cNvSpPr>
            <a:spLocks noChangeShapeType="1"/>
          </p:cNvSpPr>
          <p:nvPr/>
        </p:nvSpPr>
        <p:spPr bwMode="auto">
          <a:xfrm flipH="1">
            <a:off x="1143000" y="4648200"/>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92" name="Line 32"/>
          <p:cNvSpPr>
            <a:spLocks noChangeShapeType="1"/>
          </p:cNvSpPr>
          <p:nvPr/>
        </p:nvSpPr>
        <p:spPr bwMode="auto">
          <a:xfrm flipH="1">
            <a:off x="1143000" y="4837113"/>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93" name="Line 33"/>
          <p:cNvSpPr>
            <a:spLocks noChangeShapeType="1"/>
          </p:cNvSpPr>
          <p:nvPr/>
        </p:nvSpPr>
        <p:spPr bwMode="auto">
          <a:xfrm flipH="1">
            <a:off x="1143000" y="5018088"/>
            <a:ext cx="2133600" cy="457200"/>
          </a:xfrm>
          <a:prstGeom prst="line">
            <a:avLst/>
          </a:prstGeom>
          <a:noFill/>
          <a:ln w="25400">
            <a:solidFill>
              <a:srgbClr val="46BA1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95" name="Line 35"/>
          <p:cNvSpPr>
            <a:spLocks noChangeShapeType="1"/>
          </p:cNvSpPr>
          <p:nvPr/>
        </p:nvSpPr>
        <p:spPr bwMode="auto">
          <a:xfrm>
            <a:off x="1154113" y="5102225"/>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96" name="Line 36"/>
          <p:cNvSpPr>
            <a:spLocks noChangeShapeType="1"/>
          </p:cNvSpPr>
          <p:nvPr/>
        </p:nvSpPr>
        <p:spPr bwMode="auto">
          <a:xfrm>
            <a:off x="1162050" y="5305425"/>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597" name="Line 37"/>
          <p:cNvSpPr>
            <a:spLocks noChangeShapeType="1"/>
          </p:cNvSpPr>
          <p:nvPr/>
        </p:nvSpPr>
        <p:spPr bwMode="auto">
          <a:xfrm>
            <a:off x="1158875" y="5492750"/>
            <a:ext cx="2133600" cy="457200"/>
          </a:xfrm>
          <a:prstGeom prst="line">
            <a:avLst/>
          </a:prstGeom>
          <a:noFill/>
          <a:ln w="25400">
            <a:solidFill>
              <a:srgbClr val="993366"/>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06598" name="Picture 38" descr="C:\Documents and Settings\roughan\My Documents\TCP\grampians_2_win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133600"/>
            <a:ext cx="4724400" cy="3543300"/>
          </a:xfrm>
          <a:prstGeom prst="rect">
            <a:avLst/>
          </a:prstGeom>
          <a:noFill/>
          <a:extLst>
            <a:ext uri="{909E8E84-426E-40dd-AFC4-6F175D3DCCD1}">
              <a14:hiddenFill xmlns:a14="http://schemas.microsoft.com/office/drawing/2010/main">
                <a:solidFill>
                  <a:srgbClr val="FFFFFF"/>
                </a:solidFill>
              </a14:hiddenFill>
            </a:ext>
          </a:extLst>
        </p:spPr>
      </p:pic>
      <p:sp>
        <p:nvSpPr>
          <p:cNvPr id="706601" name="Text Box 41"/>
          <p:cNvSpPr txBox="1">
            <a:spLocks noChangeArrowheads="1"/>
          </p:cNvSpPr>
          <p:nvPr/>
        </p:nvSpPr>
        <p:spPr bwMode="auto">
          <a:xfrm>
            <a:off x="2676525" y="1524000"/>
            <a:ext cx="1247775"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a:solidFill>
                  <a:schemeClr val="tx1"/>
                </a:solidFill>
              </a:rPr>
              <a:t>receiver</a:t>
            </a:r>
          </a:p>
        </p:txBody>
      </p:sp>
      <p:sp>
        <p:nvSpPr>
          <p:cNvPr id="706602" name="Text Box 42"/>
          <p:cNvSpPr txBox="1">
            <a:spLocks noChangeArrowheads="1"/>
          </p:cNvSpPr>
          <p:nvPr/>
        </p:nvSpPr>
        <p:spPr bwMode="auto">
          <a:xfrm>
            <a:off x="619125" y="1524000"/>
            <a:ext cx="1089025"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pPr>
            <a:r>
              <a:rPr lang="en-US">
                <a:solidFill>
                  <a:schemeClr val="tx1"/>
                </a:solidFill>
              </a:rPr>
              <a:t>sender</a:t>
            </a:r>
          </a:p>
        </p:txBody>
      </p:sp>
      <p:sp>
        <p:nvSpPr>
          <p:cNvPr id="34" name="Text Box 75"/>
          <p:cNvSpPr txBox="1">
            <a:spLocks noChangeArrowheads="1"/>
          </p:cNvSpPr>
          <p:nvPr/>
        </p:nvSpPr>
        <p:spPr bwMode="auto">
          <a:xfrm>
            <a:off x="666750" y="6248400"/>
            <a:ext cx="4626837" cy="36933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dirty="0" err="1">
                <a:solidFill>
                  <a:srgbClr val="00CC00"/>
                </a:solidFill>
              </a:rPr>
              <a:t>cwnd</a:t>
            </a:r>
            <a:r>
              <a:rPr lang="en-US" dirty="0">
                <a:solidFill>
                  <a:srgbClr val="00CC00"/>
                </a:solidFill>
              </a:rPr>
              <a:t> </a:t>
            </a:r>
            <a:r>
              <a:rPr lang="en-US" dirty="0">
                <a:solidFill>
                  <a:srgbClr val="00CC00"/>
                </a:solidFill>
                <a:sym typeface="Symbol" charset="0"/>
              </a:rPr>
              <a:t></a:t>
            </a:r>
            <a:r>
              <a:rPr lang="en-US" dirty="0">
                <a:solidFill>
                  <a:srgbClr val="00CC00"/>
                </a:solidFill>
              </a:rPr>
              <a:t> </a:t>
            </a:r>
            <a:r>
              <a:rPr lang="en-US" dirty="0" err="1">
                <a:solidFill>
                  <a:srgbClr val="00CC00"/>
                </a:solidFill>
              </a:rPr>
              <a:t>cwnd</a:t>
            </a:r>
            <a:r>
              <a:rPr lang="en-US" dirty="0">
                <a:solidFill>
                  <a:srgbClr val="00CC00"/>
                </a:solidFill>
              </a:rPr>
              <a:t> + 1 (for </a:t>
            </a:r>
            <a:r>
              <a:rPr lang="en-US" dirty="0" err="1" smtClean="0">
                <a:solidFill>
                  <a:srgbClr val="00CC00"/>
                </a:solidFill>
              </a:rPr>
              <a:t>cwnd</a:t>
            </a:r>
            <a:r>
              <a:rPr lang="en-US" dirty="0" smtClean="0">
                <a:solidFill>
                  <a:srgbClr val="00CC00"/>
                </a:solidFill>
              </a:rPr>
              <a:t> worth of ACKs) </a:t>
            </a:r>
            <a:endParaRPr lang="en-US" dirty="0">
              <a:solidFill>
                <a:srgbClr val="00CC00"/>
              </a:solidFill>
            </a:endParaRPr>
          </a:p>
        </p:txBody>
      </p:sp>
    </p:spTree>
    <p:extLst>
      <p:ext uri="{BB962C8B-B14F-4D97-AF65-F5344CB8AC3E}">
        <p14:creationId xmlns:p14="http://schemas.microsoft.com/office/powerpoint/2010/main" val="10051963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r>
              <a:rPr lang="en-US"/>
              <a:t>Packet Loss</a:t>
            </a:r>
          </a:p>
        </p:txBody>
      </p:sp>
      <p:sp>
        <p:nvSpPr>
          <p:cNvPr id="418819" name="Rectangle 3"/>
          <p:cNvSpPr>
            <a:spLocks noGrp="1" noChangeArrowheads="1"/>
          </p:cNvSpPr>
          <p:nvPr>
            <p:ph type="body" idx="1"/>
          </p:nvPr>
        </p:nvSpPr>
        <p:spPr/>
        <p:txBody>
          <a:bodyPr/>
          <a:lstStyle/>
          <a:p>
            <a:pPr marL="0" indent="0">
              <a:buNone/>
            </a:pPr>
            <a:r>
              <a:rPr lang="en-US" dirty="0"/>
              <a:t>Assumption: loss indicates congestion</a:t>
            </a:r>
          </a:p>
          <a:p>
            <a:pPr marL="0" indent="0">
              <a:buNone/>
            </a:pPr>
            <a:r>
              <a:rPr lang="en-US" dirty="0"/>
              <a:t>Packet loss detected by</a:t>
            </a:r>
          </a:p>
          <a:p>
            <a:pPr lvl="1"/>
            <a:r>
              <a:rPr lang="en-US" dirty="0"/>
              <a:t>Retransmission </a:t>
            </a:r>
            <a:r>
              <a:rPr lang="en-US" dirty="0" err="1"/>
              <a:t>TimeOuts</a:t>
            </a:r>
            <a:r>
              <a:rPr lang="en-US" dirty="0"/>
              <a:t> (RTO timer)</a:t>
            </a:r>
          </a:p>
          <a:p>
            <a:pPr lvl="1"/>
            <a:r>
              <a:rPr lang="en-US" dirty="0"/>
              <a:t>Duplicate ACKs (at least 3)</a:t>
            </a:r>
          </a:p>
        </p:txBody>
      </p:sp>
      <p:grpSp>
        <p:nvGrpSpPr>
          <p:cNvPr id="418870" name="Group 54"/>
          <p:cNvGrpSpPr>
            <a:grpSpLocks/>
          </p:cNvGrpSpPr>
          <p:nvPr/>
        </p:nvGrpSpPr>
        <p:grpSpPr bwMode="auto">
          <a:xfrm>
            <a:off x="288925" y="3811588"/>
            <a:ext cx="8169275" cy="2438400"/>
            <a:chOff x="182" y="2256"/>
            <a:chExt cx="5146" cy="1536"/>
          </a:xfrm>
        </p:grpSpPr>
        <p:sp>
          <p:nvSpPr>
            <p:cNvPr id="418826" name="Rectangle 10"/>
            <p:cNvSpPr>
              <a:spLocks noChangeArrowheads="1"/>
            </p:cNvSpPr>
            <p:nvPr/>
          </p:nvSpPr>
          <p:spPr bwMode="auto">
            <a:xfrm>
              <a:off x="2496" y="2544"/>
              <a:ext cx="528" cy="38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22" name="Line 6"/>
            <p:cNvSpPr>
              <a:spLocks noChangeShapeType="1"/>
            </p:cNvSpPr>
            <p:nvPr/>
          </p:nvSpPr>
          <p:spPr bwMode="auto">
            <a:xfrm>
              <a:off x="288" y="2928"/>
              <a:ext cx="504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23" name="Rectangle 7"/>
            <p:cNvSpPr>
              <a:spLocks noChangeArrowheads="1"/>
            </p:cNvSpPr>
            <p:nvPr/>
          </p:nvSpPr>
          <p:spPr bwMode="auto">
            <a:xfrm>
              <a:off x="480" y="2544"/>
              <a:ext cx="528"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24" name="Rectangle 8"/>
            <p:cNvSpPr>
              <a:spLocks noChangeArrowheads="1"/>
            </p:cNvSpPr>
            <p:nvPr/>
          </p:nvSpPr>
          <p:spPr bwMode="auto">
            <a:xfrm>
              <a:off x="1824" y="2544"/>
              <a:ext cx="528"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25" name="Rectangle 9"/>
            <p:cNvSpPr>
              <a:spLocks noChangeArrowheads="1"/>
            </p:cNvSpPr>
            <p:nvPr/>
          </p:nvSpPr>
          <p:spPr bwMode="auto">
            <a:xfrm>
              <a:off x="1152" y="2544"/>
              <a:ext cx="528"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27" name="Rectangle 11"/>
            <p:cNvSpPr>
              <a:spLocks noChangeArrowheads="1"/>
            </p:cNvSpPr>
            <p:nvPr/>
          </p:nvSpPr>
          <p:spPr bwMode="auto">
            <a:xfrm>
              <a:off x="3168" y="2544"/>
              <a:ext cx="528"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28" name="Rectangle 12"/>
            <p:cNvSpPr>
              <a:spLocks noChangeArrowheads="1"/>
            </p:cNvSpPr>
            <p:nvPr/>
          </p:nvSpPr>
          <p:spPr bwMode="auto">
            <a:xfrm>
              <a:off x="3840" y="2544"/>
              <a:ext cx="528"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30" name="Text Box 14"/>
            <p:cNvSpPr txBox="1">
              <a:spLocks noChangeArrowheads="1"/>
            </p:cNvSpPr>
            <p:nvPr/>
          </p:nvSpPr>
          <p:spPr bwMode="auto">
            <a:xfrm>
              <a:off x="623" y="2580"/>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1</a:t>
              </a:r>
              <a:endParaRPr kumimoji="0" lang="en-US">
                <a:solidFill>
                  <a:schemeClr val="tx1"/>
                </a:solidFill>
              </a:endParaRPr>
            </a:p>
          </p:txBody>
        </p:sp>
        <p:sp>
          <p:nvSpPr>
            <p:cNvPr id="418831" name="Text Box 15"/>
            <p:cNvSpPr txBox="1">
              <a:spLocks noChangeArrowheads="1"/>
            </p:cNvSpPr>
            <p:nvPr/>
          </p:nvSpPr>
          <p:spPr bwMode="auto">
            <a:xfrm>
              <a:off x="1295" y="2592"/>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2</a:t>
              </a:r>
              <a:endParaRPr kumimoji="0" lang="en-US">
                <a:solidFill>
                  <a:schemeClr val="tx1"/>
                </a:solidFill>
              </a:endParaRPr>
            </a:p>
          </p:txBody>
        </p:sp>
        <p:sp>
          <p:nvSpPr>
            <p:cNvPr id="418832" name="Text Box 16"/>
            <p:cNvSpPr txBox="1">
              <a:spLocks noChangeArrowheads="1"/>
            </p:cNvSpPr>
            <p:nvPr/>
          </p:nvSpPr>
          <p:spPr bwMode="auto">
            <a:xfrm>
              <a:off x="1967" y="2592"/>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3</a:t>
              </a:r>
              <a:endParaRPr kumimoji="0" lang="en-US">
                <a:solidFill>
                  <a:schemeClr val="tx1"/>
                </a:solidFill>
              </a:endParaRPr>
            </a:p>
          </p:txBody>
        </p:sp>
        <p:sp>
          <p:nvSpPr>
            <p:cNvPr id="418833" name="Text Box 17"/>
            <p:cNvSpPr txBox="1">
              <a:spLocks noChangeArrowheads="1"/>
            </p:cNvSpPr>
            <p:nvPr/>
          </p:nvSpPr>
          <p:spPr bwMode="auto">
            <a:xfrm>
              <a:off x="2639" y="2592"/>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rgbClr val="FF0000"/>
                  </a:solidFill>
                </a:rPr>
                <a:t>4</a:t>
              </a:r>
              <a:endParaRPr kumimoji="0" lang="en-US">
                <a:solidFill>
                  <a:schemeClr val="tx1"/>
                </a:solidFill>
              </a:endParaRPr>
            </a:p>
          </p:txBody>
        </p:sp>
        <p:sp>
          <p:nvSpPr>
            <p:cNvPr id="418834" name="Text Box 18"/>
            <p:cNvSpPr txBox="1">
              <a:spLocks noChangeArrowheads="1"/>
            </p:cNvSpPr>
            <p:nvPr/>
          </p:nvSpPr>
          <p:spPr bwMode="auto">
            <a:xfrm>
              <a:off x="3311" y="2592"/>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5</a:t>
              </a:r>
              <a:endParaRPr kumimoji="0" lang="en-US">
                <a:solidFill>
                  <a:schemeClr val="tx1"/>
                </a:solidFill>
              </a:endParaRPr>
            </a:p>
          </p:txBody>
        </p:sp>
        <p:sp>
          <p:nvSpPr>
            <p:cNvPr id="418835" name="Text Box 19"/>
            <p:cNvSpPr txBox="1">
              <a:spLocks noChangeArrowheads="1"/>
            </p:cNvSpPr>
            <p:nvPr/>
          </p:nvSpPr>
          <p:spPr bwMode="auto">
            <a:xfrm>
              <a:off x="3983" y="2592"/>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6</a:t>
              </a:r>
              <a:endParaRPr kumimoji="0" lang="en-US">
                <a:solidFill>
                  <a:schemeClr val="tx1"/>
                </a:solidFill>
              </a:endParaRPr>
            </a:p>
          </p:txBody>
        </p:sp>
        <p:sp>
          <p:nvSpPr>
            <p:cNvPr id="418838" name="Line 22"/>
            <p:cNvSpPr>
              <a:spLocks noChangeShapeType="1"/>
            </p:cNvSpPr>
            <p:nvPr/>
          </p:nvSpPr>
          <p:spPr bwMode="auto">
            <a:xfrm flipV="1">
              <a:off x="288" y="3792"/>
              <a:ext cx="504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39" name="Rectangle 23"/>
            <p:cNvSpPr>
              <a:spLocks noChangeArrowheads="1"/>
            </p:cNvSpPr>
            <p:nvPr/>
          </p:nvSpPr>
          <p:spPr bwMode="auto">
            <a:xfrm>
              <a:off x="1009" y="3408"/>
              <a:ext cx="239"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41" name="Rectangle 25"/>
            <p:cNvSpPr>
              <a:spLocks noChangeArrowheads="1"/>
            </p:cNvSpPr>
            <p:nvPr/>
          </p:nvSpPr>
          <p:spPr bwMode="auto">
            <a:xfrm>
              <a:off x="1681" y="3408"/>
              <a:ext cx="239"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45" name="Text Box 29"/>
            <p:cNvSpPr txBox="1">
              <a:spLocks noChangeArrowheads="1"/>
            </p:cNvSpPr>
            <p:nvPr/>
          </p:nvSpPr>
          <p:spPr bwMode="auto">
            <a:xfrm>
              <a:off x="1008" y="3456"/>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1</a:t>
              </a:r>
              <a:endParaRPr kumimoji="0" lang="en-US">
                <a:solidFill>
                  <a:schemeClr val="tx1"/>
                </a:solidFill>
              </a:endParaRPr>
            </a:p>
          </p:txBody>
        </p:sp>
        <p:sp>
          <p:nvSpPr>
            <p:cNvPr id="418846" name="Text Box 30"/>
            <p:cNvSpPr txBox="1">
              <a:spLocks noChangeArrowheads="1"/>
            </p:cNvSpPr>
            <p:nvPr/>
          </p:nvSpPr>
          <p:spPr bwMode="auto">
            <a:xfrm>
              <a:off x="1680" y="3456"/>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2</a:t>
              </a:r>
              <a:endParaRPr kumimoji="0" lang="en-US">
                <a:solidFill>
                  <a:schemeClr val="tx1"/>
                </a:solidFill>
              </a:endParaRPr>
            </a:p>
          </p:txBody>
        </p:sp>
        <p:grpSp>
          <p:nvGrpSpPr>
            <p:cNvPr id="418854" name="Group 38"/>
            <p:cNvGrpSpPr>
              <a:grpSpLocks/>
            </p:cNvGrpSpPr>
            <p:nvPr/>
          </p:nvGrpSpPr>
          <p:grpSpPr bwMode="auto">
            <a:xfrm>
              <a:off x="2352" y="3408"/>
              <a:ext cx="240" cy="384"/>
              <a:chOff x="2352" y="3408"/>
              <a:chExt cx="240" cy="384"/>
            </a:xfrm>
          </p:grpSpPr>
          <p:sp>
            <p:nvSpPr>
              <p:cNvPr id="418840" name="Rectangle 24"/>
              <p:cNvSpPr>
                <a:spLocks noChangeArrowheads="1"/>
              </p:cNvSpPr>
              <p:nvPr/>
            </p:nvSpPr>
            <p:spPr bwMode="auto">
              <a:xfrm>
                <a:off x="2353" y="3408"/>
                <a:ext cx="239"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47" name="Text Box 31"/>
              <p:cNvSpPr txBox="1">
                <a:spLocks noChangeArrowheads="1"/>
              </p:cNvSpPr>
              <p:nvPr/>
            </p:nvSpPr>
            <p:spPr bwMode="auto">
              <a:xfrm>
                <a:off x="2352" y="3456"/>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3</a:t>
                </a:r>
                <a:endParaRPr kumimoji="0" lang="en-US">
                  <a:solidFill>
                    <a:schemeClr val="tx1"/>
                  </a:solidFill>
                </a:endParaRPr>
              </a:p>
            </p:txBody>
          </p:sp>
        </p:grpSp>
        <p:sp>
          <p:nvSpPr>
            <p:cNvPr id="418852" name="Text Box 36"/>
            <p:cNvSpPr txBox="1">
              <a:spLocks noChangeArrowheads="1"/>
            </p:cNvSpPr>
            <p:nvPr/>
          </p:nvSpPr>
          <p:spPr bwMode="auto">
            <a:xfrm>
              <a:off x="182" y="2256"/>
              <a:ext cx="75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a:solidFill>
                    <a:schemeClr val="tx1"/>
                  </a:solidFill>
                </a:rPr>
                <a:t>Packets</a:t>
              </a:r>
            </a:p>
          </p:txBody>
        </p:sp>
        <p:sp>
          <p:nvSpPr>
            <p:cNvPr id="418853" name="Text Box 37"/>
            <p:cNvSpPr txBox="1">
              <a:spLocks noChangeArrowheads="1"/>
            </p:cNvSpPr>
            <p:nvPr/>
          </p:nvSpPr>
          <p:spPr bwMode="auto">
            <a:xfrm>
              <a:off x="480" y="3120"/>
              <a:ext cx="17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a:solidFill>
                    <a:schemeClr val="tx1"/>
                  </a:solidFill>
                </a:rPr>
                <a:t>Acknowledgements</a:t>
              </a:r>
            </a:p>
          </p:txBody>
        </p:sp>
        <p:sp>
          <p:nvSpPr>
            <p:cNvPr id="418856" name="Rectangle 40"/>
            <p:cNvSpPr>
              <a:spLocks noChangeArrowheads="1"/>
            </p:cNvSpPr>
            <p:nvPr/>
          </p:nvSpPr>
          <p:spPr bwMode="auto">
            <a:xfrm>
              <a:off x="3697" y="3408"/>
              <a:ext cx="239" cy="384"/>
            </a:xfrm>
            <a:prstGeom prst="rect">
              <a:avLst/>
            </a:prstGeom>
            <a:solidFill>
              <a:schemeClr val="accent1"/>
            </a:solidFill>
            <a:ln w="38100">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57" name="Text Box 41"/>
            <p:cNvSpPr txBox="1">
              <a:spLocks noChangeArrowheads="1"/>
            </p:cNvSpPr>
            <p:nvPr/>
          </p:nvSpPr>
          <p:spPr bwMode="auto">
            <a:xfrm>
              <a:off x="3696" y="3456"/>
              <a:ext cx="238" cy="327"/>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3</a:t>
              </a:r>
              <a:endParaRPr kumimoji="0" lang="en-US">
                <a:solidFill>
                  <a:schemeClr val="tx1"/>
                </a:solidFill>
              </a:endParaRPr>
            </a:p>
          </p:txBody>
        </p:sp>
        <p:grpSp>
          <p:nvGrpSpPr>
            <p:cNvPr id="418858" name="Group 42"/>
            <p:cNvGrpSpPr>
              <a:grpSpLocks/>
            </p:cNvGrpSpPr>
            <p:nvPr/>
          </p:nvGrpSpPr>
          <p:grpSpPr bwMode="auto">
            <a:xfrm>
              <a:off x="4368" y="3408"/>
              <a:ext cx="244" cy="384"/>
              <a:chOff x="2352" y="3408"/>
              <a:chExt cx="244" cy="384"/>
            </a:xfrm>
          </p:grpSpPr>
          <p:sp>
            <p:nvSpPr>
              <p:cNvPr id="418859" name="Rectangle 43"/>
              <p:cNvSpPr>
                <a:spLocks noChangeArrowheads="1"/>
              </p:cNvSpPr>
              <p:nvPr/>
            </p:nvSpPr>
            <p:spPr bwMode="auto">
              <a:xfrm>
                <a:off x="2353" y="3408"/>
                <a:ext cx="239" cy="384"/>
              </a:xfrm>
              <a:prstGeom prst="rect">
                <a:avLst/>
              </a:prstGeom>
              <a:solidFill>
                <a:schemeClr val="accent1"/>
              </a:solidFill>
              <a:ln w="38100">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60" name="Text Box 44"/>
              <p:cNvSpPr txBox="1">
                <a:spLocks noChangeArrowheads="1"/>
              </p:cNvSpPr>
              <p:nvPr/>
            </p:nvSpPr>
            <p:spPr bwMode="auto">
              <a:xfrm>
                <a:off x="2352" y="3456"/>
                <a:ext cx="244" cy="33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3</a:t>
                </a:r>
                <a:endParaRPr kumimoji="0" lang="en-US">
                  <a:solidFill>
                    <a:schemeClr val="tx1"/>
                  </a:solidFill>
                </a:endParaRPr>
              </a:p>
            </p:txBody>
          </p:sp>
        </p:grpSp>
        <p:sp>
          <p:nvSpPr>
            <p:cNvPr id="418861" name="Rectangle 45"/>
            <p:cNvSpPr>
              <a:spLocks noChangeArrowheads="1"/>
            </p:cNvSpPr>
            <p:nvPr/>
          </p:nvSpPr>
          <p:spPr bwMode="auto">
            <a:xfrm>
              <a:off x="4512" y="2542"/>
              <a:ext cx="528" cy="38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62" name="Text Box 46"/>
            <p:cNvSpPr txBox="1">
              <a:spLocks noChangeArrowheads="1"/>
            </p:cNvSpPr>
            <p:nvPr/>
          </p:nvSpPr>
          <p:spPr bwMode="auto">
            <a:xfrm>
              <a:off x="4656" y="2590"/>
              <a:ext cx="23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7</a:t>
              </a:r>
              <a:endParaRPr kumimoji="0" lang="en-US">
                <a:solidFill>
                  <a:schemeClr val="tx1"/>
                </a:solidFill>
              </a:endParaRPr>
            </a:p>
          </p:txBody>
        </p:sp>
        <p:grpSp>
          <p:nvGrpSpPr>
            <p:cNvPr id="418863" name="Group 47"/>
            <p:cNvGrpSpPr>
              <a:grpSpLocks/>
            </p:cNvGrpSpPr>
            <p:nvPr/>
          </p:nvGrpSpPr>
          <p:grpSpPr bwMode="auto">
            <a:xfrm>
              <a:off x="5040" y="3406"/>
              <a:ext cx="244" cy="384"/>
              <a:chOff x="2352" y="3408"/>
              <a:chExt cx="244" cy="384"/>
            </a:xfrm>
          </p:grpSpPr>
          <p:sp>
            <p:nvSpPr>
              <p:cNvPr id="418864" name="Rectangle 48"/>
              <p:cNvSpPr>
                <a:spLocks noChangeArrowheads="1"/>
              </p:cNvSpPr>
              <p:nvPr/>
            </p:nvSpPr>
            <p:spPr bwMode="auto">
              <a:xfrm>
                <a:off x="2353" y="3408"/>
                <a:ext cx="239" cy="384"/>
              </a:xfrm>
              <a:prstGeom prst="rect">
                <a:avLst/>
              </a:prstGeom>
              <a:solidFill>
                <a:schemeClr val="accent1"/>
              </a:solidFill>
              <a:ln w="38100">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65" name="Text Box 49"/>
              <p:cNvSpPr txBox="1">
                <a:spLocks noChangeArrowheads="1"/>
              </p:cNvSpPr>
              <p:nvPr/>
            </p:nvSpPr>
            <p:spPr bwMode="auto">
              <a:xfrm>
                <a:off x="2352" y="3456"/>
                <a:ext cx="244" cy="333"/>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kumimoji="0" lang="en-US" sz="2800">
                    <a:solidFill>
                      <a:schemeClr val="tx1"/>
                    </a:solidFill>
                  </a:rPr>
                  <a:t>3</a:t>
                </a:r>
                <a:endParaRPr kumimoji="0" lang="en-US">
                  <a:solidFill>
                    <a:schemeClr val="tx1"/>
                  </a:solidFill>
                </a:endParaRPr>
              </a:p>
            </p:txBody>
          </p:sp>
        </p:grpSp>
        <p:sp>
          <p:nvSpPr>
            <p:cNvPr id="418867" name="Line 51"/>
            <p:cNvSpPr>
              <a:spLocks noChangeShapeType="1"/>
            </p:cNvSpPr>
            <p:nvPr/>
          </p:nvSpPr>
          <p:spPr bwMode="auto">
            <a:xfrm flipV="1">
              <a:off x="2496" y="2544"/>
              <a:ext cx="528" cy="373"/>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8869" name="Line 53"/>
            <p:cNvSpPr>
              <a:spLocks noChangeShapeType="1"/>
            </p:cNvSpPr>
            <p:nvPr/>
          </p:nvSpPr>
          <p:spPr bwMode="auto">
            <a:xfrm>
              <a:off x="2496" y="2544"/>
              <a:ext cx="528" cy="384"/>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5141851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r>
              <a:rPr lang="en-US" dirty="0"/>
              <a:t>Fast </a:t>
            </a:r>
            <a:r>
              <a:rPr lang="en-US" dirty="0" smtClean="0"/>
              <a:t>Retransmit/Fast Recovery</a:t>
            </a:r>
            <a:endParaRPr lang="en-US" dirty="0"/>
          </a:p>
        </p:txBody>
      </p:sp>
      <p:sp>
        <p:nvSpPr>
          <p:cNvPr id="453635" name="Rectangle 3"/>
          <p:cNvSpPr>
            <a:spLocks noGrp="1" noChangeArrowheads="1"/>
          </p:cNvSpPr>
          <p:nvPr>
            <p:ph type="body" idx="1"/>
          </p:nvPr>
        </p:nvSpPr>
        <p:spPr>
          <a:xfrm>
            <a:off x="304800" y="1295400"/>
            <a:ext cx="8839200" cy="5562600"/>
          </a:xfrm>
        </p:spPr>
        <p:txBody>
          <a:bodyPr/>
          <a:lstStyle/>
          <a:p>
            <a:pPr marL="0" indent="0">
              <a:lnSpc>
                <a:spcPct val="90000"/>
              </a:lnSpc>
              <a:buNone/>
            </a:pPr>
            <a:r>
              <a:rPr lang="en-US" sz="2800" dirty="0" smtClean="0"/>
              <a:t>Motivation</a:t>
            </a:r>
          </a:p>
          <a:p>
            <a:pPr lvl="1">
              <a:lnSpc>
                <a:spcPct val="90000"/>
              </a:lnSpc>
            </a:pPr>
            <a:r>
              <a:rPr lang="en-US" sz="2400" dirty="0" smtClean="0"/>
              <a:t>Waiting for timeout is too long</a:t>
            </a:r>
            <a:endParaRPr lang="en-US" sz="2400" dirty="0"/>
          </a:p>
          <a:p>
            <a:pPr lvl="1">
              <a:lnSpc>
                <a:spcPct val="90000"/>
              </a:lnSpc>
            </a:pPr>
            <a:r>
              <a:rPr lang="en-US" dirty="0"/>
              <a:t>P</a:t>
            </a:r>
            <a:r>
              <a:rPr lang="en-US" sz="2400" dirty="0" smtClean="0"/>
              <a:t>revent </a:t>
            </a:r>
            <a:r>
              <a:rPr lang="en-US" sz="2400" dirty="0"/>
              <a:t>`pipe</a:t>
            </a:r>
            <a:r>
              <a:rPr lang="ja-JP" altLang="en-US" sz="2400" dirty="0">
                <a:latin typeface="Arial"/>
              </a:rPr>
              <a:t>’</a:t>
            </a:r>
            <a:r>
              <a:rPr lang="en-US" sz="2400" dirty="0"/>
              <a:t> from emptying </a:t>
            </a:r>
            <a:r>
              <a:rPr lang="en-US" sz="2400" dirty="0" smtClean="0"/>
              <a:t>during recovery</a:t>
            </a:r>
            <a:endParaRPr lang="en-US" sz="2400" dirty="0"/>
          </a:p>
          <a:p>
            <a:pPr marL="0" indent="0">
              <a:lnSpc>
                <a:spcPct val="90000"/>
              </a:lnSpc>
              <a:buNone/>
            </a:pPr>
            <a:r>
              <a:rPr lang="en-US" sz="2800" dirty="0" smtClean="0"/>
              <a:t>Idea</a:t>
            </a:r>
          </a:p>
          <a:p>
            <a:pPr lvl="1">
              <a:lnSpc>
                <a:spcPct val="90000"/>
              </a:lnSpc>
            </a:pPr>
            <a:r>
              <a:rPr lang="en-US" sz="2400" dirty="0" smtClean="0"/>
              <a:t>3 </a:t>
            </a:r>
            <a:r>
              <a:rPr lang="en-US" sz="2400" dirty="0" err="1" smtClean="0"/>
              <a:t>dupACKs</a:t>
            </a:r>
            <a:r>
              <a:rPr lang="en-US" sz="2400" dirty="0" smtClean="0"/>
              <a:t> indicate</a:t>
            </a:r>
            <a:r>
              <a:rPr lang="en-US" dirty="0" smtClean="0"/>
              <a:t> packet </a:t>
            </a:r>
            <a:r>
              <a:rPr lang="en-US" sz="2400" dirty="0" smtClean="0"/>
              <a:t>loss </a:t>
            </a:r>
          </a:p>
          <a:p>
            <a:pPr lvl="1">
              <a:lnSpc>
                <a:spcPct val="90000"/>
              </a:lnSpc>
            </a:pPr>
            <a:r>
              <a:rPr lang="en-US" dirty="0" smtClean="0"/>
              <a:t>Each </a:t>
            </a:r>
            <a:r>
              <a:rPr lang="en-US" dirty="0" err="1" smtClean="0"/>
              <a:t>dupACK</a:t>
            </a:r>
            <a:r>
              <a:rPr lang="en-US" dirty="0" smtClean="0"/>
              <a:t> also indicates </a:t>
            </a:r>
            <a:r>
              <a:rPr lang="en-US" sz="2400" dirty="0" smtClean="0"/>
              <a:t>a </a:t>
            </a:r>
            <a:r>
              <a:rPr lang="en-US" sz="2400" dirty="0"/>
              <a:t>packet having left the pipe (successfully received</a:t>
            </a:r>
            <a:r>
              <a:rPr lang="en-US" sz="2400" dirty="0" smtClean="0"/>
              <a:t>)!</a:t>
            </a:r>
            <a:endParaRPr lang="en-US" sz="2400" dirty="0"/>
          </a:p>
        </p:txBody>
      </p:sp>
    </p:spTree>
    <p:extLst>
      <p:ext uri="{BB962C8B-B14F-4D97-AF65-F5344CB8AC3E}">
        <p14:creationId xmlns:p14="http://schemas.microsoft.com/office/powerpoint/2010/main" val="2262392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r>
              <a:rPr lang="en-US" dirty="0"/>
              <a:t>Fast </a:t>
            </a:r>
            <a:r>
              <a:rPr lang="en-US" dirty="0" smtClean="0"/>
              <a:t>Retransmit/Fast Recovery</a:t>
            </a:r>
            <a:endParaRPr lang="en-US" dirty="0"/>
          </a:p>
        </p:txBody>
      </p:sp>
      <p:sp>
        <p:nvSpPr>
          <p:cNvPr id="453635" name="Rectangle 3"/>
          <p:cNvSpPr>
            <a:spLocks noGrp="1" noChangeArrowheads="1"/>
          </p:cNvSpPr>
          <p:nvPr>
            <p:ph type="body" idx="1"/>
          </p:nvPr>
        </p:nvSpPr>
        <p:spPr>
          <a:xfrm>
            <a:off x="304800" y="1295400"/>
            <a:ext cx="8839200" cy="5562600"/>
          </a:xfrm>
        </p:spPr>
        <p:txBody>
          <a:bodyPr/>
          <a:lstStyle/>
          <a:p>
            <a:pPr marL="0" indent="0">
              <a:lnSpc>
                <a:spcPct val="90000"/>
              </a:lnSpc>
              <a:buNone/>
            </a:pPr>
            <a:r>
              <a:rPr lang="en-US" sz="2800" dirty="0" smtClean="0"/>
              <a:t>Enter </a:t>
            </a:r>
            <a:r>
              <a:rPr lang="en-US" sz="2800" dirty="0"/>
              <a:t>FR/FR after 3 </a:t>
            </a:r>
            <a:r>
              <a:rPr lang="en-US" sz="2800" dirty="0" err="1"/>
              <a:t>dupACKs</a:t>
            </a:r>
            <a:endParaRPr lang="en-US" sz="2800" dirty="0"/>
          </a:p>
          <a:p>
            <a:pPr lvl="1">
              <a:lnSpc>
                <a:spcPct val="90000"/>
              </a:lnSpc>
            </a:pPr>
            <a:r>
              <a:rPr lang="en-US" sz="2400" dirty="0">
                <a:solidFill>
                  <a:schemeClr val="tx2"/>
                </a:solidFill>
              </a:rPr>
              <a:t>Set</a:t>
            </a:r>
            <a:r>
              <a:rPr lang="en-US" sz="2400" dirty="0">
                <a:solidFill>
                  <a:srgbClr val="00CC00"/>
                </a:solidFill>
              </a:rPr>
              <a:t> </a:t>
            </a:r>
            <a:r>
              <a:rPr lang="en-US" sz="2400" dirty="0" err="1">
                <a:solidFill>
                  <a:srgbClr val="00CC00"/>
                </a:solidFill>
              </a:rPr>
              <a:t>ssthresh</a:t>
            </a:r>
            <a:r>
              <a:rPr lang="en-US" sz="2400" dirty="0">
                <a:solidFill>
                  <a:srgbClr val="00CC00"/>
                </a:solidFill>
              </a:rPr>
              <a:t> </a:t>
            </a:r>
            <a:r>
              <a:rPr lang="en-US" sz="2400" dirty="0">
                <a:solidFill>
                  <a:srgbClr val="00CC00"/>
                </a:solidFill>
                <a:sym typeface="Symbol" charset="0"/>
              </a:rPr>
              <a:t></a:t>
            </a:r>
            <a:r>
              <a:rPr lang="en-US" sz="2400" dirty="0">
                <a:solidFill>
                  <a:srgbClr val="00CC00"/>
                </a:solidFill>
              </a:rPr>
              <a:t> max(</a:t>
            </a:r>
            <a:r>
              <a:rPr lang="en-US" sz="2400" dirty="0" err="1">
                <a:solidFill>
                  <a:srgbClr val="00CC00"/>
                </a:solidFill>
              </a:rPr>
              <a:t>flightsize</a:t>
            </a:r>
            <a:r>
              <a:rPr lang="en-US" sz="2400" dirty="0">
                <a:solidFill>
                  <a:srgbClr val="00CC00"/>
                </a:solidFill>
              </a:rPr>
              <a:t>/2, 2)</a:t>
            </a:r>
          </a:p>
          <a:p>
            <a:pPr lvl="1">
              <a:lnSpc>
                <a:spcPct val="90000"/>
              </a:lnSpc>
            </a:pPr>
            <a:r>
              <a:rPr lang="en-US" sz="2400" dirty="0"/>
              <a:t>Retransmit lost packet</a:t>
            </a:r>
          </a:p>
          <a:p>
            <a:pPr lvl="1">
              <a:lnSpc>
                <a:spcPct val="90000"/>
              </a:lnSpc>
            </a:pPr>
            <a:r>
              <a:rPr lang="en-US" sz="2400" dirty="0"/>
              <a:t>Set </a:t>
            </a:r>
            <a:r>
              <a:rPr lang="en-US" sz="2400" dirty="0" err="1">
                <a:solidFill>
                  <a:srgbClr val="00CC00"/>
                </a:solidFill>
              </a:rPr>
              <a:t>cwnd</a:t>
            </a:r>
            <a:r>
              <a:rPr lang="en-US" sz="2400" dirty="0"/>
              <a:t> </a:t>
            </a:r>
            <a:r>
              <a:rPr lang="en-US" sz="2400" dirty="0">
                <a:solidFill>
                  <a:srgbClr val="00CC00"/>
                </a:solidFill>
                <a:sym typeface="Symbol" charset="0"/>
              </a:rPr>
              <a:t></a:t>
            </a:r>
            <a:r>
              <a:rPr lang="en-US" sz="2400" dirty="0">
                <a:solidFill>
                  <a:srgbClr val="00CC00"/>
                </a:solidFill>
              </a:rPr>
              <a:t> </a:t>
            </a:r>
            <a:r>
              <a:rPr lang="en-US" sz="2400" dirty="0" err="1">
                <a:solidFill>
                  <a:srgbClr val="00CC00"/>
                </a:solidFill>
              </a:rPr>
              <a:t>ssthresh</a:t>
            </a:r>
            <a:r>
              <a:rPr lang="en-US" sz="2400" dirty="0">
                <a:solidFill>
                  <a:srgbClr val="00CC00"/>
                </a:solidFill>
              </a:rPr>
              <a:t> +</a:t>
            </a:r>
            <a:r>
              <a:rPr lang="en-US" sz="2400" dirty="0"/>
              <a:t> </a:t>
            </a:r>
            <a:r>
              <a:rPr lang="en-US" sz="2400" dirty="0" err="1">
                <a:solidFill>
                  <a:srgbClr val="3333FF"/>
                </a:solidFill>
              </a:rPr>
              <a:t>ndup</a:t>
            </a:r>
            <a:r>
              <a:rPr lang="en-US" sz="2400" dirty="0"/>
              <a:t> (window inflation)</a:t>
            </a:r>
          </a:p>
          <a:p>
            <a:pPr lvl="1">
              <a:lnSpc>
                <a:spcPct val="90000"/>
              </a:lnSpc>
            </a:pPr>
            <a:r>
              <a:rPr lang="en-US" sz="2400" dirty="0"/>
              <a:t>Wait till W=min(</a:t>
            </a:r>
            <a:r>
              <a:rPr lang="en-US" sz="2400" dirty="0" err="1"/>
              <a:t>awnd</a:t>
            </a:r>
            <a:r>
              <a:rPr lang="en-US" sz="2400" dirty="0"/>
              <a:t>, </a:t>
            </a:r>
            <a:r>
              <a:rPr lang="en-US" sz="2400" dirty="0" err="1"/>
              <a:t>cwnd</a:t>
            </a:r>
            <a:r>
              <a:rPr lang="en-US" sz="2400" dirty="0"/>
              <a:t>) is large enough; transmit </a:t>
            </a:r>
            <a:r>
              <a:rPr lang="en-US" sz="2400" dirty="0">
                <a:solidFill>
                  <a:srgbClr val="00CC00"/>
                </a:solidFill>
              </a:rPr>
              <a:t>new</a:t>
            </a:r>
            <a:r>
              <a:rPr lang="en-US" sz="2400" dirty="0"/>
              <a:t> packet(s)</a:t>
            </a:r>
          </a:p>
          <a:p>
            <a:pPr lvl="1">
              <a:lnSpc>
                <a:spcPct val="90000"/>
              </a:lnSpc>
            </a:pPr>
            <a:r>
              <a:rPr lang="en-US" sz="2400" dirty="0"/>
              <a:t>On non-dup ACK (1 RTT later), set </a:t>
            </a:r>
            <a:r>
              <a:rPr lang="en-US" sz="2400" dirty="0" err="1">
                <a:solidFill>
                  <a:srgbClr val="00CC00"/>
                </a:solidFill>
              </a:rPr>
              <a:t>cwnd</a:t>
            </a:r>
            <a:r>
              <a:rPr lang="en-US" sz="2400" dirty="0"/>
              <a:t> </a:t>
            </a:r>
            <a:r>
              <a:rPr lang="en-US" sz="2400" dirty="0">
                <a:solidFill>
                  <a:srgbClr val="00CC00"/>
                </a:solidFill>
                <a:sym typeface="Symbol" charset="0"/>
              </a:rPr>
              <a:t></a:t>
            </a:r>
            <a:r>
              <a:rPr lang="en-US" sz="2400" dirty="0">
                <a:solidFill>
                  <a:srgbClr val="00CC00"/>
                </a:solidFill>
              </a:rPr>
              <a:t> </a:t>
            </a:r>
            <a:r>
              <a:rPr lang="en-US" sz="2400" dirty="0" err="1">
                <a:solidFill>
                  <a:srgbClr val="00CC00"/>
                </a:solidFill>
              </a:rPr>
              <a:t>ssthresh</a:t>
            </a:r>
            <a:r>
              <a:rPr lang="en-US" sz="2400" dirty="0">
                <a:solidFill>
                  <a:srgbClr val="00CC00"/>
                </a:solidFill>
              </a:rPr>
              <a:t> </a:t>
            </a:r>
            <a:r>
              <a:rPr lang="en-US" sz="2400" dirty="0">
                <a:solidFill>
                  <a:schemeClr val="tx2"/>
                </a:solidFill>
              </a:rPr>
              <a:t>(window deflation)</a:t>
            </a:r>
          </a:p>
          <a:p>
            <a:pPr marL="0" indent="0">
              <a:lnSpc>
                <a:spcPct val="90000"/>
              </a:lnSpc>
              <a:buNone/>
            </a:pPr>
            <a:r>
              <a:rPr lang="en-US" sz="2800" dirty="0">
                <a:solidFill>
                  <a:schemeClr val="tx2"/>
                </a:solidFill>
              </a:rPr>
              <a:t>Enter </a:t>
            </a:r>
            <a:r>
              <a:rPr lang="en-US" sz="2800" dirty="0" smtClean="0">
                <a:solidFill>
                  <a:srgbClr val="000000"/>
                </a:solidFill>
              </a:rPr>
              <a:t>CA</a:t>
            </a:r>
            <a:r>
              <a:rPr lang="en-US" sz="2800" dirty="0" smtClean="0">
                <a:solidFill>
                  <a:srgbClr val="FF0000"/>
                </a:solidFill>
              </a:rPr>
              <a:t> </a:t>
            </a:r>
            <a:r>
              <a:rPr lang="en-US" sz="2800" dirty="0" smtClean="0">
                <a:solidFill>
                  <a:srgbClr val="000000"/>
                </a:solidFill>
              </a:rPr>
              <a:t>(</a:t>
            </a:r>
            <a:r>
              <a:rPr lang="en-US" sz="2800" dirty="0" smtClean="0"/>
              <a:t>unless timeout)</a:t>
            </a:r>
            <a:endParaRPr lang="en-US" sz="2800" dirty="0">
              <a:solidFill>
                <a:schemeClr val="tx2"/>
              </a:solidFill>
            </a:endParaRPr>
          </a:p>
        </p:txBody>
      </p:sp>
    </p:spTree>
    <p:extLst>
      <p:ext uri="{BB962C8B-B14F-4D97-AF65-F5344CB8AC3E}">
        <p14:creationId xmlns:p14="http://schemas.microsoft.com/office/powerpoint/2010/main" val="899748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dissolve">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3635">
                                            <p:txEl>
                                              <p:pRg st="1" end="1"/>
                                            </p:txEl>
                                          </p:spTgt>
                                        </p:tgtEl>
                                        <p:attrNameLst>
                                          <p:attrName>style.visibility</p:attrName>
                                        </p:attrNameLst>
                                      </p:cBhvr>
                                      <p:to>
                                        <p:strVal val="visible"/>
                                      </p:to>
                                    </p:set>
                                    <p:animEffect transition="in" filter="dissolve">
                                      <p:cBhvr>
                                        <p:cTn id="12" dur="500"/>
                                        <p:tgtEl>
                                          <p:spTgt spid="4536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3635">
                                            <p:txEl>
                                              <p:pRg st="2" end="2"/>
                                            </p:txEl>
                                          </p:spTgt>
                                        </p:tgtEl>
                                        <p:attrNameLst>
                                          <p:attrName>style.visibility</p:attrName>
                                        </p:attrNameLst>
                                      </p:cBhvr>
                                      <p:to>
                                        <p:strVal val="visible"/>
                                      </p:to>
                                    </p:set>
                                    <p:animEffect transition="in" filter="dissolve">
                                      <p:cBhvr>
                                        <p:cTn id="17" dur="500"/>
                                        <p:tgtEl>
                                          <p:spTgt spid="4536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3635">
                                            <p:txEl>
                                              <p:pRg st="3" end="3"/>
                                            </p:txEl>
                                          </p:spTgt>
                                        </p:tgtEl>
                                        <p:attrNameLst>
                                          <p:attrName>style.visibility</p:attrName>
                                        </p:attrNameLst>
                                      </p:cBhvr>
                                      <p:to>
                                        <p:strVal val="visible"/>
                                      </p:to>
                                    </p:set>
                                    <p:animEffect transition="in" filter="dissolve">
                                      <p:cBhvr>
                                        <p:cTn id="22" dur="500"/>
                                        <p:tgtEl>
                                          <p:spTgt spid="4536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3635">
                                            <p:txEl>
                                              <p:pRg st="4" end="4"/>
                                            </p:txEl>
                                          </p:spTgt>
                                        </p:tgtEl>
                                        <p:attrNameLst>
                                          <p:attrName>style.visibility</p:attrName>
                                        </p:attrNameLst>
                                      </p:cBhvr>
                                      <p:to>
                                        <p:strVal val="visible"/>
                                      </p:to>
                                    </p:set>
                                    <p:animEffect transition="in" filter="dissolve">
                                      <p:cBhvr>
                                        <p:cTn id="27" dur="500"/>
                                        <p:tgtEl>
                                          <p:spTgt spid="4536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53635">
                                            <p:txEl>
                                              <p:pRg st="5" end="5"/>
                                            </p:txEl>
                                          </p:spTgt>
                                        </p:tgtEl>
                                        <p:attrNameLst>
                                          <p:attrName>style.visibility</p:attrName>
                                        </p:attrNameLst>
                                      </p:cBhvr>
                                      <p:to>
                                        <p:strVal val="visible"/>
                                      </p:to>
                                    </p:set>
                                    <p:animEffect transition="in" filter="dissolve">
                                      <p:cBhvr>
                                        <p:cTn id="32" dur="500"/>
                                        <p:tgtEl>
                                          <p:spTgt spid="45363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53635">
                                            <p:txEl>
                                              <p:pRg st="6" end="6"/>
                                            </p:txEl>
                                          </p:spTgt>
                                        </p:tgtEl>
                                        <p:attrNameLst>
                                          <p:attrName>style.visibility</p:attrName>
                                        </p:attrNameLst>
                                      </p:cBhvr>
                                      <p:to>
                                        <p:strVal val="visible"/>
                                      </p:to>
                                    </p:set>
                                    <p:animEffect transition="in" filter="dissolve">
                                      <p:cBhvr>
                                        <p:cTn id="37" dur="500"/>
                                        <p:tgtEl>
                                          <p:spTgt spid="4536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r>
              <a:rPr lang="en-US" dirty="0" smtClean="0"/>
              <a:t>Theory-guided design</a:t>
            </a:r>
            <a:endParaRPr lang="en-US" dirty="0"/>
          </a:p>
        </p:txBody>
      </p:sp>
      <p:sp>
        <p:nvSpPr>
          <p:cNvPr id="453635" name="Rectangle 3"/>
          <p:cNvSpPr>
            <a:spLocks noGrp="1" noChangeArrowheads="1"/>
          </p:cNvSpPr>
          <p:nvPr>
            <p:ph idx="1"/>
          </p:nvPr>
        </p:nvSpPr>
        <p:spPr/>
        <p:txBody>
          <a:bodyPr/>
          <a:lstStyle/>
          <a:p>
            <a:pPr marL="0" indent="0">
              <a:lnSpc>
                <a:spcPct val="90000"/>
              </a:lnSpc>
              <a:buNone/>
            </a:pPr>
            <a:r>
              <a:rPr lang="en-US" sz="2800" dirty="0" smtClean="0"/>
              <a:t>Integration of theory, design, experiment can be very powerful</a:t>
            </a:r>
          </a:p>
          <a:p>
            <a:pPr lvl="1">
              <a:lnSpc>
                <a:spcPct val="90000"/>
              </a:lnSpc>
            </a:pPr>
            <a:r>
              <a:rPr lang="en-US" sz="2400" dirty="0" smtClean="0"/>
              <a:t>Each needs the other </a:t>
            </a:r>
          </a:p>
          <a:p>
            <a:pPr lvl="1">
              <a:lnSpc>
                <a:spcPct val="90000"/>
              </a:lnSpc>
            </a:pPr>
            <a:r>
              <a:rPr lang="en-US" dirty="0" smtClean="0"/>
              <a:t>Combination much more than sum</a:t>
            </a:r>
          </a:p>
          <a:p>
            <a:pPr marL="0" indent="0">
              <a:lnSpc>
                <a:spcPct val="90000"/>
              </a:lnSpc>
              <a:buNone/>
            </a:pPr>
            <a:endParaRPr lang="en-US" sz="1200" dirty="0" smtClean="0"/>
          </a:p>
          <a:p>
            <a:pPr marL="0" indent="0">
              <a:lnSpc>
                <a:spcPct val="90000"/>
              </a:lnSpc>
              <a:buNone/>
            </a:pPr>
            <a:r>
              <a:rPr lang="en-US" dirty="0" smtClean="0"/>
              <a:t>Tremendous progress in the last decade</a:t>
            </a:r>
            <a:endParaRPr lang="en-US" sz="2800" dirty="0" smtClean="0"/>
          </a:p>
          <a:p>
            <a:pPr lvl="1">
              <a:lnSpc>
                <a:spcPct val="90000"/>
              </a:lnSpc>
            </a:pPr>
            <a:r>
              <a:rPr lang="en-US" sz="2400" dirty="0" smtClean="0"/>
              <a:t>Not as impossible as most feared</a:t>
            </a:r>
          </a:p>
          <a:p>
            <a:pPr lvl="1">
              <a:lnSpc>
                <a:spcPct val="90000"/>
              </a:lnSpc>
            </a:pPr>
            <a:r>
              <a:rPr lang="en-US" dirty="0" smtClean="0"/>
              <a:t>Very difficult; but worth the effort</a:t>
            </a:r>
            <a:endParaRPr lang="en-US" sz="2400" dirty="0" smtClean="0"/>
          </a:p>
          <a:p>
            <a:pPr lvl="1">
              <a:lnSpc>
                <a:spcPct val="90000"/>
              </a:lnSpc>
            </a:pPr>
            <a:r>
              <a:rPr lang="en-US" dirty="0" smtClean="0"/>
              <a:t>Most critical: mindset</a:t>
            </a:r>
          </a:p>
          <a:p>
            <a:pPr marL="0" indent="0">
              <a:lnSpc>
                <a:spcPct val="90000"/>
              </a:lnSpc>
              <a:buNone/>
            </a:pPr>
            <a:endParaRPr lang="en-US" dirty="0"/>
          </a:p>
          <a:p>
            <a:pPr marL="0" indent="0">
              <a:lnSpc>
                <a:spcPct val="90000"/>
              </a:lnSpc>
              <a:buNone/>
            </a:pPr>
            <a:r>
              <a:rPr lang="en-US" dirty="0" smtClean="0">
                <a:solidFill>
                  <a:srgbClr val="0000FF"/>
                </a:solidFill>
              </a:rPr>
              <a:t>How to push theory-guided design approach further ?</a:t>
            </a:r>
          </a:p>
          <a:p>
            <a:pPr>
              <a:lnSpc>
                <a:spcPct val="90000"/>
              </a:lnSpc>
            </a:pPr>
            <a:endParaRPr lang="en-US" sz="2800" dirty="0"/>
          </a:p>
          <a:p>
            <a:pPr marL="0" indent="0">
              <a:lnSpc>
                <a:spcPct val="90000"/>
              </a:lnSpc>
              <a:buNone/>
            </a:pPr>
            <a:endParaRPr lang="en-US" sz="2800" dirty="0"/>
          </a:p>
        </p:txBody>
      </p:sp>
    </p:spTree>
    <p:extLst>
      <p:ext uri="{BB962C8B-B14F-4D97-AF65-F5344CB8AC3E}">
        <p14:creationId xmlns:p14="http://schemas.microsoft.com/office/powerpoint/2010/main" val="128447725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r>
              <a:rPr lang="en-US"/>
              <a:t>Example: FR/FR</a:t>
            </a:r>
          </a:p>
        </p:txBody>
      </p:sp>
      <p:sp>
        <p:nvSpPr>
          <p:cNvPr id="704515" name="Rectangle 3"/>
          <p:cNvSpPr>
            <a:spLocks noGrp="1" noChangeArrowheads="1"/>
          </p:cNvSpPr>
          <p:nvPr>
            <p:ph type="body" idx="1"/>
          </p:nvPr>
        </p:nvSpPr>
        <p:spPr>
          <a:xfrm>
            <a:off x="457200" y="4065588"/>
            <a:ext cx="8307388" cy="2108200"/>
          </a:xfrm>
        </p:spPr>
        <p:txBody>
          <a:bodyPr/>
          <a:lstStyle/>
          <a:p>
            <a:pPr marL="0" indent="0">
              <a:lnSpc>
                <a:spcPct val="90000"/>
              </a:lnSpc>
              <a:buNone/>
            </a:pPr>
            <a:r>
              <a:rPr lang="en-US" dirty="0"/>
              <a:t>Fast retransmit</a:t>
            </a:r>
          </a:p>
          <a:p>
            <a:pPr lvl="1">
              <a:lnSpc>
                <a:spcPct val="90000"/>
              </a:lnSpc>
            </a:pPr>
            <a:r>
              <a:rPr lang="en-US" dirty="0"/>
              <a:t>Retransmit on 3 </a:t>
            </a:r>
            <a:r>
              <a:rPr lang="en-US" dirty="0" err="1"/>
              <a:t>dupACKs</a:t>
            </a:r>
            <a:endParaRPr lang="en-US" dirty="0"/>
          </a:p>
          <a:p>
            <a:pPr marL="0" indent="0">
              <a:lnSpc>
                <a:spcPct val="90000"/>
              </a:lnSpc>
              <a:buNone/>
            </a:pPr>
            <a:r>
              <a:rPr lang="en-US" dirty="0"/>
              <a:t>Fast recovery</a:t>
            </a:r>
          </a:p>
          <a:p>
            <a:pPr lvl="1">
              <a:lnSpc>
                <a:spcPct val="90000"/>
              </a:lnSpc>
            </a:pPr>
            <a:r>
              <a:rPr lang="en-US" dirty="0"/>
              <a:t>Inflate window while repairing loss to fill pipe</a:t>
            </a:r>
          </a:p>
        </p:txBody>
      </p:sp>
      <p:sp>
        <p:nvSpPr>
          <p:cNvPr id="704516" name="Line 4"/>
          <p:cNvSpPr>
            <a:spLocks noChangeShapeType="1"/>
          </p:cNvSpPr>
          <p:nvPr/>
        </p:nvSpPr>
        <p:spPr bwMode="auto">
          <a:xfrm>
            <a:off x="947738" y="2286000"/>
            <a:ext cx="638175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4517" name="Line 5"/>
          <p:cNvSpPr>
            <a:spLocks noChangeShapeType="1"/>
          </p:cNvSpPr>
          <p:nvPr/>
        </p:nvSpPr>
        <p:spPr bwMode="auto">
          <a:xfrm flipV="1">
            <a:off x="935038" y="1603375"/>
            <a:ext cx="0" cy="1471613"/>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4518" name="Text Box 6"/>
          <p:cNvSpPr txBox="1">
            <a:spLocks noChangeArrowheads="1"/>
          </p:cNvSpPr>
          <p:nvPr/>
        </p:nvSpPr>
        <p:spPr bwMode="auto">
          <a:xfrm>
            <a:off x="931863" y="1909763"/>
            <a:ext cx="319087" cy="37623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1</a:t>
            </a:r>
          </a:p>
        </p:txBody>
      </p:sp>
      <p:sp>
        <p:nvSpPr>
          <p:cNvPr id="704519" name="Text Box 7"/>
          <p:cNvSpPr txBox="1">
            <a:spLocks noChangeArrowheads="1"/>
          </p:cNvSpPr>
          <p:nvPr/>
        </p:nvSpPr>
        <p:spPr bwMode="auto">
          <a:xfrm>
            <a:off x="1243013" y="1908175"/>
            <a:ext cx="319087"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2</a:t>
            </a:r>
          </a:p>
        </p:txBody>
      </p:sp>
      <p:sp>
        <p:nvSpPr>
          <p:cNvPr id="704520" name="Text Box 8"/>
          <p:cNvSpPr txBox="1">
            <a:spLocks noChangeArrowheads="1"/>
          </p:cNvSpPr>
          <p:nvPr/>
        </p:nvSpPr>
        <p:spPr bwMode="auto">
          <a:xfrm>
            <a:off x="7324725" y="2089150"/>
            <a:ext cx="62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time</a:t>
            </a:r>
          </a:p>
        </p:txBody>
      </p:sp>
      <p:sp>
        <p:nvSpPr>
          <p:cNvPr id="704521" name="Text Box 9"/>
          <p:cNvSpPr txBox="1">
            <a:spLocks noChangeArrowheads="1"/>
          </p:cNvSpPr>
          <p:nvPr/>
        </p:nvSpPr>
        <p:spPr bwMode="auto">
          <a:xfrm>
            <a:off x="623888" y="19431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S</a:t>
            </a:r>
          </a:p>
        </p:txBody>
      </p:sp>
      <p:sp>
        <p:nvSpPr>
          <p:cNvPr id="704522" name="Line 10"/>
          <p:cNvSpPr>
            <a:spLocks noChangeShapeType="1"/>
          </p:cNvSpPr>
          <p:nvPr/>
        </p:nvSpPr>
        <p:spPr bwMode="auto">
          <a:xfrm>
            <a:off x="931863" y="3073400"/>
            <a:ext cx="64008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4523" name="Text Box 11"/>
          <p:cNvSpPr txBox="1">
            <a:spLocks noChangeArrowheads="1"/>
          </p:cNvSpPr>
          <p:nvPr/>
        </p:nvSpPr>
        <p:spPr bwMode="auto">
          <a:xfrm>
            <a:off x="7346950" y="2862263"/>
            <a:ext cx="625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time</a:t>
            </a:r>
          </a:p>
        </p:txBody>
      </p:sp>
      <p:sp>
        <p:nvSpPr>
          <p:cNvPr id="704524" name="Text Box 12"/>
          <p:cNvSpPr txBox="1">
            <a:spLocks noChangeArrowheads="1"/>
          </p:cNvSpPr>
          <p:nvPr/>
        </p:nvSpPr>
        <p:spPr bwMode="auto">
          <a:xfrm>
            <a:off x="623888" y="26924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D</a:t>
            </a:r>
          </a:p>
        </p:txBody>
      </p:sp>
      <p:sp>
        <p:nvSpPr>
          <p:cNvPr id="704525" name="Text Box 13"/>
          <p:cNvSpPr txBox="1">
            <a:spLocks noChangeArrowheads="1"/>
          </p:cNvSpPr>
          <p:nvPr/>
        </p:nvSpPr>
        <p:spPr bwMode="auto">
          <a:xfrm>
            <a:off x="1557338" y="1908175"/>
            <a:ext cx="319087"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3</a:t>
            </a:r>
          </a:p>
        </p:txBody>
      </p:sp>
      <p:sp>
        <p:nvSpPr>
          <p:cNvPr id="704526" name="Text Box 14"/>
          <p:cNvSpPr txBox="1">
            <a:spLocks noChangeArrowheads="1"/>
          </p:cNvSpPr>
          <p:nvPr/>
        </p:nvSpPr>
        <p:spPr bwMode="auto">
          <a:xfrm>
            <a:off x="1871663" y="1908175"/>
            <a:ext cx="319087"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4</a:t>
            </a:r>
          </a:p>
        </p:txBody>
      </p:sp>
      <p:sp>
        <p:nvSpPr>
          <p:cNvPr id="704527" name="Text Box 15"/>
          <p:cNvSpPr txBox="1">
            <a:spLocks noChangeArrowheads="1"/>
          </p:cNvSpPr>
          <p:nvPr/>
        </p:nvSpPr>
        <p:spPr bwMode="auto">
          <a:xfrm>
            <a:off x="2185988" y="1908175"/>
            <a:ext cx="319087"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5</a:t>
            </a:r>
          </a:p>
        </p:txBody>
      </p:sp>
      <p:sp>
        <p:nvSpPr>
          <p:cNvPr id="704528" name="Text Box 16"/>
          <p:cNvSpPr txBox="1">
            <a:spLocks noChangeArrowheads="1"/>
          </p:cNvSpPr>
          <p:nvPr/>
        </p:nvSpPr>
        <p:spPr bwMode="auto">
          <a:xfrm>
            <a:off x="2500313" y="1908175"/>
            <a:ext cx="319087"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6</a:t>
            </a:r>
          </a:p>
        </p:txBody>
      </p:sp>
      <p:sp>
        <p:nvSpPr>
          <p:cNvPr id="704529" name="Text Box 17"/>
          <p:cNvSpPr txBox="1">
            <a:spLocks noChangeArrowheads="1"/>
          </p:cNvSpPr>
          <p:nvPr/>
        </p:nvSpPr>
        <p:spPr bwMode="auto">
          <a:xfrm>
            <a:off x="3128963" y="1908175"/>
            <a:ext cx="319087"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8</a:t>
            </a:r>
          </a:p>
        </p:txBody>
      </p:sp>
      <p:sp>
        <p:nvSpPr>
          <p:cNvPr id="704530" name="Text Box 18"/>
          <p:cNvSpPr txBox="1">
            <a:spLocks noChangeArrowheads="1"/>
          </p:cNvSpPr>
          <p:nvPr/>
        </p:nvSpPr>
        <p:spPr bwMode="auto">
          <a:xfrm>
            <a:off x="2814638" y="1908175"/>
            <a:ext cx="319087"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7</a:t>
            </a:r>
          </a:p>
        </p:txBody>
      </p:sp>
      <p:grpSp>
        <p:nvGrpSpPr>
          <p:cNvPr id="704531" name="Group 19"/>
          <p:cNvGrpSpPr>
            <a:grpSpLocks/>
          </p:cNvGrpSpPr>
          <p:nvPr/>
        </p:nvGrpSpPr>
        <p:grpSpPr bwMode="auto">
          <a:xfrm>
            <a:off x="1562100" y="1908175"/>
            <a:ext cx="2386013" cy="1165225"/>
            <a:chOff x="912" y="1474"/>
            <a:chExt cx="1503" cy="734"/>
          </a:xfrm>
        </p:grpSpPr>
        <p:sp>
          <p:nvSpPr>
            <p:cNvPr id="704532" name="Text Box 20"/>
            <p:cNvSpPr txBox="1">
              <a:spLocks noChangeArrowheads="1"/>
            </p:cNvSpPr>
            <p:nvPr/>
          </p:nvSpPr>
          <p:spPr bwMode="auto">
            <a:xfrm>
              <a:off x="2214" y="1474"/>
              <a:ext cx="201" cy="237"/>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1</a:t>
              </a:r>
            </a:p>
          </p:txBody>
        </p:sp>
        <p:grpSp>
          <p:nvGrpSpPr>
            <p:cNvPr id="704533" name="Group 21"/>
            <p:cNvGrpSpPr>
              <a:grpSpLocks/>
            </p:cNvGrpSpPr>
            <p:nvPr/>
          </p:nvGrpSpPr>
          <p:grpSpPr bwMode="auto">
            <a:xfrm>
              <a:off x="1261" y="1970"/>
              <a:ext cx="604" cy="233"/>
              <a:chOff x="991" y="1970"/>
              <a:chExt cx="604" cy="233"/>
            </a:xfrm>
          </p:grpSpPr>
          <p:sp>
            <p:nvSpPr>
              <p:cNvPr id="704534" name="Text Box 22"/>
              <p:cNvSpPr txBox="1">
                <a:spLocks noChangeArrowheads="1"/>
              </p:cNvSpPr>
              <p:nvPr/>
            </p:nvSpPr>
            <p:spPr bwMode="auto">
              <a:xfrm>
                <a:off x="991" y="1970"/>
                <a:ext cx="197" cy="2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dirty="0" smtClean="0"/>
                  <a:t>1</a:t>
                </a:r>
                <a:endParaRPr lang="en-US" sz="1800" dirty="0">
                  <a:solidFill>
                    <a:schemeClr val="tx1"/>
                  </a:solidFill>
                </a:endParaRPr>
              </a:p>
            </p:txBody>
          </p:sp>
          <p:sp>
            <p:nvSpPr>
              <p:cNvPr id="704535" name="Text Box 23"/>
              <p:cNvSpPr txBox="1">
                <a:spLocks noChangeArrowheads="1"/>
              </p:cNvSpPr>
              <p:nvPr/>
            </p:nvSpPr>
            <p:spPr bwMode="auto">
              <a:xfrm>
                <a:off x="1194" y="1970"/>
                <a:ext cx="197" cy="2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dirty="0" smtClean="0"/>
                  <a:t>1</a:t>
                </a:r>
                <a:endParaRPr lang="en-US" sz="1800" dirty="0">
                  <a:solidFill>
                    <a:schemeClr val="tx1"/>
                  </a:solidFill>
                </a:endParaRPr>
              </a:p>
            </p:txBody>
          </p:sp>
          <p:sp>
            <p:nvSpPr>
              <p:cNvPr id="704536" name="Text Box 24"/>
              <p:cNvSpPr txBox="1">
                <a:spLocks noChangeArrowheads="1"/>
              </p:cNvSpPr>
              <p:nvPr/>
            </p:nvSpPr>
            <p:spPr bwMode="auto">
              <a:xfrm>
                <a:off x="1398" y="1970"/>
                <a:ext cx="197" cy="2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dirty="0" smtClean="0">
                    <a:solidFill>
                      <a:schemeClr val="tx1"/>
                    </a:solidFill>
                  </a:rPr>
                  <a:t>1</a:t>
                </a:r>
                <a:endParaRPr lang="en-US" sz="1800" dirty="0">
                  <a:solidFill>
                    <a:schemeClr val="tx1"/>
                  </a:solidFill>
                </a:endParaRPr>
              </a:p>
            </p:txBody>
          </p:sp>
        </p:grpSp>
        <p:sp>
          <p:nvSpPr>
            <p:cNvPr id="704537" name="Line 25"/>
            <p:cNvSpPr>
              <a:spLocks noChangeShapeType="1"/>
            </p:cNvSpPr>
            <p:nvPr/>
          </p:nvSpPr>
          <p:spPr bwMode="auto">
            <a:xfrm>
              <a:off x="912" y="1710"/>
              <a:ext cx="348" cy="49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4538" name="Line 26"/>
            <p:cNvSpPr>
              <a:spLocks noChangeShapeType="1"/>
            </p:cNvSpPr>
            <p:nvPr/>
          </p:nvSpPr>
          <p:spPr bwMode="auto">
            <a:xfrm flipV="1">
              <a:off x="1884" y="1698"/>
              <a:ext cx="348" cy="49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04542" name="Group 30"/>
          <p:cNvGrpSpPr>
            <a:grpSpLocks/>
          </p:cNvGrpSpPr>
          <p:nvPr/>
        </p:nvGrpSpPr>
        <p:grpSpPr bwMode="auto">
          <a:xfrm>
            <a:off x="3087688" y="1908175"/>
            <a:ext cx="1522412" cy="1766888"/>
            <a:chOff x="1873" y="1474"/>
            <a:chExt cx="959" cy="1113"/>
          </a:xfrm>
        </p:grpSpPr>
        <p:sp>
          <p:nvSpPr>
            <p:cNvPr id="704543" name="Text Box 31"/>
            <p:cNvSpPr txBox="1">
              <a:spLocks noChangeArrowheads="1"/>
            </p:cNvSpPr>
            <p:nvPr/>
          </p:nvSpPr>
          <p:spPr bwMode="auto">
            <a:xfrm>
              <a:off x="1873" y="1970"/>
              <a:ext cx="197" cy="2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dirty="0" smtClean="0"/>
                <a:t>1</a:t>
              </a:r>
              <a:endParaRPr lang="en-US" sz="1800" dirty="0">
                <a:solidFill>
                  <a:schemeClr val="tx1"/>
                </a:solidFill>
              </a:endParaRPr>
            </a:p>
          </p:txBody>
        </p:sp>
        <p:sp>
          <p:nvSpPr>
            <p:cNvPr id="704544" name="Text Box 32"/>
            <p:cNvSpPr txBox="1">
              <a:spLocks noChangeArrowheads="1"/>
            </p:cNvSpPr>
            <p:nvPr/>
          </p:nvSpPr>
          <p:spPr bwMode="auto">
            <a:xfrm>
              <a:off x="2076" y="1970"/>
              <a:ext cx="197" cy="2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dirty="0" smtClean="0"/>
                <a:t>1</a:t>
              </a:r>
              <a:endParaRPr lang="en-US" sz="1800" dirty="0">
                <a:solidFill>
                  <a:schemeClr val="tx1"/>
                </a:solidFill>
              </a:endParaRPr>
            </a:p>
          </p:txBody>
        </p:sp>
        <p:sp>
          <p:nvSpPr>
            <p:cNvPr id="704545" name="Line 33"/>
            <p:cNvSpPr>
              <a:spLocks noChangeShapeType="1"/>
            </p:cNvSpPr>
            <p:nvPr/>
          </p:nvSpPr>
          <p:spPr bwMode="auto">
            <a:xfrm flipV="1">
              <a:off x="2292" y="1704"/>
              <a:ext cx="348" cy="49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704546" name="Group 34"/>
            <p:cNvGrpSpPr>
              <a:grpSpLocks/>
            </p:cNvGrpSpPr>
            <p:nvPr/>
          </p:nvGrpSpPr>
          <p:grpSpPr bwMode="auto">
            <a:xfrm>
              <a:off x="2537" y="2208"/>
              <a:ext cx="192" cy="379"/>
              <a:chOff x="2231" y="2208"/>
              <a:chExt cx="192" cy="379"/>
            </a:xfrm>
          </p:grpSpPr>
          <p:sp>
            <p:nvSpPr>
              <p:cNvPr id="704547" name="Text Box 35"/>
              <p:cNvSpPr txBox="1">
                <a:spLocks noChangeArrowheads="1"/>
              </p:cNvSpPr>
              <p:nvPr/>
            </p:nvSpPr>
            <p:spPr bwMode="auto">
              <a:xfrm>
                <a:off x="2231" y="2369"/>
                <a:ext cx="192" cy="218"/>
              </a:xfrm>
              <a:prstGeom prst="rect">
                <a:avLst/>
              </a:prstGeom>
              <a:noFill/>
              <a:ln w="9525">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600">
                    <a:solidFill>
                      <a:srgbClr val="3333FF"/>
                    </a:solidFill>
                  </a:rPr>
                  <a:t>9</a:t>
                </a:r>
              </a:p>
            </p:txBody>
          </p:sp>
          <p:sp>
            <p:nvSpPr>
              <p:cNvPr id="704548" name="Line 36"/>
              <p:cNvSpPr>
                <a:spLocks noChangeShapeType="1"/>
              </p:cNvSpPr>
              <p:nvPr/>
            </p:nvSpPr>
            <p:spPr bwMode="auto">
              <a:xfrm flipV="1">
                <a:off x="2328" y="2208"/>
                <a:ext cx="0" cy="162"/>
              </a:xfrm>
              <a:prstGeom prst="line">
                <a:avLst/>
              </a:prstGeom>
              <a:noFill/>
              <a:ln w="9525">
                <a:solidFill>
                  <a:srgbClr val="3333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704549" name="Text Box 37"/>
            <p:cNvSpPr txBox="1">
              <a:spLocks noChangeArrowheads="1"/>
            </p:cNvSpPr>
            <p:nvPr/>
          </p:nvSpPr>
          <p:spPr bwMode="auto">
            <a:xfrm>
              <a:off x="2631" y="1474"/>
              <a:ext cx="201" cy="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9</a:t>
              </a:r>
            </a:p>
          </p:txBody>
        </p:sp>
      </p:grpSp>
      <p:grpSp>
        <p:nvGrpSpPr>
          <p:cNvPr id="704550" name="Group 38"/>
          <p:cNvGrpSpPr>
            <a:grpSpLocks/>
          </p:cNvGrpSpPr>
          <p:nvPr/>
        </p:nvGrpSpPr>
        <p:grpSpPr bwMode="auto">
          <a:xfrm>
            <a:off x="3733800" y="1908175"/>
            <a:ext cx="1504950" cy="1757363"/>
            <a:chOff x="2280" y="1474"/>
            <a:chExt cx="948" cy="1107"/>
          </a:xfrm>
        </p:grpSpPr>
        <p:sp>
          <p:nvSpPr>
            <p:cNvPr id="704551" name="Text Box 39"/>
            <p:cNvSpPr txBox="1">
              <a:spLocks noChangeArrowheads="1"/>
            </p:cNvSpPr>
            <p:nvPr/>
          </p:nvSpPr>
          <p:spPr bwMode="auto">
            <a:xfrm>
              <a:off x="2280" y="1970"/>
              <a:ext cx="197" cy="2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dirty="0" smtClean="0">
                  <a:solidFill>
                    <a:schemeClr val="tx1"/>
                  </a:solidFill>
                </a:rPr>
                <a:t>1</a:t>
              </a:r>
              <a:endParaRPr lang="en-US" sz="1800" dirty="0">
                <a:solidFill>
                  <a:schemeClr val="tx1"/>
                </a:solidFill>
              </a:endParaRPr>
            </a:p>
          </p:txBody>
        </p:sp>
        <p:sp>
          <p:nvSpPr>
            <p:cNvPr id="704552" name="Text Box 40"/>
            <p:cNvSpPr txBox="1">
              <a:spLocks noChangeArrowheads="1"/>
            </p:cNvSpPr>
            <p:nvPr/>
          </p:nvSpPr>
          <p:spPr bwMode="auto">
            <a:xfrm>
              <a:off x="2481" y="1966"/>
              <a:ext cx="201" cy="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lang="en-US" dirty="0" smtClean="0"/>
                <a:t>1</a:t>
              </a:r>
              <a:endParaRPr lang="en-US" sz="1800" dirty="0">
                <a:solidFill>
                  <a:schemeClr val="tx1"/>
                </a:solidFill>
              </a:endParaRPr>
            </a:p>
          </p:txBody>
        </p:sp>
        <p:sp>
          <p:nvSpPr>
            <p:cNvPr id="704553" name="Text Box 41"/>
            <p:cNvSpPr txBox="1">
              <a:spLocks noChangeArrowheads="1"/>
            </p:cNvSpPr>
            <p:nvPr/>
          </p:nvSpPr>
          <p:spPr bwMode="auto">
            <a:xfrm>
              <a:off x="2829" y="1474"/>
              <a:ext cx="201" cy="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0</a:t>
              </a:r>
            </a:p>
          </p:txBody>
        </p:sp>
        <p:sp>
          <p:nvSpPr>
            <p:cNvPr id="704554" name="Text Box 42"/>
            <p:cNvSpPr txBox="1">
              <a:spLocks noChangeArrowheads="1"/>
            </p:cNvSpPr>
            <p:nvPr/>
          </p:nvSpPr>
          <p:spPr bwMode="auto">
            <a:xfrm>
              <a:off x="3027" y="1474"/>
              <a:ext cx="201" cy="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1</a:t>
              </a:r>
            </a:p>
          </p:txBody>
        </p:sp>
        <p:sp>
          <p:nvSpPr>
            <p:cNvPr id="704555" name="Text Box 43"/>
            <p:cNvSpPr txBox="1">
              <a:spLocks noChangeArrowheads="1"/>
            </p:cNvSpPr>
            <p:nvPr/>
          </p:nvSpPr>
          <p:spPr bwMode="auto">
            <a:xfrm>
              <a:off x="2903" y="2363"/>
              <a:ext cx="262" cy="218"/>
            </a:xfrm>
            <a:prstGeom prst="rect">
              <a:avLst/>
            </a:prstGeom>
            <a:noFill/>
            <a:ln w="9525">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600">
                  <a:solidFill>
                    <a:srgbClr val="3333FF"/>
                  </a:solidFill>
                </a:rPr>
                <a:t>11</a:t>
              </a:r>
            </a:p>
          </p:txBody>
        </p:sp>
        <p:sp>
          <p:nvSpPr>
            <p:cNvPr id="704556" name="Line 44"/>
            <p:cNvSpPr>
              <a:spLocks noChangeShapeType="1"/>
            </p:cNvSpPr>
            <p:nvPr/>
          </p:nvSpPr>
          <p:spPr bwMode="auto">
            <a:xfrm flipV="1">
              <a:off x="3030" y="2202"/>
              <a:ext cx="0" cy="162"/>
            </a:xfrm>
            <a:prstGeom prst="line">
              <a:avLst/>
            </a:prstGeom>
            <a:noFill/>
            <a:ln w="9525">
              <a:solidFill>
                <a:srgbClr val="3333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04557" name="Group 45"/>
          <p:cNvGrpSpPr>
            <a:grpSpLocks/>
          </p:cNvGrpSpPr>
          <p:nvPr/>
        </p:nvGrpSpPr>
        <p:grpSpPr bwMode="auto">
          <a:xfrm>
            <a:off x="3940175" y="1452563"/>
            <a:ext cx="3581400" cy="1639887"/>
            <a:chOff x="2482" y="915"/>
            <a:chExt cx="1908" cy="1033"/>
          </a:xfrm>
        </p:grpSpPr>
        <p:grpSp>
          <p:nvGrpSpPr>
            <p:cNvPr id="704558" name="Group 46"/>
            <p:cNvGrpSpPr>
              <a:grpSpLocks/>
            </p:cNvGrpSpPr>
            <p:nvPr/>
          </p:nvGrpSpPr>
          <p:grpSpPr bwMode="auto">
            <a:xfrm>
              <a:off x="2482" y="915"/>
              <a:ext cx="1908" cy="1033"/>
              <a:chOff x="2482" y="915"/>
              <a:chExt cx="1908" cy="1033"/>
            </a:xfrm>
          </p:grpSpPr>
          <p:grpSp>
            <p:nvGrpSpPr>
              <p:cNvPr id="704559" name="Group 47"/>
              <p:cNvGrpSpPr>
                <a:grpSpLocks/>
              </p:cNvGrpSpPr>
              <p:nvPr/>
            </p:nvGrpSpPr>
            <p:grpSpPr bwMode="auto">
              <a:xfrm>
                <a:off x="2502" y="1448"/>
                <a:ext cx="1888" cy="500"/>
                <a:chOff x="2502" y="1448"/>
                <a:chExt cx="1888" cy="500"/>
              </a:xfrm>
            </p:grpSpPr>
            <p:sp>
              <p:nvSpPr>
                <p:cNvPr id="704560" name="Line 48"/>
                <p:cNvSpPr>
                  <a:spLocks noChangeShapeType="1"/>
                </p:cNvSpPr>
                <p:nvPr/>
              </p:nvSpPr>
              <p:spPr bwMode="auto">
                <a:xfrm>
                  <a:off x="2502" y="1450"/>
                  <a:ext cx="348" cy="498"/>
                </a:xfrm>
                <a:prstGeom prst="line">
                  <a:avLst/>
                </a:prstGeom>
                <a:noFill/>
                <a:ln w="28575">
                  <a:solidFill>
                    <a:srgbClr val="00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4561" name="Line 49"/>
                <p:cNvSpPr>
                  <a:spLocks noChangeShapeType="1"/>
                </p:cNvSpPr>
                <p:nvPr/>
              </p:nvSpPr>
              <p:spPr bwMode="auto">
                <a:xfrm flipV="1">
                  <a:off x="3046" y="1448"/>
                  <a:ext cx="404" cy="490"/>
                </a:xfrm>
                <a:prstGeom prst="line">
                  <a:avLst/>
                </a:prstGeom>
                <a:noFill/>
                <a:ln w="28575">
                  <a:solidFill>
                    <a:srgbClr val="00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704562" name="Group 50"/>
                <p:cNvGrpSpPr>
                  <a:grpSpLocks/>
                </p:cNvGrpSpPr>
                <p:nvPr/>
              </p:nvGrpSpPr>
              <p:grpSpPr bwMode="auto">
                <a:xfrm>
                  <a:off x="3454" y="1450"/>
                  <a:ext cx="936" cy="367"/>
                  <a:chOff x="3150" y="1722"/>
                  <a:chExt cx="936" cy="367"/>
                </a:xfrm>
              </p:grpSpPr>
              <p:sp>
                <p:nvSpPr>
                  <p:cNvPr id="704563" name="Text Box 51"/>
                  <p:cNvSpPr txBox="1">
                    <a:spLocks noChangeArrowheads="1"/>
                  </p:cNvSpPr>
                  <p:nvPr/>
                </p:nvSpPr>
                <p:spPr bwMode="auto">
                  <a:xfrm>
                    <a:off x="3485" y="1871"/>
                    <a:ext cx="601" cy="218"/>
                  </a:xfrm>
                  <a:prstGeom prst="rect">
                    <a:avLst/>
                  </a:prstGeom>
                  <a:noFill/>
                  <a:ln w="9525">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600">
                        <a:solidFill>
                          <a:srgbClr val="00CC00"/>
                        </a:solidFill>
                      </a:rPr>
                      <a:t>Exit FR/FR</a:t>
                    </a:r>
                  </a:p>
                </p:txBody>
              </p:sp>
              <p:sp>
                <p:nvSpPr>
                  <p:cNvPr id="704564" name="Line 52"/>
                  <p:cNvSpPr>
                    <a:spLocks noChangeShapeType="1"/>
                  </p:cNvSpPr>
                  <p:nvPr/>
                </p:nvSpPr>
                <p:spPr bwMode="auto">
                  <a:xfrm flipH="1" flipV="1">
                    <a:off x="3150" y="1722"/>
                    <a:ext cx="342" cy="156"/>
                  </a:xfrm>
                  <a:prstGeom prst="line">
                    <a:avLst/>
                  </a:prstGeom>
                  <a:noFill/>
                  <a:ln w="9525">
                    <a:solidFill>
                      <a:srgbClr val="00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704565" name="Group 53"/>
              <p:cNvGrpSpPr>
                <a:grpSpLocks/>
              </p:cNvGrpSpPr>
              <p:nvPr/>
            </p:nvGrpSpPr>
            <p:grpSpPr bwMode="auto">
              <a:xfrm>
                <a:off x="2482" y="915"/>
                <a:ext cx="973" cy="192"/>
                <a:chOff x="2482" y="915"/>
                <a:chExt cx="701" cy="192"/>
              </a:xfrm>
            </p:grpSpPr>
            <p:sp>
              <p:nvSpPr>
                <p:cNvPr id="704566" name="Line 54"/>
                <p:cNvSpPr>
                  <a:spLocks noChangeShapeType="1"/>
                </p:cNvSpPr>
                <p:nvPr/>
              </p:nvSpPr>
              <p:spPr bwMode="auto">
                <a:xfrm>
                  <a:off x="2986" y="1008"/>
                  <a:ext cx="197"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4567" name="Text Box 55"/>
                <p:cNvSpPr txBox="1">
                  <a:spLocks noChangeArrowheads="1"/>
                </p:cNvSpPr>
                <p:nvPr/>
              </p:nvSpPr>
              <p:spPr bwMode="auto">
                <a:xfrm>
                  <a:off x="2682" y="915"/>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400">
                      <a:solidFill>
                        <a:schemeClr val="tx1"/>
                      </a:solidFill>
                    </a:rPr>
                    <a:t>RTT</a:t>
                  </a:r>
                </a:p>
              </p:txBody>
            </p:sp>
            <p:sp>
              <p:nvSpPr>
                <p:cNvPr id="704568" name="Line 56"/>
                <p:cNvSpPr>
                  <a:spLocks noChangeShapeType="1"/>
                </p:cNvSpPr>
                <p:nvPr/>
              </p:nvSpPr>
              <p:spPr bwMode="auto">
                <a:xfrm flipH="1">
                  <a:off x="2482" y="1016"/>
                  <a:ext cx="197"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704569" name="Text Box 57"/>
            <p:cNvSpPr txBox="1">
              <a:spLocks noChangeArrowheads="1"/>
            </p:cNvSpPr>
            <p:nvPr/>
          </p:nvSpPr>
          <p:spPr bwMode="auto">
            <a:xfrm>
              <a:off x="2848" y="1698"/>
              <a:ext cx="170" cy="237"/>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rPr>
                <a:t>8</a:t>
              </a:r>
            </a:p>
          </p:txBody>
        </p:sp>
      </p:grpSp>
      <p:grpSp>
        <p:nvGrpSpPr>
          <p:cNvPr id="3" name="Group 2"/>
          <p:cNvGrpSpPr/>
          <p:nvPr/>
        </p:nvGrpSpPr>
        <p:grpSpPr>
          <a:xfrm>
            <a:off x="1447800" y="3063875"/>
            <a:ext cx="2341563" cy="612835"/>
            <a:chOff x="1447800" y="3063875"/>
            <a:chExt cx="2341563" cy="612835"/>
          </a:xfrm>
        </p:grpSpPr>
        <p:grpSp>
          <p:nvGrpSpPr>
            <p:cNvPr id="704539" name="Group 27"/>
            <p:cNvGrpSpPr>
              <a:grpSpLocks/>
            </p:cNvGrpSpPr>
            <p:nvPr/>
          </p:nvGrpSpPr>
          <p:grpSpPr bwMode="auto">
            <a:xfrm>
              <a:off x="3484563" y="3063875"/>
              <a:ext cx="304800" cy="601663"/>
              <a:chOff x="2231" y="2208"/>
              <a:chExt cx="192" cy="379"/>
            </a:xfrm>
          </p:grpSpPr>
          <p:sp>
            <p:nvSpPr>
              <p:cNvPr id="704540" name="Text Box 28"/>
              <p:cNvSpPr txBox="1">
                <a:spLocks noChangeArrowheads="1"/>
              </p:cNvSpPr>
              <p:nvPr/>
            </p:nvSpPr>
            <p:spPr bwMode="auto">
              <a:xfrm>
                <a:off x="2231" y="2369"/>
                <a:ext cx="192" cy="218"/>
              </a:xfrm>
              <a:prstGeom prst="rect">
                <a:avLst/>
              </a:prstGeom>
              <a:noFill/>
              <a:ln w="9525">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600">
                    <a:solidFill>
                      <a:srgbClr val="3333FF"/>
                    </a:solidFill>
                  </a:rPr>
                  <a:t>7</a:t>
                </a:r>
              </a:p>
            </p:txBody>
          </p:sp>
          <p:sp>
            <p:nvSpPr>
              <p:cNvPr id="704541" name="Line 29"/>
              <p:cNvSpPr>
                <a:spLocks noChangeShapeType="1"/>
              </p:cNvSpPr>
              <p:nvPr/>
            </p:nvSpPr>
            <p:spPr bwMode="auto">
              <a:xfrm flipV="1">
                <a:off x="2328" y="2208"/>
                <a:ext cx="0" cy="162"/>
              </a:xfrm>
              <a:prstGeom prst="line">
                <a:avLst/>
              </a:prstGeom>
              <a:noFill/>
              <a:ln w="9525">
                <a:solidFill>
                  <a:srgbClr val="3333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TextBox 1"/>
            <p:cNvSpPr txBox="1"/>
            <p:nvPr/>
          </p:nvSpPr>
          <p:spPr>
            <a:xfrm>
              <a:off x="1447800" y="3276600"/>
              <a:ext cx="2008132" cy="400110"/>
            </a:xfrm>
            <a:prstGeom prst="rect">
              <a:avLst/>
            </a:prstGeom>
            <a:noFill/>
          </p:spPr>
          <p:txBody>
            <a:bodyPr wrap="none" rtlCol="0">
              <a:spAutoFit/>
            </a:bodyPr>
            <a:lstStyle/>
            <a:p>
              <a:r>
                <a:rPr lang="en-US" sz="2000" dirty="0" smtClean="0">
                  <a:solidFill>
                    <a:srgbClr val="0000FF"/>
                  </a:solidFill>
                </a:rPr>
                <a:t>window inflation</a:t>
              </a:r>
              <a:endParaRPr lang="en-US" sz="2000" dirty="0">
                <a:solidFill>
                  <a:srgbClr val="0000FF"/>
                </a:solidFill>
              </a:endParaRPr>
            </a:p>
          </p:txBody>
        </p:sp>
      </p:grpSp>
      <p:grpSp>
        <p:nvGrpSpPr>
          <p:cNvPr id="60" name="Group 59"/>
          <p:cNvGrpSpPr/>
          <p:nvPr/>
        </p:nvGrpSpPr>
        <p:grpSpPr>
          <a:xfrm>
            <a:off x="5715000" y="3048000"/>
            <a:ext cx="2479609" cy="631948"/>
            <a:chOff x="3484563" y="3063872"/>
            <a:chExt cx="2479609" cy="631948"/>
          </a:xfrm>
        </p:grpSpPr>
        <p:grpSp>
          <p:nvGrpSpPr>
            <p:cNvPr id="61" name="Group 27"/>
            <p:cNvGrpSpPr>
              <a:grpSpLocks/>
            </p:cNvGrpSpPr>
            <p:nvPr/>
          </p:nvGrpSpPr>
          <p:grpSpPr bwMode="auto">
            <a:xfrm>
              <a:off x="3484563" y="3063872"/>
              <a:ext cx="298450" cy="593725"/>
              <a:chOff x="2231" y="2208"/>
              <a:chExt cx="188" cy="374"/>
            </a:xfrm>
          </p:grpSpPr>
          <p:sp>
            <p:nvSpPr>
              <p:cNvPr id="63" name="Text Box 28"/>
              <p:cNvSpPr txBox="1">
                <a:spLocks noChangeArrowheads="1"/>
              </p:cNvSpPr>
              <p:nvPr/>
            </p:nvSpPr>
            <p:spPr bwMode="auto">
              <a:xfrm>
                <a:off x="2231" y="2369"/>
                <a:ext cx="188" cy="213"/>
              </a:xfrm>
              <a:prstGeom prst="rect">
                <a:avLst/>
              </a:prstGeom>
              <a:noFill/>
              <a:ln w="9525">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600" dirty="0" smtClean="0">
                    <a:solidFill>
                      <a:srgbClr val="3333FF"/>
                    </a:solidFill>
                  </a:rPr>
                  <a:t>4</a:t>
                </a:r>
                <a:endParaRPr lang="en-US" sz="1600" dirty="0">
                  <a:solidFill>
                    <a:srgbClr val="3333FF"/>
                  </a:solidFill>
                </a:endParaRPr>
              </a:p>
            </p:txBody>
          </p:sp>
          <p:sp>
            <p:nvSpPr>
              <p:cNvPr id="64" name="Line 29"/>
              <p:cNvSpPr>
                <a:spLocks noChangeShapeType="1"/>
              </p:cNvSpPr>
              <p:nvPr/>
            </p:nvSpPr>
            <p:spPr bwMode="auto">
              <a:xfrm flipV="1">
                <a:off x="2328" y="2208"/>
                <a:ext cx="0" cy="162"/>
              </a:xfrm>
              <a:prstGeom prst="line">
                <a:avLst/>
              </a:prstGeom>
              <a:noFill/>
              <a:ln w="9525">
                <a:solidFill>
                  <a:srgbClr val="3333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62" name="TextBox 61"/>
            <p:cNvSpPr txBox="1"/>
            <p:nvPr/>
          </p:nvSpPr>
          <p:spPr>
            <a:xfrm>
              <a:off x="3941763" y="3295710"/>
              <a:ext cx="2022409" cy="400110"/>
            </a:xfrm>
            <a:prstGeom prst="rect">
              <a:avLst/>
            </a:prstGeom>
            <a:noFill/>
          </p:spPr>
          <p:txBody>
            <a:bodyPr wrap="none" rtlCol="0">
              <a:spAutoFit/>
            </a:bodyPr>
            <a:lstStyle/>
            <a:p>
              <a:r>
                <a:rPr lang="en-US" sz="2000" dirty="0" smtClean="0">
                  <a:solidFill>
                    <a:srgbClr val="0000FF"/>
                  </a:solidFill>
                </a:rPr>
                <a:t>window deflates</a:t>
              </a:r>
              <a:endParaRPr lang="en-US" sz="2000" dirty="0">
                <a:solidFill>
                  <a:srgbClr val="0000FF"/>
                </a:solidFill>
              </a:endParaRPr>
            </a:p>
          </p:txBody>
        </p:sp>
      </p:grpSp>
    </p:spTree>
    <p:extLst>
      <p:ext uri="{BB962C8B-B14F-4D97-AF65-F5344CB8AC3E}">
        <p14:creationId xmlns:p14="http://schemas.microsoft.com/office/powerpoint/2010/main" val="370957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04531"/>
                                        </p:tgtEl>
                                        <p:attrNameLst>
                                          <p:attrName>style.visibility</p:attrName>
                                        </p:attrNameLst>
                                      </p:cBhvr>
                                      <p:to>
                                        <p:strVal val="visible"/>
                                      </p:to>
                                    </p:set>
                                    <p:animEffect transition="in" filter="dissolve">
                                      <p:cBhvr>
                                        <p:cTn id="7" dur="500"/>
                                        <p:tgtEl>
                                          <p:spTgt spid="704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04542"/>
                                        </p:tgtEl>
                                        <p:attrNameLst>
                                          <p:attrName>style.visibility</p:attrName>
                                        </p:attrNameLst>
                                      </p:cBhvr>
                                      <p:to>
                                        <p:strVal val="visible"/>
                                      </p:to>
                                    </p:set>
                                    <p:animEffect transition="in" filter="dissolve">
                                      <p:cBhvr>
                                        <p:cTn id="17" dur="500"/>
                                        <p:tgtEl>
                                          <p:spTgt spid="70454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04550"/>
                                        </p:tgtEl>
                                        <p:attrNameLst>
                                          <p:attrName>style.visibility</p:attrName>
                                        </p:attrNameLst>
                                      </p:cBhvr>
                                      <p:to>
                                        <p:strVal val="visible"/>
                                      </p:to>
                                    </p:set>
                                    <p:animEffect transition="in" filter="dissolve">
                                      <p:cBhvr>
                                        <p:cTn id="22" dur="500"/>
                                        <p:tgtEl>
                                          <p:spTgt spid="70455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04557"/>
                                        </p:tgtEl>
                                        <p:attrNameLst>
                                          <p:attrName>style.visibility</p:attrName>
                                        </p:attrNameLst>
                                      </p:cBhvr>
                                      <p:to>
                                        <p:strVal val="visible"/>
                                      </p:to>
                                    </p:set>
                                    <p:animEffect transition="in" filter="dissolve">
                                      <p:cBhvr>
                                        <p:cTn id="27" dur="500"/>
                                        <p:tgtEl>
                                          <p:spTgt spid="70455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dissolve">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r>
              <a:rPr lang="en-US"/>
              <a:t>Summary: Reno</a:t>
            </a:r>
          </a:p>
        </p:txBody>
      </p:sp>
      <p:sp>
        <p:nvSpPr>
          <p:cNvPr id="455683" name="Rectangle 3"/>
          <p:cNvSpPr>
            <a:spLocks noGrp="1" noChangeArrowheads="1"/>
          </p:cNvSpPr>
          <p:nvPr>
            <p:ph type="body" idx="1"/>
          </p:nvPr>
        </p:nvSpPr>
        <p:spPr>
          <a:xfrm>
            <a:off x="838200" y="1295400"/>
            <a:ext cx="7926388" cy="2171700"/>
          </a:xfrm>
        </p:spPr>
        <p:txBody>
          <a:bodyPr/>
          <a:lstStyle/>
          <a:p>
            <a:pPr marL="0" indent="0">
              <a:buNone/>
            </a:pPr>
            <a:r>
              <a:rPr lang="en-US" dirty="0"/>
              <a:t>Basic </a:t>
            </a:r>
            <a:r>
              <a:rPr lang="en-US" dirty="0" smtClean="0"/>
              <a:t>idea</a:t>
            </a:r>
            <a:endParaRPr lang="en-US" dirty="0"/>
          </a:p>
          <a:p>
            <a:pPr lvl="1"/>
            <a:r>
              <a:rPr lang="en-US" dirty="0" smtClean="0"/>
              <a:t>AIMD probes available bandwidth</a:t>
            </a:r>
          </a:p>
          <a:p>
            <a:pPr lvl="1"/>
            <a:r>
              <a:rPr lang="en-US" dirty="0" smtClean="0"/>
              <a:t>Fast </a:t>
            </a:r>
            <a:r>
              <a:rPr lang="en-US" dirty="0"/>
              <a:t>recovery avoids slow start</a:t>
            </a:r>
          </a:p>
          <a:p>
            <a:pPr lvl="1"/>
            <a:r>
              <a:rPr lang="en-US" dirty="0" err="1"/>
              <a:t>dupACKs</a:t>
            </a:r>
            <a:r>
              <a:rPr lang="en-US" dirty="0"/>
              <a:t>: fast retransmit + fast recovery</a:t>
            </a:r>
          </a:p>
          <a:p>
            <a:pPr lvl="1"/>
            <a:r>
              <a:rPr lang="en-US" dirty="0"/>
              <a:t>Timeout: fast retransmit + slow start</a:t>
            </a:r>
          </a:p>
        </p:txBody>
      </p:sp>
      <p:sp>
        <p:nvSpPr>
          <p:cNvPr id="455686" name="Rectangle 6"/>
          <p:cNvSpPr>
            <a:spLocks noChangeArrowheads="1"/>
          </p:cNvSpPr>
          <p:nvPr/>
        </p:nvSpPr>
        <p:spPr bwMode="auto">
          <a:xfrm>
            <a:off x="1016000" y="3771900"/>
            <a:ext cx="7251700" cy="2895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5687" name="Text Box 7"/>
          <p:cNvSpPr txBox="1">
            <a:spLocks noChangeArrowheads="1"/>
          </p:cNvSpPr>
          <p:nvPr/>
        </p:nvSpPr>
        <p:spPr bwMode="auto">
          <a:xfrm>
            <a:off x="2257425" y="5997575"/>
            <a:ext cx="1574800" cy="3762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lang="en-US" sz="1800">
                <a:latin typeface="Lucida Console" charset="0"/>
              </a:rPr>
              <a:t>slow start</a:t>
            </a:r>
          </a:p>
        </p:txBody>
      </p:sp>
      <p:sp>
        <p:nvSpPr>
          <p:cNvPr id="455693" name="Text Box 13"/>
          <p:cNvSpPr txBox="1">
            <a:spLocks noChangeArrowheads="1"/>
          </p:cNvSpPr>
          <p:nvPr/>
        </p:nvSpPr>
        <p:spPr bwMode="auto">
          <a:xfrm>
            <a:off x="5584825" y="5946775"/>
            <a:ext cx="1574800"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latin typeface="Lucida Console" charset="0"/>
              </a:rPr>
              <a:t>retransmit</a:t>
            </a:r>
          </a:p>
        </p:txBody>
      </p:sp>
      <p:sp>
        <p:nvSpPr>
          <p:cNvPr id="455698" name="Line 18"/>
          <p:cNvSpPr>
            <a:spLocks noChangeShapeType="1"/>
          </p:cNvSpPr>
          <p:nvPr/>
        </p:nvSpPr>
        <p:spPr bwMode="auto">
          <a:xfrm>
            <a:off x="3784600" y="4902200"/>
            <a:ext cx="2552700" cy="1041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5699" name="Line 19"/>
          <p:cNvSpPr>
            <a:spLocks noChangeShapeType="1"/>
          </p:cNvSpPr>
          <p:nvPr/>
        </p:nvSpPr>
        <p:spPr bwMode="auto">
          <a:xfrm flipH="1">
            <a:off x="3822700" y="6146800"/>
            <a:ext cx="17653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5688" name="Text Box 8"/>
          <p:cNvSpPr txBox="1">
            <a:spLocks noChangeArrowheads="1"/>
          </p:cNvSpPr>
          <p:nvPr/>
        </p:nvSpPr>
        <p:spPr bwMode="auto">
          <a:xfrm>
            <a:off x="2219325" y="4257675"/>
            <a:ext cx="1574800" cy="650875"/>
          </a:xfrm>
          <a:prstGeom prst="rect">
            <a:avLst/>
          </a:prstGeom>
          <a:noFill/>
          <a:ln w="9525">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buFontTx/>
              <a:buNone/>
              <a:defRPr sz="1800">
                <a:solidFill>
                  <a:srgbClr val="00CC00"/>
                </a:solidFill>
                <a:latin typeface="Lucida Console" charset="0"/>
              </a:defRPr>
            </a:lvl1pPr>
          </a:lstStyle>
          <a:p>
            <a:pPr algn="ctr"/>
            <a:r>
              <a:rPr lang="en-US" dirty="0"/>
              <a:t>congestion avoidance</a:t>
            </a:r>
          </a:p>
        </p:txBody>
      </p:sp>
      <p:sp>
        <p:nvSpPr>
          <p:cNvPr id="455690" name="Text Box 10"/>
          <p:cNvSpPr txBox="1">
            <a:spLocks noChangeArrowheads="1"/>
          </p:cNvSpPr>
          <p:nvPr/>
        </p:nvSpPr>
        <p:spPr bwMode="auto">
          <a:xfrm>
            <a:off x="5546725" y="4435475"/>
            <a:ext cx="1574800"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latin typeface="Lucida Console" charset="0"/>
              </a:rPr>
              <a:t>   FR/FR  </a:t>
            </a:r>
          </a:p>
        </p:txBody>
      </p:sp>
      <p:cxnSp>
        <p:nvCxnSpPr>
          <p:cNvPr id="455695" name="AutoShape 15"/>
          <p:cNvCxnSpPr>
            <a:cxnSpLocks noChangeShapeType="1"/>
            <a:stCxn id="455688" idx="3"/>
            <a:endCxn id="455690" idx="0"/>
          </p:cNvCxnSpPr>
          <p:nvPr/>
        </p:nvCxnSpPr>
        <p:spPr bwMode="auto">
          <a:xfrm flipV="1">
            <a:off x="3794125" y="4435475"/>
            <a:ext cx="2540000" cy="147638"/>
          </a:xfrm>
          <a:prstGeom prst="curvedConnector4">
            <a:avLst>
              <a:gd name="adj1" fmla="val -65"/>
              <a:gd name="adj2" fmla="val 25483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55700" name="Line 20"/>
          <p:cNvSpPr>
            <a:spLocks noChangeShapeType="1"/>
          </p:cNvSpPr>
          <p:nvPr/>
        </p:nvSpPr>
        <p:spPr bwMode="auto">
          <a:xfrm flipH="1">
            <a:off x="3810000" y="4622800"/>
            <a:ext cx="17399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5701" name="Line 21"/>
          <p:cNvSpPr>
            <a:spLocks noChangeShapeType="1"/>
          </p:cNvSpPr>
          <p:nvPr/>
        </p:nvSpPr>
        <p:spPr bwMode="auto">
          <a:xfrm flipV="1">
            <a:off x="2971800" y="4902200"/>
            <a:ext cx="0" cy="1092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5703" name="Text Box 23"/>
          <p:cNvSpPr txBox="1">
            <a:spLocks noChangeArrowheads="1"/>
          </p:cNvSpPr>
          <p:nvPr/>
        </p:nvSpPr>
        <p:spPr bwMode="auto">
          <a:xfrm>
            <a:off x="4314825" y="3902075"/>
            <a:ext cx="1150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latin typeface="Lucida Console" charset="0"/>
              </a:rPr>
              <a:t>dupACKs</a:t>
            </a:r>
          </a:p>
        </p:txBody>
      </p:sp>
      <p:sp>
        <p:nvSpPr>
          <p:cNvPr id="455704" name="Text Box 24"/>
          <p:cNvSpPr txBox="1">
            <a:spLocks noChangeArrowheads="1"/>
          </p:cNvSpPr>
          <p:nvPr/>
        </p:nvSpPr>
        <p:spPr bwMode="auto">
          <a:xfrm>
            <a:off x="3895725" y="5260975"/>
            <a:ext cx="1150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latin typeface="Lucida Console" charset="0"/>
              </a:rPr>
              <a:t>timeout</a:t>
            </a:r>
          </a:p>
        </p:txBody>
      </p:sp>
      <p:sp>
        <p:nvSpPr>
          <p:cNvPr id="455709" name="Freeform 29"/>
          <p:cNvSpPr>
            <a:spLocks/>
          </p:cNvSpPr>
          <p:nvPr/>
        </p:nvSpPr>
        <p:spPr bwMode="auto">
          <a:xfrm>
            <a:off x="3835400" y="5592763"/>
            <a:ext cx="1752600" cy="401637"/>
          </a:xfrm>
          <a:custGeom>
            <a:avLst/>
            <a:gdLst>
              <a:gd name="T0" fmla="*/ 0 w 1104"/>
              <a:gd name="T1" fmla="*/ 253 h 253"/>
              <a:gd name="T2" fmla="*/ 504 w 1104"/>
              <a:gd name="T3" fmla="*/ 5 h 253"/>
              <a:gd name="T4" fmla="*/ 1104 w 1104"/>
              <a:gd name="T5" fmla="*/ 221 h 253"/>
            </a:gdLst>
            <a:ahLst/>
            <a:cxnLst>
              <a:cxn ang="0">
                <a:pos x="T0" y="T1"/>
              </a:cxn>
              <a:cxn ang="0">
                <a:pos x="T2" y="T3"/>
              </a:cxn>
              <a:cxn ang="0">
                <a:pos x="T4" y="T5"/>
              </a:cxn>
            </a:cxnLst>
            <a:rect l="0" t="0" r="r" b="b"/>
            <a:pathLst>
              <a:path w="1104" h="253">
                <a:moveTo>
                  <a:pt x="0" y="253"/>
                </a:moveTo>
                <a:cubicBezTo>
                  <a:pt x="160" y="131"/>
                  <a:pt x="320" y="10"/>
                  <a:pt x="504" y="5"/>
                </a:cubicBezTo>
                <a:cubicBezTo>
                  <a:pt x="688" y="0"/>
                  <a:pt x="896" y="110"/>
                  <a:pt x="1104" y="221"/>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75191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dirty="0" smtClean="0"/>
              <a:t>Delay-based TCP: Vegas </a:t>
            </a:r>
            <a:br>
              <a:rPr lang="en-US" dirty="0" smtClean="0"/>
            </a:br>
            <a:r>
              <a:rPr lang="en-US" sz="1800" dirty="0" smtClean="0"/>
              <a:t>(</a:t>
            </a:r>
            <a:r>
              <a:rPr lang="en-US" sz="1800" dirty="0" err="1" smtClean="0"/>
              <a:t>Brakmo</a:t>
            </a:r>
            <a:r>
              <a:rPr lang="en-US" sz="1800" dirty="0" smtClean="0"/>
              <a:t> &amp; Peterson 1994)</a:t>
            </a:r>
          </a:p>
        </p:txBody>
      </p:sp>
      <p:sp>
        <p:nvSpPr>
          <p:cNvPr id="88067" name="Rectangle 3"/>
          <p:cNvSpPr>
            <a:spLocks noGrp="1" noChangeArrowheads="1"/>
          </p:cNvSpPr>
          <p:nvPr>
            <p:ph type="body" idx="1"/>
          </p:nvPr>
        </p:nvSpPr>
        <p:spPr>
          <a:xfrm>
            <a:off x="836612" y="5105400"/>
            <a:ext cx="8307388" cy="1676400"/>
          </a:xfrm>
        </p:spPr>
        <p:txBody>
          <a:bodyPr/>
          <a:lstStyle/>
          <a:p>
            <a:r>
              <a:rPr lang="en-US" sz="2800" dirty="0" smtClean="0"/>
              <a:t>Reno with a new congestion avoidance algorithm</a:t>
            </a:r>
          </a:p>
          <a:p>
            <a:r>
              <a:rPr lang="en-US" sz="2800" dirty="0" smtClean="0"/>
              <a:t>Converges (provided buffer is large) !</a:t>
            </a:r>
          </a:p>
        </p:txBody>
      </p:sp>
      <p:sp>
        <p:nvSpPr>
          <p:cNvPr id="88068" name="Rectangle 5"/>
          <p:cNvSpPr>
            <a:spLocks noChangeArrowheads="1"/>
          </p:cNvSpPr>
          <p:nvPr/>
        </p:nvSpPr>
        <p:spPr bwMode="auto">
          <a:xfrm>
            <a:off x="914400" y="4394200"/>
            <a:ext cx="381000" cy="347663"/>
          </a:xfrm>
          <a:prstGeom prst="rect">
            <a:avLst/>
          </a:prstGeom>
          <a:solidFill>
            <a:srgbClr val="00CC00"/>
          </a:solidFill>
          <a:ln w="9525">
            <a:solidFill>
              <a:schemeClr val="tx1"/>
            </a:solidFill>
            <a:miter lim="800000"/>
            <a:headEnd/>
            <a:tailEnd/>
          </a:ln>
        </p:spPr>
        <p:txBody>
          <a:bodyPr wrap="none" anchor="ctr"/>
          <a:lstStyle/>
          <a:p>
            <a:pPr>
              <a:buFontTx/>
              <a:buNone/>
            </a:pPr>
            <a:r>
              <a:rPr lang="en-US" sz="1600" dirty="0">
                <a:solidFill>
                  <a:schemeClr val="tx1"/>
                </a:solidFill>
              </a:rPr>
              <a:t>SS</a:t>
            </a:r>
            <a:endParaRPr lang="en-US" sz="1800" dirty="0">
              <a:solidFill>
                <a:schemeClr val="tx1"/>
              </a:solidFill>
            </a:endParaRPr>
          </a:p>
        </p:txBody>
      </p:sp>
      <p:sp>
        <p:nvSpPr>
          <p:cNvPr id="88069" name="Line 6"/>
          <p:cNvSpPr>
            <a:spLocks noChangeShapeType="1"/>
          </p:cNvSpPr>
          <p:nvPr/>
        </p:nvSpPr>
        <p:spPr bwMode="auto">
          <a:xfrm>
            <a:off x="914400" y="4316413"/>
            <a:ext cx="6970713" cy="7937"/>
          </a:xfrm>
          <a:prstGeom prst="line">
            <a:avLst/>
          </a:prstGeom>
          <a:noFill/>
          <a:ln w="25400">
            <a:solidFill>
              <a:schemeClr val="tx1"/>
            </a:solidFill>
            <a:miter lim="800000"/>
            <a:headEnd/>
            <a:tailEnd type="triangle" w="med" len="med"/>
          </a:ln>
        </p:spPr>
        <p:txBody>
          <a:bodyPr/>
          <a:lstStyle/>
          <a:p>
            <a:endParaRPr lang="en-US"/>
          </a:p>
        </p:txBody>
      </p:sp>
      <p:sp>
        <p:nvSpPr>
          <p:cNvPr id="88070" name="Line 7"/>
          <p:cNvSpPr>
            <a:spLocks noChangeShapeType="1"/>
          </p:cNvSpPr>
          <p:nvPr/>
        </p:nvSpPr>
        <p:spPr bwMode="auto">
          <a:xfrm flipV="1">
            <a:off x="914400" y="1792288"/>
            <a:ext cx="0" cy="2511425"/>
          </a:xfrm>
          <a:prstGeom prst="line">
            <a:avLst/>
          </a:prstGeom>
          <a:noFill/>
          <a:ln w="25400">
            <a:solidFill>
              <a:schemeClr val="tx1"/>
            </a:solidFill>
            <a:miter lim="800000"/>
            <a:headEnd/>
            <a:tailEnd type="triangle" w="med" len="med"/>
          </a:ln>
        </p:spPr>
        <p:txBody>
          <a:bodyPr/>
          <a:lstStyle/>
          <a:p>
            <a:endParaRPr lang="en-US"/>
          </a:p>
        </p:txBody>
      </p:sp>
      <p:sp>
        <p:nvSpPr>
          <p:cNvPr id="88071" name="Freeform 9"/>
          <p:cNvSpPr>
            <a:spLocks/>
          </p:cNvSpPr>
          <p:nvPr/>
        </p:nvSpPr>
        <p:spPr bwMode="auto">
          <a:xfrm>
            <a:off x="914400" y="3454400"/>
            <a:ext cx="261938" cy="862013"/>
          </a:xfrm>
          <a:custGeom>
            <a:avLst/>
            <a:gdLst>
              <a:gd name="T0" fmla="*/ 0 w 165"/>
              <a:gd name="T1" fmla="*/ 543 h 543"/>
              <a:gd name="T2" fmla="*/ 65 w 165"/>
              <a:gd name="T3" fmla="*/ 519 h 543"/>
              <a:gd name="T4" fmla="*/ 97 w 165"/>
              <a:gd name="T5" fmla="*/ 478 h 543"/>
              <a:gd name="T6" fmla="*/ 113 w 165"/>
              <a:gd name="T7" fmla="*/ 430 h 543"/>
              <a:gd name="T8" fmla="*/ 146 w 165"/>
              <a:gd name="T9" fmla="*/ 267 h 543"/>
              <a:gd name="T10" fmla="*/ 162 w 165"/>
              <a:gd name="T11" fmla="*/ 113 h 543"/>
              <a:gd name="T12" fmla="*/ 162 w 165"/>
              <a:gd name="T13" fmla="*/ 0 h 543"/>
              <a:gd name="T14" fmla="*/ 0 60000 65536"/>
              <a:gd name="T15" fmla="*/ 0 60000 65536"/>
              <a:gd name="T16" fmla="*/ 0 60000 65536"/>
              <a:gd name="T17" fmla="*/ 0 60000 65536"/>
              <a:gd name="T18" fmla="*/ 0 60000 65536"/>
              <a:gd name="T19" fmla="*/ 0 60000 65536"/>
              <a:gd name="T20" fmla="*/ 0 60000 65536"/>
              <a:gd name="T21" fmla="*/ 0 w 165"/>
              <a:gd name="T22" fmla="*/ 0 h 543"/>
              <a:gd name="T23" fmla="*/ 165 w 165"/>
              <a:gd name="T24" fmla="*/ 543 h 5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543">
                <a:moveTo>
                  <a:pt x="0" y="543"/>
                </a:moveTo>
                <a:cubicBezTo>
                  <a:pt x="24" y="536"/>
                  <a:pt x="49" y="530"/>
                  <a:pt x="65" y="519"/>
                </a:cubicBezTo>
                <a:cubicBezTo>
                  <a:pt x="81" y="508"/>
                  <a:pt x="89" y="493"/>
                  <a:pt x="97" y="478"/>
                </a:cubicBezTo>
                <a:cubicBezTo>
                  <a:pt x="105" y="463"/>
                  <a:pt x="105" y="465"/>
                  <a:pt x="113" y="430"/>
                </a:cubicBezTo>
                <a:cubicBezTo>
                  <a:pt x="121" y="395"/>
                  <a:pt x="138" y="320"/>
                  <a:pt x="146" y="267"/>
                </a:cubicBezTo>
                <a:cubicBezTo>
                  <a:pt x="154" y="214"/>
                  <a:pt x="159" y="157"/>
                  <a:pt x="162" y="113"/>
                </a:cubicBezTo>
                <a:cubicBezTo>
                  <a:pt x="165" y="69"/>
                  <a:pt x="162" y="19"/>
                  <a:pt x="162" y="0"/>
                </a:cubicBezTo>
              </a:path>
            </a:pathLst>
          </a:custGeom>
          <a:noFill/>
          <a:ln w="25400" cap="flat" cmpd="sng">
            <a:solidFill>
              <a:srgbClr val="3366FF"/>
            </a:solidFill>
            <a:prstDash val="solid"/>
            <a:miter lim="800000"/>
            <a:headEnd/>
            <a:tailEnd/>
          </a:ln>
        </p:spPr>
        <p:txBody>
          <a:bodyPr/>
          <a:lstStyle/>
          <a:p>
            <a:endParaRPr lang="en-US"/>
          </a:p>
        </p:txBody>
      </p:sp>
      <p:sp>
        <p:nvSpPr>
          <p:cNvPr id="88072" name="Text Box 17"/>
          <p:cNvSpPr txBox="1">
            <a:spLocks noChangeArrowheads="1"/>
          </p:cNvSpPr>
          <p:nvPr/>
        </p:nvSpPr>
        <p:spPr bwMode="auto">
          <a:xfrm>
            <a:off x="7962900" y="4119563"/>
            <a:ext cx="625475" cy="366712"/>
          </a:xfrm>
          <a:prstGeom prst="rect">
            <a:avLst/>
          </a:prstGeom>
          <a:noFill/>
          <a:ln w="9525">
            <a:noFill/>
            <a:miter lim="800000"/>
            <a:headEnd/>
            <a:tailEnd/>
          </a:ln>
        </p:spPr>
        <p:txBody>
          <a:bodyPr wrap="none">
            <a:spAutoFit/>
          </a:bodyPr>
          <a:lstStyle/>
          <a:p>
            <a:pPr algn="l">
              <a:buFontTx/>
              <a:buNone/>
            </a:pPr>
            <a:r>
              <a:rPr lang="en-US" sz="1800">
                <a:solidFill>
                  <a:schemeClr val="tx1"/>
                </a:solidFill>
              </a:rPr>
              <a:t>time</a:t>
            </a:r>
          </a:p>
        </p:txBody>
      </p:sp>
      <p:sp>
        <p:nvSpPr>
          <p:cNvPr id="88073" name="Text Box 18"/>
          <p:cNvSpPr txBox="1">
            <a:spLocks noChangeArrowheads="1"/>
          </p:cNvSpPr>
          <p:nvPr/>
        </p:nvSpPr>
        <p:spPr bwMode="auto">
          <a:xfrm>
            <a:off x="511175" y="1385888"/>
            <a:ext cx="954088" cy="366712"/>
          </a:xfrm>
          <a:prstGeom prst="rect">
            <a:avLst/>
          </a:prstGeom>
          <a:noFill/>
          <a:ln w="9525">
            <a:noFill/>
            <a:miter lim="800000"/>
            <a:headEnd/>
            <a:tailEnd/>
          </a:ln>
        </p:spPr>
        <p:txBody>
          <a:bodyPr wrap="none">
            <a:spAutoFit/>
          </a:bodyPr>
          <a:lstStyle/>
          <a:p>
            <a:pPr algn="l">
              <a:buFontTx/>
              <a:buNone/>
            </a:pPr>
            <a:r>
              <a:rPr lang="en-US" sz="1800">
                <a:solidFill>
                  <a:schemeClr val="tx1"/>
                </a:solidFill>
              </a:rPr>
              <a:t>window</a:t>
            </a:r>
          </a:p>
        </p:txBody>
      </p:sp>
      <p:sp>
        <p:nvSpPr>
          <p:cNvPr id="88074" name="Rectangle 19"/>
          <p:cNvSpPr>
            <a:spLocks noChangeArrowheads="1"/>
          </p:cNvSpPr>
          <p:nvPr/>
        </p:nvSpPr>
        <p:spPr bwMode="auto">
          <a:xfrm>
            <a:off x="1295400" y="4394200"/>
            <a:ext cx="5880100" cy="347663"/>
          </a:xfrm>
          <a:prstGeom prst="rect">
            <a:avLst/>
          </a:prstGeom>
          <a:solidFill>
            <a:srgbClr val="0066FF"/>
          </a:solidFill>
          <a:ln w="9525">
            <a:solidFill>
              <a:schemeClr val="tx1"/>
            </a:solidFill>
            <a:miter lim="800000"/>
            <a:headEnd/>
            <a:tailEnd/>
          </a:ln>
        </p:spPr>
        <p:txBody>
          <a:bodyPr wrap="none" anchor="ctr"/>
          <a:lstStyle/>
          <a:p>
            <a:endParaRPr lang="en-US"/>
          </a:p>
        </p:txBody>
      </p:sp>
      <p:sp>
        <p:nvSpPr>
          <p:cNvPr id="88075" name="Text Box 20"/>
          <p:cNvSpPr txBox="1">
            <a:spLocks noChangeArrowheads="1"/>
          </p:cNvSpPr>
          <p:nvPr/>
        </p:nvSpPr>
        <p:spPr bwMode="auto">
          <a:xfrm>
            <a:off x="3816350" y="4389438"/>
            <a:ext cx="468398" cy="338554"/>
          </a:xfrm>
          <a:prstGeom prst="rect">
            <a:avLst/>
          </a:prstGeom>
          <a:noFill/>
          <a:ln w="9525">
            <a:noFill/>
            <a:miter lim="800000"/>
            <a:headEnd/>
            <a:tailEnd/>
          </a:ln>
        </p:spPr>
        <p:txBody>
          <a:bodyPr wrap="none">
            <a:spAutoFit/>
          </a:bodyPr>
          <a:lstStyle/>
          <a:p>
            <a:pPr algn="l">
              <a:buFontTx/>
              <a:buNone/>
            </a:pPr>
            <a:r>
              <a:rPr lang="en-US" sz="1600" dirty="0">
                <a:solidFill>
                  <a:schemeClr val="tx1"/>
                </a:solidFill>
              </a:rPr>
              <a:t>CA</a:t>
            </a:r>
            <a:endParaRPr lang="en-US" sz="1800" dirty="0">
              <a:solidFill>
                <a:schemeClr val="tx1"/>
              </a:solidFill>
            </a:endParaRPr>
          </a:p>
        </p:txBody>
      </p:sp>
      <p:sp>
        <p:nvSpPr>
          <p:cNvPr id="88076" name="Freeform 28"/>
          <p:cNvSpPr>
            <a:spLocks/>
          </p:cNvSpPr>
          <p:nvPr/>
        </p:nvSpPr>
        <p:spPr bwMode="auto">
          <a:xfrm>
            <a:off x="1168400" y="2743200"/>
            <a:ext cx="5880100" cy="711200"/>
          </a:xfrm>
          <a:custGeom>
            <a:avLst/>
            <a:gdLst>
              <a:gd name="T0" fmla="*/ 0 w 3704"/>
              <a:gd name="T1" fmla="*/ 448 h 448"/>
              <a:gd name="T2" fmla="*/ 488 w 3704"/>
              <a:gd name="T3" fmla="*/ 48 h 448"/>
              <a:gd name="T4" fmla="*/ 656 w 3704"/>
              <a:gd name="T5" fmla="*/ 160 h 448"/>
              <a:gd name="T6" fmla="*/ 768 w 3704"/>
              <a:gd name="T7" fmla="*/ 336 h 448"/>
              <a:gd name="T8" fmla="*/ 1000 w 3704"/>
              <a:gd name="T9" fmla="*/ 144 h 448"/>
              <a:gd name="T10" fmla="*/ 1168 w 3704"/>
              <a:gd name="T11" fmla="*/ 248 h 448"/>
              <a:gd name="T12" fmla="*/ 1296 w 3704"/>
              <a:gd name="T13" fmla="*/ 184 h 448"/>
              <a:gd name="T14" fmla="*/ 1432 w 3704"/>
              <a:gd name="T15" fmla="*/ 224 h 448"/>
              <a:gd name="T16" fmla="*/ 1576 w 3704"/>
              <a:gd name="T17" fmla="*/ 192 h 448"/>
              <a:gd name="T18" fmla="*/ 1848 w 3704"/>
              <a:gd name="T19" fmla="*/ 208 h 448"/>
              <a:gd name="T20" fmla="*/ 2104 w 3704"/>
              <a:gd name="T21" fmla="*/ 184 h 448"/>
              <a:gd name="T22" fmla="*/ 3704 w 3704"/>
              <a:gd name="T23" fmla="*/ 16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04"/>
              <a:gd name="T37" fmla="*/ 0 h 448"/>
              <a:gd name="T38" fmla="*/ 3704 w 370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04" h="448">
                <a:moveTo>
                  <a:pt x="0" y="448"/>
                </a:moveTo>
                <a:cubicBezTo>
                  <a:pt x="189" y="272"/>
                  <a:pt x="379" y="96"/>
                  <a:pt x="488" y="48"/>
                </a:cubicBezTo>
                <a:cubicBezTo>
                  <a:pt x="597" y="0"/>
                  <a:pt x="609" y="112"/>
                  <a:pt x="656" y="160"/>
                </a:cubicBezTo>
                <a:cubicBezTo>
                  <a:pt x="703" y="208"/>
                  <a:pt x="711" y="339"/>
                  <a:pt x="768" y="336"/>
                </a:cubicBezTo>
                <a:cubicBezTo>
                  <a:pt x="825" y="333"/>
                  <a:pt x="933" y="159"/>
                  <a:pt x="1000" y="144"/>
                </a:cubicBezTo>
                <a:cubicBezTo>
                  <a:pt x="1067" y="129"/>
                  <a:pt x="1119" y="241"/>
                  <a:pt x="1168" y="248"/>
                </a:cubicBezTo>
                <a:cubicBezTo>
                  <a:pt x="1217" y="255"/>
                  <a:pt x="1252" y="188"/>
                  <a:pt x="1296" y="184"/>
                </a:cubicBezTo>
                <a:cubicBezTo>
                  <a:pt x="1340" y="180"/>
                  <a:pt x="1385" y="223"/>
                  <a:pt x="1432" y="224"/>
                </a:cubicBezTo>
                <a:cubicBezTo>
                  <a:pt x="1479" y="225"/>
                  <a:pt x="1507" y="195"/>
                  <a:pt x="1576" y="192"/>
                </a:cubicBezTo>
                <a:cubicBezTo>
                  <a:pt x="1645" y="189"/>
                  <a:pt x="1760" y="209"/>
                  <a:pt x="1848" y="208"/>
                </a:cubicBezTo>
                <a:cubicBezTo>
                  <a:pt x="1936" y="207"/>
                  <a:pt x="1795" y="192"/>
                  <a:pt x="2104" y="184"/>
                </a:cubicBezTo>
                <a:cubicBezTo>
                  <a:pt x="2413" y="176"/>
                  <a:pt x="3437" y="164"/>
                  <a:pt x="3704" y="160"/>
                </a:cubicBezTo>
              </a:path>
            </a:pathLst>
          </a:custGeom>
          <a:noFill/>
          <a:ln w="25400" cap="flat" cmpd="sng">
            <a:solidFill>
              <a:srgbClr val="3366FF"/>
            </a:solidFill>
            <a:prstDash val="solid"/>
            <a:miter lim="800000"/>
            <a:headEnd/>
            <a:tailEnd/>
          </a:ln>
        </p:spPr>
        <p:txBody>
          <a:bodyPr/>
          <a:lstStyle/>
          <a:p>
            <a:endParaRPr lang="en-US"/>
          </a:p>
        </p:txBody>
      </p:sp>
    </p:spTree>
    <p:extLst>
      <p:ext uri="{BB962C8B-B14F-4D97-AF65-F5344CB8AC3E}">
        <p14:creationId xmlns:p14="http://schemas.microsoft.com/office/powerpoint/2010/main" val="13829709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p:txBody>
          <a:bodyPr/>
          <a:lstStyle/>
          <a:p>
            <a:r>
              <a:rPr lang="en-US" dirty="0" smtClean="0"/>
              <a:t>TCP CC variants</a:t>
            </a:r>
            <a:endParaRPr lang="en-US" dirty="0"/>
          </a:p>
        </p:txBody>
      </p:sp>
      <p:sp>
        <p:nvSpPr>
          <p:cNvPr id="455683" name="Rectangle 3"/>
          <p:cNvSpPr>
            <a:spLocks noGrp="1" noChangeArrowheads="1"/>
          </p:cNvSpPr>
          <p:nvPr>
            <p:ph type="body" idx="1"/>
          </p:nvPr>
        </p:nvSpPr>
        <p:spPr>
          <a:xfrm>
            <a:off x="838200" y="1295400"/>
            <a:ext cx="7926388" cy="2286000"/>
          </a:xfrm>
        </p:spPr>
        <p:txBody>
          <a:bodyPr/>
          <a:lstStyle/>
          <a:p>
            <a:pPr marL="0" indent="0">
              <a:buNone/>
            </a:pPr>
            <a:r>
              <a:rPr lang="en-US" dirty="0" smtClean="0"/>
              <a:t>Differ mainly in </a:t>
            </a:r>
            <a:r>
              <a:rPr lang="en-US" sz="2400" dirty="0">
                <a:solidFill>
                  <a:srgbClr val="00CC00"/>
                </a:solidFill>
              </a:rPr>
              <a:t>Congestion Avoidance</a:t>
            </a:r>
          </a:p>
          <a:p>
            <a:pPr lvl="1"/>
            <a:r>
              <a:rPr lang="en-US" dirty="0">
                <a:solidFill>
                  <a:srgbClr val="000000"/>
                </a:solidFill>
              </a:rPr>
              <a:t>Vegas: delay-based</a:t>
            </a:r>
          </a:p>
          <a:p>
            <a:pPr lvl="1"/>
            <a:r>
              <a:rPr lang="en-US" dirty="0" smtClean="0"/>
              <a:t>FAST: delay-based, scalable</a:t>
            </a:r>
            <a:endParaRPr lang="en-US" dirty="0"/>
          </a:p>
          <a:p>
            <a:pPr lvl="1"/>
            <a:r>
              <a:rPr lang="en-US" dirty="0" smtClean="0"/>
              <a:t>CUBIC: time since last congestion</a:t>
            </a:r>
            <a:endParaRPr lang="en-US" dirty="0"/>
          </a:p>
          <a:p>
            <a:pPr lvl="1"/>
            <a:r>
              <a:rPr lang="en-US" dirty="0" smtClean="0"/>
              <a:t>CTCP: use both loss &amp; delay</a:t>
            </a:r>
            <a:endParaRPr lang="en-US" dirty="0"/>
          </a:p>
        </p:txBody>
      </p:sp>
      <p:sp>
        <p:nvSpPr>
          <p:cNvPr id="455686" name="Rectangle 6"/>
          <p:cNvSpPr>
            <a:spLocks noChangeArrowheads="1"/>
          </p:cNvSpPr>
          <p:nvPr/>
        </p:nvSpPr>
        <p:spPr bwMode="auto">
          <a:xfrm>
            <a:off x="1016000" y="3771900"/>
            <a:ext cx="7251700" cy="2895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5687" name="Text Box 7"/>
          <p:cNvSpPr txBox="1">
            <a:spLocks noChangeArrowheads="1"/>
          </p:cNvSpPr>
          <p:nvPr/>
        </p:nvSpPr>
        <p:spPr bwMode="auto">
          <a:xfrm>
            <a:off x="2257425" y="5997575"/>
            <a:ext cx="1574800" cy="3762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lang="en-US" sz="1800">
                <a:latin typeface="Lucida Console" charset="0"/>
              </a:rPr>
              <a:t>slow start</a:t>
            </a:r>
          </a:p>
        </p:txBody>
      </p:sp>
      <p:sp>
        <p:nvSpPr>
          <p:cNvPr id="455693" name="Text Box 13"/>
          <p:cNvSpPr txBox="1">
            <a:spLocks noChangeArrowheads="1"/>
          </p:cNvSpPr>
          <p:nvPr/>
        </p:nvSpPr>
        <p:spPr bwMode="auto">
          <a:xfrm>
            <a:off x="5584825" y="5946775"/>
            <a:ext cx="1574800"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latin typeface="Lucida Console" charset="0"/>
              </a:rPr>
              <a:t>retransmit</a:t>
            </a:r>
          </a:p>
        </p:txBody>
      </p:sp>
      <p:sp>
        <p:nvSpPr>
          <p:cNvPr id="455698" name="Line 18"/>
          <p:cNvSpPr>
            <a:spLocks noChangeShapeType="1"/>
          </p:cNvSpPr>
          <p:nvPr/>
        </p:nvSpPr>
        <p:spPr bwMode="auto">
          <a:xfrm>
            <a:off x="3784600" y="4902200"/>
            <a:ext cx="2552700" cy="1041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5699" name="Line 19"/>
          <p:cNvSpPr>
            <a:spLocks noChangeShapeType="1"/>
          </p:cNvSpPr>
          <p:nvPr/>
        </p:nvSpPr>
        <p:spPr bwMode="auto">
          <a:xfrm flipH="1">
            <a:off x="3822700" y="6146800"/>
            <a:ext cx="17653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5688" name="Text Box 8"/>
          <p:cNvSpPr txBox="1">
            <a:spLocks noChangeArrowheads="1"/>
          </p:cNvSpPr>
          <p:nvPr/>
        </p:nvSpPr>
        <p:spPr bwMode="auto">
          <a:xfrm>
            <a:off x="2219325" y="4257675"/>
            <a:ext cx="1574800" cy="650875"/>
          </a:xfrm>
          <a:prstGeom prst="rect">
            <a:avLst/>
          </a:prstGeom>
          <a:noFill/>
          <a:ln w="9525">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buFontTx/>
              <a:buNone/>
              <a:defRPr sz="1800">
                <a:solidFill>
                  <a:srgbClr val="00CC00"/>
                </a:solidFill>
                <a:latin typeface="Lucida Console" charset="0"/>
              </a:defRPr>
            </a:lvl1pPr>
          </a:lstStyle>
          <a:p>
            <a:pPr algn="ctr"/>
            <a:r>
              <a:rPr lang="en-US" dirty="0"/>
              <a:t>congestion avoidance</a:t>
            </a:r>
          </a:p>
        </p:txBody>
      </p:sp>
      <p:sp>
        <p:nvSpPr>
          <p:cNvPr id="455690" name="Text Box 10"/>
          <p:cNvSpPr txBox="1">
            <a:spLocks noChangeArrowheads="1"/>
          </p:cNvSpPr>
          <p:nvPr/>
        </p:nvSpPr>
        <p:spPr bwMode="auto">
          <a:xfrm>
            <a:off x="5546725" y="4435475"/>
            <a:ext cx="1574800"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latin typeface="Lucida Console" charset="0"/>
              </a:rPr>
              <a:t>   FR/FR  </a:t>
            </a:r>
          </a:p>
        </p:txBody>
      </p:sp>
      <p:cxnSp>
        <p:nvCxnSpPr>
          <p:cNvPr id="455695" name="AutoShape 15"/>
          <p:cNvCxnSpPr>
            <a:cxnSpLocks noChangeShapeType="1"/>
            <a:stCxn id="455688" idx="3"/>
            <a:endCxn id="455690" idx="0"/>
          </p:cNvCxnSpPr>
          <p:nvPr/>
        </p:nvCxnSpPr>
        <p:spPr bwMode="auto">
          <a:xfrm flipV="1">
            <a:off x="3794125" y="4435475"/>
            <a:ext cx="2540000" cy="147638"/>
          </a:xfrm>
          <a:prstGeom prst="curvedConnector4">
            <a:avLst>
              <a:gd name="adj1" fmla="val -65"/>
              <a:gd name="adj2" fmla="val 254838"/>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55700" name="Line 20"/>
          <p:cNvSpPr>
            <a:spLocks noChangeShapeType="1"/>
          </p:cNvSpPr>
          <p:nvPr/>
        </p:nvSpPr>
        <p:spPr bwMode="auto">
          <a:xfrm flipH="1">
            <a:off x="3810000" y="4622800"/>
            <a:ext cx="17399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5701" name="Line 21"/>
          <p:cNvSpPr>
            <a:spLocks noChangeShapeType="1"/>
          </p:cNvSpPr>
          <p:nvPr/>
        </p:nvSpPr>
        <p:spPr bwMode="auto">
          <a:xfrm flipV="1">
            <a:off x="2971800" y="4902200"/>
            <a:ext cx="0" cy="1092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5703" name="Text Box 23"/>
          <p:cNvSpPr txBox="1">
            <a:spLocks noChangeArrowheads="1"/>
          </p:cNvSpPr>
          <p:nvPr/>
        </p:nvSpPr>
        <p:spPr bwMode="auto">
          <a:xfrm>
            <a:off x="4314825" y="3902075"/>
            <a:ext cx="1150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latin typeface="Lucida Console" charset="0"/>
              </a:rPr>
              <a:t>dupACKs</a:t>
            </a:r>
          </a:p>
        </p:txBody>
      </p:sp>
      <p:sp>
        <p:nvSpPr>
          <p:cNvPr id="455704" name="Text Box 24"/>
          <p:cNvSpPr txBox="1">
            <a:spLocks noChangeArrowheads="1"/>
          </p:cNvSpPr>
          <p:nvPr/>
        </p:nvSpPr>
        <p:spPr bwMode="auto">
          <a:xfrm>
            <a:off x="3895725" y="5260975"/>
            <a:ext cx="1150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tx1"/>
                </a:solidFill>
                <a:latin typeface="Lucida Console" charset="0"/>
              </a:rPr>
              <a:t>timeout</a:t>
            </a:r>
          </a:p>
        </p:txBody>
      </p:sp>
      <p:sp>
        <p:nvSpPr>
          <p:cNvPr id="455709" name="Freeform 29"/>
          <p:cNvSpPr>
            <a:spLocks/>
          </p:cNvSpPr>
          <p:nvPr/>
        </p:nvSpPr>
        <p:spPr bwMode="auto">
          <a:xfrm>
            <a:off x="3835400" y="5592763"/>
            <a:ext cx="1752600" cy="401637"/>
          </a:xfrm>
          <a:custGeom>
            <a:avLst/>
            <a:gdLst>
              <a:gd name="T0" fmla="*/ 0 w 1104"/>
              <a:gd name="T1" fmla="*/ 253 h 253"/>
              <a:gd name="T2" fmla="*/ 504 w 1104"/>
              <a:gd name="T3" fmla="*/ 5 h 253"/>
              <a:gd name="T4" fmla="*/ 1104 w 1104"/>
              <a:gd name="T5" fmla="*/ 221 h 253"/>
            </a:gdLst>
            <a:ahLst/>
            <a:cxnLst>
              <a:cxn ang="0">
                <a:pos x="T0" y="T1"/>
              </a:cxn>
              <a:cxn ang="0">
                <a:pos x="T2" y="T3"/>
              </a:cxn>
              <a:cxn ang="0">
                <a:pos x="T4" y="T5"/>
              </a:cxn>
            </a:cxnLst>
            <a:rect l="0" t="0" r="r" b="b"/>
            <a:pathLst>
              <a:path w="1104" h="253">
                <a:moveTo>
                  <a:pt x="0" y="253"/>
                </a:moveTo>
                <a:cubicBezTo>
                  <a:pt x="160" y="131"/>
                  <a:pt x="320" y="10"/>
                  <a:pt x="504" y="5"/>
                </a:cubicBezTo>
                <a:cubicBezTo>
                  <a:pt x="688" y="0"/>
                  <a:pt x="896" y="110"/>
                  <a:pt x="1104" y="221"/>
                </a:cubicBezTo>
              </a:path>
            </a:pathLst>
          </a:custGeom>
          <a:noFill/>
          <a:ln w="9525" cap="flat" cmpd="sng">
            <a:solidFill>
              <a:schemeClr val="tx1"/>
            </a:solidFill>
            <a:prstDash val="solid"/>
            <a:round/>
            <a:headEnd/>
            <a:tailEnd type="triangl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2646958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r>
              <a:rPr lang="en-US" dirty="0" smtClean="0"/>
              <a:t>Congestion avoidance</a:t>
            </a:r>
            <a:endParaRPr lang="en-US" dirty="0"/>
          </a:p>
        </p:txBody>
      </p:sp>
      <p:sp>
        <p:nvSpPr>
          <p:cNvPr id="452612" name="Rectangle 4"/>
          <p:cNvSpPr>
            <a:spLocks noChangeArrowheads="1"/>
          </p:cNvSpPr>
          <p:nvPr/>
        </p:nvSpPr>
        <p:spPr bwMode="auto">
          <a:xfrm>
            <a:off x="2971800" y="1600200"/>
            <a:ext cx="5588000"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buClr>
                <a:schemeClr val="accent2"/>
              </a:buClr>
              <a:buFont typeface="Wingdings" charset="0"/>
              <a:buNone/>
            </a:pPr>
            <a:r>
              <a:rPr lang="en-US" sz="2000" dirty="0">
                <a:solidFill>
                  <a:schemeClr val="tx1"/>
                </a:solidFill>
              </a:rPr>
              <a:t>	</a:t>
            </a:r>
            <a:r>
              <a:rPr lang="en-US" sz="2000" dirty="0">
                <a:solidFill>
                  <a:schemeClr val="tx1"/>
                </a:solidFill>
                <a:latin typeface="Lucida Console" charset="0"/>
              </a:rPr>
              <a:t>for every ACK {</a:t>
            </a:r>
          </a:p>
          <a:p>
            <a:pPr marL="342900" indent="-342900" algn="l">
              <a:lnSpc>
                <a:spcPct val="90000"/>
              </a:lnSpc>
              <a:buClr>
                <a:schemeClr val="accent2"/>
              </a:buClr>
              <a:buFont typeface="Wingdings" charset="0"/>
              <a:buNone/>
            </a:pPr>
            <a:r>
              <a:rPr lang="en-US" sz="2000" dirty="0">
                <a:solidFill>
                  <a:schemeClr val="tx1"/>
                </a:solidFill>
                <a:latin typeface="Lucida Console" charset="0"/>
              </a:rPr>
              <a:t>	    </a:t>
            </a:r>
            <a:r>
              <a:rPr lang="en-US" sz="2000" dirty="0" smtClean="0">
                <a:solidFill>
                  <a:srgbClr val="000000"/>
                </a:solidFill>
                <a:latin typeface="Lucida Console" charset="0"/>
              </a:rPr>
              <a:t>W </a:t>
            </a:r>
            <a:r>
              <a:rPr lang="en-US" sz="2000" dirty="0">
                <a:solidFill>
                  <a:srgbClr val="000000"/>
                </a:solidFill>
                <a:latin typeface="Lucida Console" charset="0"/>
              </a:rPr>
              <a:t>+= 1/W </a:t>
            </a:r>
            <a:r>
              <a:rPr lang="en-US" sz="2000" dirty="0">
                <a:solidFill>
                  <a:schemeClr val="tx1"/>
                </a:solidFill>
                <a:latin typeface="Lucida Console" charset="0"/>
              </a:rPr>
              <a:t>		</a:t>
            </a:r>
            <a:r>
              <a:rPr lang="en-US" sz="2000" dirty="0" smtClean="0">
                <a:solidFill>
                  <a:schemeClr val="tx1"/>
                </a:solidFill>
                <a:latin typeface="Lucida Console" charset="0"/>
              </a:rPr>
              <a:t>(AI)</a:t>
            </a:r>
            <a:r>
              <a:rPr lang="en-US" sz="2000" dirty="0">
                <a:solidFill>
                  <a:schemeClr val="tx1"/>
                </a:solidFill>
                <a:latin typeface="Lucida Console" charset="0"/>
              </a:rPr>
              <a:t>	</a:t>
            </a:r>
          </a:p>
          <a:p>
            <a:pPr marL="342900" indent="-342900" algn="l">
              <a:lnSpc>
                <a:spcPct val="90000"/>
              </a:lnSpc>
              <a:buClr>
                <a:schemeClr val="accent2"/>
              </a:buClr>
              <a:buFont typeface="Wingdings" charset="0"/>
              <a:buNone/>
            </a:pPr>
            <a:r>
              <a:rPr lang="en-US" sz="2000" dirty="0">
                <a:solidFill>
                  <a:schemeClr val="tx1"/>
                </a:solidFill>
                <a:latin typeface="Lucida Console" charset="0"/>
              </a:rPr>
              <a:t>	}</a:t>
            </a:r>
          </a:p>
          <a:p>
            <a:pPr marL="342900" indent="-342900" algn="l">
              <a:lnSpc>
                <a:spcPct val="90000"/>
              </a:lnSpc>
              <a:buClr>
                <a:schemeClr val="accent2"/>
              </a:buClr>
              <a:buFont typeface="Wingdings" charset="0"/>
              <a:buNone/>
            </a:pPr>
            <a:r>
              <a:rPr lang="en-US" sz="2000" dirty="0">
                <a:solidFill>
                  <a:schemeClr val="tx1"/>
                </a:solidFill>
              </a:rPr>
              <a:t>	</a:t>
            </a:r>
            <a:r>
              <a:rPr lang="en-US" sz="2000" dirty="0">
                <a:solidFill>
                  <a:schemeClr val="tx1"/>
                </a:solidFill>
                <a:latin typeface="Lucida Console" charset="0"/>
              </a:rPr>
              <a:t>for every loss {</a:t>
            </a:r>
          </a:p>
          <a:p>
            <a:pPr marL="342900" indent="-342900" algn="l">
              <a:lnSpc>
                <a:spcPct val="90000"/>
              </a:lnSpc>
              <a:buClr>
                <a:schemeClr val="accent2"/>
              </a:buClr>
              <a:buFont typeface="Wingdings" charset="0"/>
              <a:buNone/>
            </a:pPr>
            <a:r>
              <a:rPr lang="en-US" sz="2000" dirty="0">
                <a:solidFill>
                  <a:schemeClr val="tx1"/>
                </a:solidFill>
                <a:latin typeface="Lucida Console" charset="0"/>
              </a:rPr>
              <a:t>		</a:t>
            </a:r>
            <a:r>
              <a:rPr lang="en-US" sz="2000" dirty="0" smtClean="0">
                <a:solidFill>
                  <a:schemeClr val="tx1"/>
                </a:solidFill>
                <a:latin typeface="Lucida Console" charset="0"/>
              </a:rPr>
              <a:t>W </a:t>
            </a:r>
            <a:r>
              <a:rPr lang="en-US" sz="2000" dirty="0">
                <a:solidFill>
                  <a:schemeClr val="tx1"/>
                </a:solidFill>
                <a:latin typeface="Lucida Console" charset="0"/>
              </a:rPr>
              <a:t>= W/</a:t>
            </a:r>
            <a:r>
              <a:rPr lang="en-US" sz="2000" dirty="0" smtClean="0">
                <a:solidFill>
                  <a:schemeClr val="tx1"/>
                </a:solidFill>
                <a:latin typeface="Lucida Console" charset="0"/>
              </a:rPr>
              <a:t>2		(MD)</a:t>
            </a:r>
            <a:endParaRPr lang="en-US" sz="2000" dirty="0">
              <a:solidFill>
                <a:schemeClr val="tx1"/>
              </a:solidFill>
              <a:latin typeface="Lucida Console" charset="0"/>
            </a:endParaRPr>
          </a:p>
          <a:p>
            <a:pPr marL="342900" indent="-342900" algn="l">
              <a:lnSpc>
                <a:spcPct val="90000"/>
              </a:lnSpc>
              <a:buClr>
                <a:schemeClr val="accent2"/>
              </a:buClr>
              <a:buFont typeface="Wingdings" charset="0"/>
              <a:buNone/>
            </a:pPr>
            <a:r>
              <a:rPr lang="en-US" sz="2000" dirty="0">
                <a:solidFill>
                  <a:schemeClr val="tx1"/>
                </a:solidFill>
                <a:latin typeface="Lucida Console" charset="0"/>
              </a:rPr>
              <a:t>	}</a:t>
            </a:r>
          </a:p>
          <a:p>
            <a:pPr marL="342900" indent="-342900" algn="l">
              <a:lnSpc>
                <a:spcPct val="90000"/>
              </a:lnSpc>
              <a:buClr>
                <a:schemeClr val="accent2"/>
              </a:buClr>
              <a:buFont typeface="Wingdings" charset="0"/>
              <a:buNone/>
            </a:pPr>
            <a:endParaRPr lang="en-US" sz="2000" dirty="0">
              <a:solidFill>
                <a:schemeClr val="tx1"/>
              </a:solidFill>
            </a:endParaRPr>
          </a:p>
        </p:txBody>
      </p:sp>
      <p:grpSp>
        <p:nvGrpSpPr>
          <p:cNvPr id="6" name="Group 2"/>
          <p:cNvGrpSpPr>
            <a:grpSpLocks/>
          </p:cNvGrpSpPr>
          <p:nvPr/>
        </p:nvGrpSpPr>
        <p:grpSpPr bwMode="auto">
          <a:xfrm>
            <a:off x="881060" y="1595437"/>
            <a:ext cx="1238250" cy="1108074"/>
            <a:chOff x="192" y="957"/>
            <a:chExt cx="780" cy="698"/>
          </a:xfrm>
        </p:grpSpPr>
        <p:sp>
          <p:nvSpPr>
            <p:cNvPr id="7" name="Text Box 3"/>
            <p:cNvSpPr txBox="1">
              <a:spLocks noChangeArrowheads="1"/>
            </p:cNvSpPr>
            <p:nvPr/>
          </p:nvSpPr>
          <p:spPr bwMode="auto">
            <a:xfrm>
              <a:off x="192" y="957"/>
              <a:ext cx="68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dirty="0" smtClean="0">
                  <a:solidFill>
                    <a:srgbClr val="0000FF"/>
                  </a:solidFill>
                  <a:latin typeface="Verdana" charset="0"/>
                  <a:cs typeface="+mn-cs"/>
                </a:rPr>
                <a:t>Reno</a:t>
              </a:r>
              <a:endParaRPr lang="en-US" sz="2800" dirty="0">
                <a:solidFill>
                  <a:srgbClr val="0000FF"/>
                </a:solidFill>
                <a:latin typeface="Verdana" charset="0"/>
                <a:cs typeface="+mn-cs"/>
              </a:endParaRPr>
            </a:p>
          </p:txBody>
        </p:sp>
        <p:sp>
          <p:nvSpPr>
            <p:cNvPr id="8" name="Text Box 4"/>
            <p:cNvSpPr txBox="1">
              <a:spLocks noChangeArrowheads="1"/>
            </p:cNvSpPr>
            <p:nvPr/>
          </p:nvSpPr>
          <p:spPr bwMode="auto">
            <a:xfrm>
              <a:off x="192" y="1248"/>
              <a:ext cx="78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solidFill>
                    <a:srgbClr val="0000FF"/>
                  </a:solidFill>
                  <a:latin typeface="Verdana" charset="0"/>
                  <a:cs typeface="+mn-cs"/>
                </a:rPr>
                <a:t>Jacobson</a:t>
              </a:r>
            </a:p>
            <a:p>
              <a:pPr>
                <a:defRPr/>
              </a:pPr>
              <a:r>
                <a:rPr lang="en-US" dirty="0" smtClean="0">
                  <a:solidFill>
                    <a:srgbClr val="0000FF"/>
                  </a:solidFill>
                  <a:latin typeface="Verdana" charset="0"/>
                  <a:cs typeface="+mn-cs"/>
                </a:rPr>
                <a:t>1988</a:t>
              </a:r>
              <a:endParaRPr lang="en-US" dirty="0">
                <a:solidFill>
                  <a:srgbClr val="0000FF"/>
                </a:solidFill>
                <a:latin typeface="Verdana" charset="0"/>
                <a:cs typeface="+mn-cs"/>
              </a:endParaRPr>
            </a:p>
          </p:txBody>
        </p:sp>
      </p:grpSp>
      <p:sp>
        <p:nvSpPr>
          <p:cNvPr id="12" name="Rectangle 4"/>
          <p:cNvSpPr>
            <a:spLocks noChangeArrowheads="1"/>
          </p:cNvSpPr>
          <p:nvPr/>
        </p:nvSpPr>
        <p:spPr bwMode="auto">
          <a:xfrm>
            <a:off x="2971800" y="4119563"/>
            <a:ext cx="5588000" cy="2514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buClr>
                <a:schemeClr val="accent2"/>
              </a:buClr>
              <a:buFont typeface="Wingdings" charset="0"/>
              <a:buNone/>
            </a:pPr>
            <a:r>
              <a:rPr lang="en-US" sz="2000" dirty="0" smtClean="0">
                <a:solidFill>
                  <a:schemeClr val="tx1"/>
                </a:solidFill>
                <a:latin typeface="Lucida Console" charset="0"/>
              </a:rPr>
              <a:t>for </a:t>
            </a:r>
            <a:r>
              <a:rPr lang="en-US" sz="2000" dirty="0">
                <a:solidFill>
                  <a:schemeClr val="tx1"/>
                </a:solidFill>
                <a:latin typeface="Lucida Console" charset="0"/>
              </a:rPr>
              <a:t>every ACK {</a:t>
            </a:r>
          </a:p>
          <a:p>
            <a:pPr eaLnBrk="1" hangingPunct="1">
              <a:lnSpc>
                <a:spcPct val="90000"/>
              </a:lnSpc>
              <a:spcBef>
                <a:spcPct val="50000"/>
              </a:spcBef>
            </a:pPr>
            <a:r>
              <a:rPr lang="en-US" sz="2000" dirty="0">
                <a:latin typeface="Lucida Console" charset="0"/>
              </a:rPr>
              <a:t> </a:t>
            </a:r>
            <a:r>
              <a:rPr lang="en-US" sz="2000" dirty="0" smtClean="0">
                <a:latin typeface="Lucida Console" charset="0"/>
              </a:rPr>
              <a:t>  if </a:t>
            </a:r>
            <a:r>
              <a:rPr lang="en-US" sz="2000" dirty="0">
                <a:latin typeface="Lucida Console" charset="0"/>
              </a:rPr>
              <a:t>W/</a:t>
            </a:r>
            <a:r>
              <a:rPr lang="en-US" sz="2000" dirty="0" err="1">
                <a:latin typeface="Lucida Console" charset="0"/>
              </a:rPr>
              <a:t>RTT</a:t>
            </a:r>
            <a:r>
              <a:rPr lang="en-US" sz="2000" baseline="-25000" dirty="0" err="1">
                <a:latin typeface="Lucida Console" charset="0"/>
              </a:rPr>
              <a:t>min</a:t>
            </a:r>
            <a:r>
              <a:rPr lang="en-US" sz="2000" dirty="0">
                <a:latin typeface="Lucida Console" charset="0"/>
              </a:rPr>
              <a:t> – W/RTT &lt; </a:t>
            </a:r>
            <a:r>
              <a:rPr lang="en-US" sz="2000" dirty="0">
                <a:latin typeface="Symbol" charset="0"/>
              </a:rPr>
              <a:t>a </a:t>
            </a:r>
            <a:r>
              <a:rPr lang="en-US" sz="2000" dirty="0" smtClean="0">
                <a:latin typeface="Lucida Console" charset="0"/>
              </a:rPr>
              <a:t>then </a:t>
            </a:r>
            <a:r>
              <a:rPr lang="en-US" sz="2000" dirty="0">
                <a:latin typeface="Lucida Console" charset="0"/>
              </a:rPr>
              <a:t>W</a:t>
            </a:r>
            <a:r>
              <a:rPr lang="en-US" sz="2000" baseline="-25000" dirty="0">
                <a:latin typeface="Lucida Console" charset="0"/>
              </a:rPr>
              <a:t> </a:t>
            </a:r>
            <a:r>
              <a:rPr lang="en-US" sz="2000" dirty="0">
                <a:latin typeface="Lucida Console" charset="0"/>
              </a:rPr>
              <a:t>+</a:t>
            </a:r>
            <a:r>
              <a:rPr lang="en-US" sz="2000" dirty="0" smtClean="0">
                <a:latin typeface="Lucida Console" charset="0"/>
              </a:rPr>
              <a:t>+</a:t>
            </a:r>
            <a:endParaRPr lang="en-US" sz="2000" dirty="0">
              <a:latin typeface="Lucida Console" charset="0"/>
            </a:endParaRPr>
          </a:p>
          <a:p>
            <a:pPr eaLnBrk="1" hangingPunct="1">
              <a:lnSpc>
                <a:spcPct val="90000"/>
              </a:lnSpc>
              <a:spcBef>
                <a:spcPct val="50000"/>
              </a:spcBef>
            </a:pPr>
            <a:r>
              <a:rPr lang="en-US" sz="2000" dirty="0" smtClean="0">
                <a:latin typeface="Lucida Console" charset="0"/>
              </a:rPr>
              <a:t>   if </a:t>
            </a:r>
            <a:r>
              <a:rPr lang="en-US" sz="2000" dirty="0">
                <a:latin typeface="Lucida Console" charset="0"/>
              </a:rPr>
              <a:t>W/</a:t>
            </a:r>
            <a:r>
              <a:rPr lang="en-US" sz="2000" dirty="0" err="1">
                <a:latin typeface="Lucida Console" charset="0"/>
              </a:rPr>
              <a:t>RTT</a:t>
            </a:r>
            <a:r>
              <a:rPr lang="en-US" sz="2000" baseline="-25000" dirty="0" err="1">
                <a:latin typeface="Lucida Console" charset="0"/>
              </a:rPr>
              <a:t>min</a:t>
            </a:r>
            <a:r>
              <a:rPr lang="en-US" sz="2000" dirty="0">
                <a:latin typeface="Lucida Console" charset="0"/>
              </a:rPr>
              <a:t> – W/RTT &gt; </a:t>
            </a:r>
            <a:r>
              <a:rPr lang="en-US" sz="2000" dirty="0">
                <a:latin typeface="Symbol" charset="0"/>
              </a:rPr>
              <a:t>b </a:t>
            </a:r>
            <a:r>
              <a:rPr lang="en-US" sz="2000" dirty="0" smtClean="0">
                <a:latin typeface="Symbol" charset="0"/>
              </a:rPr>
              <a:t> </a:t>
            </a:r>
            <a:r>
              <a:rPr lang="en-US" sz="2000" dirty="0" smtClean="0">
                <a:latin typeface="Lucida Console" charset="0"/>
              </a:rPr>
              <a:t>then </a:t>
            </a:r>
            <a:r>
              <a:rPr lang="en-US" sz="2000" dirty="0">
                <a:latin typeface="Lucida Console" charset="0"/>
              </a:rPr>
              <a:t>W</a:t>
            </a:r>
            <a:r>
              <a:rPr lang="en-US" sz="2000" baseline="-25000" dirty="0">
                <a:latin typeface="Lucida Console" charset="0"/>
              </a:rPr>
              <a:t> </a:t>
            </a:r>
            <a:r>
              <a:rPr lang="en-US" sz="2000" dirty="0">
                <a:latin typeface="Lucida Console" charset="0"/>
              </a:rPr>
              <a:t>-</a:t>
            </a:r>
            <a:r>
              <a:rPr lang="en-US" sz="2000" dirty="0" smtClean="0">
                <a:latin typeface="Lucida Console" charset="0"/>
              </a:rPr>
              <a:t>-</a:t>
            </a:r>
            <a:endParaRPr lang="en-US" sz="2000" dirty="0">
              <a:latin typeface="Lucida Console" charset="0"/>
            </a:endParaRPr>
          </a:p>
          <a:p>
            <a:pPr eaLnBrk="1" hangingPunct="1">
              <a:lnSpc>
                <a:spcPct val="90000"/>
              </a:lnSpc>
              <a:spcBef>
                <a:spcPct val="50000"/>
              </a:spcBef>
            </a:pPr>
            <a:r>
              <a:rPr lang="en-US" sz="2000" dirty="0" smtClean="0">
                <a:latin typeface="Lucida Console" charset="0"/>
              </a:rPr>
              <a:t>}</a:t>
            </a:r>
            <a:endParaRPr lang="en-US" sz="2000" dirty="0">
              <a:solidFill>
                <a:schemeClr val="tx1"/>
              </a:solidFill>
              <a:latin typeface="Lucida Console" charset="0"/>
            </a:endParaRPr>
          </a:p>
          <a:p>
            <a:pPr marL="342900" indent="-342900" algn="l">
              <a:lnSpc>
                <a:spcPct val="90000"/>
              </a:lnSpc>
              <a:buClr>
                <a:schemeClr val="accent2"/>
              </a:buClr>
              <a:buFont typeface="Wingdings" charset="0"/>
              <a:buNone/>
            </a:pPr>
            <a:r>
              <a:rPr lang="en-US" sz="2000" dirty="0" smtClean="0">
                <a:solidFill>
                  <a:schemeClr val="tx1"/>
                </a:solidFill>
                <a:latin typeface="Lucida Console" charset="0"/>
              </a:rPr>
              <a:t>for </a:t>
            </a:r>
            <a:r>
              <a:rPr lang="en-US" sz="2000" dirty="0">
                <a:solidFill>
                  <a:schemeClr val="tx1"/>
                </a:solidFill>
                <a:latin typeface="Lucida Console" charset="0"/>
              </a:rPr>
              <a:t>every loss {</a:t>
            </a:r>
          </a:p>
          <a:p>
            <a:pPr marL="342900" indent="-342900" algn="l">
              <a:lnSpc>
                <a:spcPct val="90000"/>
              </a:lnSpc>
              <a:buClr>
                <a:schemeClr val="accent2"/>
              </a:buClr>
              <a:buFont typeface="Wingdings" charset="0"/>
              <a:buNone/>
            </a:pPr>
            <a:r>
              <a:rPr lang="en-US" sz="2000" dirty="0">
                <a:solidFill>
                  <a:schemeClr val="tx1"/>
                </a:solidFill>
                <a:latin typeface="Lucida Console" charset="0"/>
              </a:rPr>
              <a:t>	</a:t>
            </a:r>
            <a:r>
              <a:rPr lang="en-US" sz="2000" dirty="0" smtClean="0">
                <a:solidFill>
                  <a:schemeClr val="tx1"/>
                </a:solidFill>
                <a:latin typeface="Lucida Console" charset="0"/>
              </a:rPr>
              <a:t> W </a:t>
            </a:r>
            <a:r>
              <a:rPr lang="en-US" sz="2000" dirty="0">
                <a:solidFill>
                  <a:schemeClr val="tx1"/>
                </a:solidFill>
                <a:latin typeface="Lucida Console" charset="0"/>
              </a:rPr>
              <a:t>= W/</a:t>
            </a:r>
            <a:r>
              <a:rPr lang="en-US" sz="2000" dirty="0" smtClean="0">
                <a:solidFill>
                  <a:schemeClr val="tx1"/>
                </a:solidFill>
                <a:latin typeface="Lucida Console" charset="0"/>
              </a:rPr>
              <a:t>2		</a:t>
            </a:r>
            <a:endParaRPr lang="en-US" sz="2000" dirty="0">
              <a:solidFill>
                <a:schemeClr val="tx1"/>
              </a:solidFill>
              <a:latin typeface="Lucida Console" charset="0"/>
            </a:endParaRPr>
          </a:p>
          <a:p>
            <a:pPr marL="342900" indent="-342900" algn="l">
              <a:lnSpc>
                <a:spcPct val="90000"/>
              </a:lnSpc>
              <a:buClr>
                <a:schemeClr val="accent2"/>
              </a:buClr>
              <a:buFont typeface="Wingdings" charset="0"/>
              <a:buNone/>
            </a:pPr>
            <a:r>
              <a:rPr lang="en-US" sz="2000" dirty="0" smtClean="0">
                <a:solidFill>
                  <a:schemeClr val="tx1"/>
                </a:solidFill>
                <a:latin typeface="Lucida Console" charset="0"/>
              </a:rPr>
              <a:t>}</a:t>
            </a:r>
            <a:endParaRPr lang="en-US" sz="2000" dirty="0">
              <a:solidFill>
                <a:schemeClr val="tx1"/>
              </a:solidFill>
              <a:latin typeface="Lucida Console" charset="0"/>
            </a:endParaRPr>
          </a:p>
          <a:p>
            <a:pPr marL="342900" indent="-342900" algn="l">
              <a:lnSpc>
                <a:spcPct val="90000"/>
              </a:lnSpc>
              <a:buClr>
                <a:schemeClr val="accent2"/>
              </a:buClr>
              <a:buFont typeface="Wingdings" charset="0"/>
              <a:buNone/>
            </a:pPr>
            <a:endParaRPr lang="en-US" sz="2000" dirty="0">
              <a:solidFill>
                <a:schemeClr val="tx1"/>
              </a:solidFill>
            </a:endParaRPr>
          </a:p>
        </p:txBody>
      </p:sp>
      <p:grpSp>
        <p:nvGrpSpPr>
          <p:cNvPr id="13" name="Group 2"/>
          <p:cNvGrpSpPr>
            <a:grpSpLocks/>
          </p:cNvGrpSpPr>
          <p:nvPr/>
        </p:nvGrpSpPr>
        <p:grpSpPr bwMode="auto">
          <a:xfrm>
            <a:off x="908048" y="4114800"/>
            <a:ext cx="1301752" cy="1385886"/>
            <a:chOff x="209" y="957"/>
            <a:chExt cx="820" cy="873"/>
          </a:xfrm>
        </p:grpSpPr>
        <p:sp>
          <p:nvSpPr>
            <p:cNvPr id="14" name="Text Box 3"/>
            <p:cNvSpPr txBox="1">
              <a:spLocks noChangeArrowheads="1"/>
            </p:cNvSpPr>
            <p:nvPr/>
          </p:nvSpPr>
          <p:spPr bwMode="auto">
            <a:xfrm>
              <a:off x="240" y="957"/>
              <a:ext cx="78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dirty="0" smtClean="0">
                  <a:solidFill>
                    <a:srgbClr val="0000FF"/>
                  </a:solidFill>
                  <a:latin typeface="Verdana" charset="0"/>
                  <a:cs typeface="+mn-cs"/>
                </a:rPr>
                <a:t>Vegas</a:t>
              </a:r>
              <a:endParaRPr lang="en-US" sz="2800" dirty="0">
                <a:solidFill>
                  <a:srgbClr val="0000FF"/>
                </a:solidFill>
                <a:latin typeface="Verdana" charset="0"/>
                <a:cs typeface="+mn-cs"/>
              </a:endParaRPr>
            </a:p>
          </p:txBody>
        </p:sp>
        <p:sp>
          <p:nvSpPr>
            <p:cNvPr id="15" name="Text Box 4"/>
            <p:cNvSpPr txBox="1">
              <a:spLocks noChangeArrowheads="1"/>
            </p:cNvSpPr>
            <p:nvPr/>
          </p:nvSpPr>
          <p:spPr bwMode="auto">
            <a:xfrm>
              <a:off x="209" y="1248"/>
              <a:ext cx="749"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err="1" smtClean="0">
                  <a:solidFill>
                    <a:srgbClr val="0000FF"/>
                  </a:solidFill>
                  <a:latin typeface="Verdana" charset="0"/>
                  <a:cs typeface="+mn-cs"/>
                </a:rPr>
                <a:t>Brakmo</a:t>
              </a:r>
              <a:endParaRPr lang="en-US" dirty="0">
                <a:solidFill>
                  <a:srgbClr val="0000FF"/>
                </a:solidFill>
                <a:latin typeface="Verdana" charset="0"/>
              </a:endParaRPr>
            </a:p>
            <a:p>
              <a:pPr>
                <a:defRPr/>
              </a:pPr>
              <a:r>
                <a:rPr lang="en-US" dirty="0" smtClean="0">
                  <a:solidFill>
                    <a:srgbClr val="0000FF"/>
                  </a:solidFill>
                  <a:latin typeface="Verdana" charset="0"/>
                  <a:cs typeface="+mn-cs"/>
                </a:rPr>
                <a:t>Peterson</a:t>
              </a:r>
            </a:p>
            <a:p>
              <a:pPr>
                <a:defRPr/>
              </a:pPr>
              <a:r>
                <a:rPr lang="en-US" dirty="0" smtClean="0">
                  <a:solidFill>
                    <a:srgbClr val="0000FF"/>
                  </a:solidFill>
                  <a:latin typeface="Verdana" charset="0"/>
                  <a:cs typeface="+mn-cs"/>
                </a:rPr>
                <a:t>1995</a:t>
              </a:r>
              <a:endParaRPr lang="en-US" dirty="0">
                <a:solidFill>
                  <a:srgbClr val="0000FF"/>
                </a:solidFill>
                <a:latin typeface="Verdana" charset="0"/>
                <a:cs typeface="+mn-cs"/>
              </a:endParaRPr>
            </a:p>
          </p:txBody>
        </p:sp>
      </p:grpSp>
    </p:spTree>
    <p:extLst>
      <p:ext uri="{BB962C8B-B14F-4D97-AF65-F5344CB8AC3E}">
        <p14:creationId xmlns:p14="http://schemas.microsoft.com/office/powerpoint/2010/main" val="275393606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r>
              <a:rPr lang="en-US" dirty="0" smtClean="0"/>
              <a:t>Congestion avoidance</a:t>
            </a:r>
            <a:endParaRPr lang="en-US" dirty="0"/>
          </a:p>
        </p:txBody>
      </p:sp>
      <p:grpSp>
        <p:nvGrpSpPr>
          <p:cNvPr id="6" name="Group 2"/>
          <p:cNvGrpSpPr>
            <a:grpSpLocks/>
          </p:cNvGrpSpPr>
          <p:nvPr/>
        </p:nvGrpSpPr>
        <p:grpSpPr bwMode="auto">
          <a:xfrm>
            <a:off x="820737" y="1595437"/>
            <a:ext cx="1722439" cy="1108074"/>
            <a:chOff x="229" y="957"/>
            <a:chExt cx="1085" cy="698"/>
          </a:xfrm>
        </p:grpSpPr>
        <p:sp>
          <p:nvSpPr>
            <p:cNvPr id="7" name="Text Box 3"/>
            <p:cNvSpPr txBox="1">
              <a:spLocks noChangeArrowheads="1"/>
            </p:cNvSpPr>
            <p:nvPr/>
          </p:nvSpPr>
          <p:spPr bwMode="auto">
            <a:xfrm>
              <a:off x="229" y="957"/>
              <a:ext cx="68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dirty="0" smtClean="0">
                  <a:solidFill>
                    <a:srgbClr val="0000FF"/>
                  </a:solidFill>
                  <a:latin typeface="Verdana" charset="0"/>
                  <a:cs typeface="+mn-cs"/>
                </a:rPr>
                <a:t>FAST</a:t>
              </a:r>
              <a:endParaRPr lang="en-US" sz="2800" dirty="0">
                <a:solidFill>
                  <a:srgbClr val="0000FF"/>
                </a:solidFill>
                <a:latin typeface="Verdana" charset="0"/>
                <a:cs typeface="+mn-cs"/>
              </a:endParaRPr>
            </a:p>
          </p:txBody>
        </p:sp>
        <p:sp>
          <p:nvSpPr>
            <p:cNvPr id="8" name="Text Box 4"/>
            <p:cNvSpPr txBox="1">
              <a:spLocks noChangeArrowheads="1"/>
            </p:cNvSpPr>
            <p:nvPr/>
          </p:nvSpPr>
          <p:spPr bwMode="auto">
            <a:xfrm>
              <a:off x="240" y="1248"/>
              <a:ext cx="107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smtClean="0">
                  <a:solidFill>
                    <a:srgbClr val="0000FF"/>
                  </a:solidFill>
                  <a:latin typeface="Verdana" charset="0"/>
                  <a:cs typeface="+mn-cs"/>
                </a:rPr>
                <a:t>Jin, Wei, Low</a:t>
              </a:r>
            </a:p>
            <a:p>
              <a:pPr>
                <a:defRPr/>
              </a:pPr>
              <a:r>
                <a:rPr lang="en-US" dirty="0" smtClean="0">
                  <a:solidFill>
                    <a:srgbClr val="0000FF"/>
                  </a:solidFill>
                  <a:latin typeface="Verdana" charset="0"/>
                </a:rPr>
                <a:t>2004</a:t>
              </a:r>
              <a:endParaRPr lang="en-US" dirty="0">
                <a:solidFill>
                  <a:srgbClr val="0000FF"/>
                </a:solidFill>
                <a:latin typeface="Verdana" charset="0"/>
                <a:cs typeface="+mn-cs"/>
              </a:endParaRPr>
            </a:p>
          </p:txBody>
        </p:sp>
      </p:grpSp>
      <p:sp>
        <p:nvSpPr>
          <p:cNvPr id="16" name="Rectangle 6"/>
          <p:cNvSpPr>
            <a:spLocks noChangeArrowheads="1"/>
          </p:cNvSpPr>
          <p:nvPr/>
        </p:nvSpPr>
        <p:spPr bwMode="auto">
          <a:xfrm>
            <a:off x="3048000" y="1519238"/>
            <a:ext cx="4114800" cy="2138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chemeClr val="accent2"/>
              </a:buClr>
              <a:buFont typeface="Wingdings" charset="0"/>
              <a:buNone/>
              <a:defRPr/>
            </a:pPr>
            <a:r>
              <a:rPr kumimoji="1" lang="en-US" sz="2000" dirty="0">
                <a:latin typeface="Tahoma" charset="0"/>
                <a:cs typeface="+mn-cs"/>
              </a:rPr>
              <a:t>	</a:t>
            </a:r>
            <a:r>
              <a:rPr kumimoji="1" lang="en-US" sz="2000" dirty="0">
                <a:latin typeface="Lucida Console" charset="0"/>
                <a:cs typeface="+mn-cs"/>
              </a:rPr>
              <a:t>periodically</a:t>
            </a:r>
          </a:p>
          <a:p>
            <a:pPr marL="342900" indent="-342900">
              <a:lnSpc>
                <a:spcPct val="90000"/>
              </a:lnSpc>
              <a:spcBef>
                <a:spcPct val="20000"/>
              </a:spcBef>
              <a:buClr>
                <a:schemeClr val="accent2"/>
              </a:buClr>
              <a:buFont typeface="Wingdings" charset="0"/>
              <a:buNone/>
              <a:defRPr/>
            </a:pPr>
            <a:r>
              <a:rPr kumimoji="1" lang="en-US" sz="2000" dirty="0">
                <a:latin typeface="Lucida Console" charset="0"/>
                <a:cs typeface="+mn-cs"/>
              </a:rPr>
              <a:t>	{                       </a:t>
            </a:r>
          </a:p>
          <a:p>
            <a:pPr marL="342900" indent="-342900">
              <a:lnSpc>
                <a:spcPct val="90000"/>
              </a:lnSpc>
              <a:spcBef>
                <a:spcPct val="20000"/>
              </a:spcBef>
              <a:buClr>
                <a:schemeClr val="accent2"/>
              </a:buClr>
              <a:buFont typeface="Wingdings" charset="0"/>
              <a:buNone/>
              <a:defRPr/>
            </a:pPr>
            <a:endParaRPr kumimoji="1" lang="en-US" sz="2000" dirty="0">
              <a:latin typeface="Lucida Console" charset="0"/>
              <a:cs typeface="+mn-cs"/>
            </a:endParaRPr>
          </a:p>
          <a:p>
            <a:pPr marL="342900" indent="-342900">
              <a:lnSpc>
                <a:spcPct val="90000"/>
              </a:lnSpc>
              <a:spcBef>
                <a:spcPct val="20000"/>
              </a:spcBef>
              <a:buClr>
                <a:schemeClr val="accent2"/>
              </a:buClr>
              <a:buFont typeface="Wingdings" charset="0"/>
              <a:buNone/>
              <a:defRPr/>
            </a:pPr>
            <a:r>
              <a:rPr kumimoji="1" lang="en-US" sz="2000" dirty="0">
                <a:latin typeface="Lucida Console" charset="0"/>
                <a:cs typeface="+mn-cs"/>
              </a:rPr>
              <a:t>   </a:t>
            </a:r>
            <a:endParaRPr kumimoji="1" lang="en-US" sz="2000" dirty="0" smtClean="0">
              <a:latin typeface="Lucida Console" charset="0"/>
              <a:cs typeface="+mn-cs"/>
            </a:endParaRPr>
          </a:p>
          <a:p>
            <a:pPr marL="342900" indent="-342900">
              <a:lnSpc>
                <a:spcPct val="90000"/>
              </a:lnSpc>
              <a:spcBef>
                <a:spcPct val="20000"/>
              </a:spcBef>
              <a:buClr>
                <a:schemeClr val="accent2"/>
              </a:buClr>
              <a:buFont typeface="Wingdings" charset="0"/>
              <a:buNone/>
              <a:defRPr/>
            </a:pPr>
            <a:r>
              <a:rPr kumimoji="1" lang="en-US" sz="2000" dirty="0">
                <a:latin typeface="Lucida Console" charset="0"/>
              </a:rPr>
              <a:t>	</a:t>
            </a:r>
            <a:endParaRPr kumimoji="1" lang="en-US" sz="2000" dirty="0" smtClean="0">
              <a:latin typeface="Lucida Console" charset="0"/>
            </a:endParaRPr>
          </a:p>
          <a:p>
            <a:pPr marL="342900" indent="-342900">
              <a:lnSpc>
                <a:spcPct val="90000"/>
              </a:lnSpc>
              <a:spcBef>
                <a:spcPct val="20000"/>
              </a:spcBef>
              <a:buClr>
                <a:schemeClr val="accent2"/>
              </a:buClr>
              <a:buFont typeface="Wingdings" charset="0"/>
              <a:buNone/>
              <a:defRPr/>
            </a:pPr>
            <a:r>
              <a:rPr kumimoji="1" lang="en-US" sz="2000" dirty="0">
                <a:latin typeface="Lucida Console" charset="0"/>
                <a:cs typeface="+mn-cs"/>
              </a:rPr>
              <a:t>	</a:t>
            </a:r>
            <a:r>
              <a:rPr kumimoji="1" lang="en-US" sz="2000" dirty="0" smtClean="0">
                <a:latin typeface="Lucida Console" charset="0"/>
                <a:cs typeface="+mn-cs"/>
              </a:rPr>
              <a:t>}   </a:t>
            </a:r>
            <a:endParaRPr kumimoji="1" lang="en-US" sz="2000" dirty="0">
              <a:latin typeface="Lucida Console" charset="0"/>
              <a:cs typeface="+mn-cs"/>
            </a:endParaRPr>
          </a:p>
        </p:txBody>
      </p:sp>
      <p:graphicFrame>
        <p:nvGraphicFramePr>
          <p:cNvPr id="20" name="Object 5"/>
          <p:cNvGraphicFramePr>
            <a:graphicFrameLocks/>
          </p:cNvGraphicFramePr>
          <p:nvPr>
            <p:extLst>
              <p:ext uri="{D42A27DB-BD31-4B8C-83A1-F6EECF244321}">
                <p14:modId xmlns:p14="http://schemas.microsoft.com/office/powerpoint/2010/main" val="1041707603"/>
              </p:ext>
            </p:extLst>
          </p:nvPr>
        </p:nvGraphicFramePr>
        <p:xfrm>
          <a:off x="3543300" y="2209800"/>
          <a:ext cx="2970213" cy="814388"/>
        </p:xfrm>
        <a:graphic>
          <a:graphicData uri="http://schemas.openxmlformats.org/presentationml/2006/ole">
            <mc:AlternateContent xmlns:mc="http://schemas.openxmlformats.org/markup-compatibility/2006">
              <mc:Choice xmlns:v="urn:schemas-microsoft-com:vml" Requires="v">
                <p:oleObj spid="_x0000_s1619104" name="Equation" r:id="rId3" imgW="1663700" imgH="393700" progId="Equation.3">
                  <p:embed/>
                </p:oleObj>
              </mc:Choice>
              <mc:Fallback>
                <p:oleObj name="Equation" r:id="rId3" imgW="1663700" imgH="393700" progId="Equation.3">
                  <p:embed/>
                  <p:pic>
                    <p:nvPicPr>
                      <p:cNvPr id="0" name=""/>
                      <p:cNvPicPr>
                        <a:picLocks noChangeArrowheads="1"/>
                      </p:cNvPicPr>
                      <p:nvPr/>
                    </p:nvPicPr>
                    <p:blipFill>
                      <a:blip r:embed="rId4"/>
                      <a:srcRect/>
                      <a:stretch>
                        <a:fillRect/>
                      </a:stretch>
                    </p:blipFill>
                    <p:spPr bwMode="auto">
                      <a:xfrm>
                        <a:off x="3543300" y="2209800"/>
                        <a:ext cx="2970213" cy="81438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04977592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a:ea typeface="宋体" charset="0"/>
                <a:cs typeface="宋体" charset="0"/>
              </a:rPr>
              <a:t>C</a:t>
            </a:r>
            <a:r>
              <a:rPr lang="en-US" dirty="0" smtClean="0">
                <a:ea typeface="宋体" charset="0"/>
                <a:cs typeface="宋体" charset="0"/>
              </a:rPr>
              <a:t>ongestion control protocols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chemeClr val="bg2">
                    <a:lumMod val="75000"/>
                  </a:schemeClr>
                </a:solidFill>
                <a:ea typeface="宋体" charset="0"/>
                <a:cs typeface="宋体" charset="0"/>
              </a:rPr>
              <a:t>Why congestion control?</a:t>
            </a:r>
            <a:endParaRPr lang="en-US" altLang="zh-CN"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A6A6A6"/>
                </a:solidFill>
                <a:ea typeface="宋体" charset="0"/>
                <a:cs typeface="宋体" charset="0"/>
              </a:rPr>
              <a:t>Where is CC implemented?</a:t>
            </a:r>
            <a:endParaRPr lang="en-US" altLang="zh-CN" sz="2800" dirty="0">
              <a:solidFill>
                <a:srgbClr val="A6A6A6"/>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chemeClr val="bg2">
                    <a:lumMod val="75000"/>
                  </a:schemeClr>
                </a:solidFill>
                <a:ea typeface="宋体" charset="0"/>
                <a:cs typeface="宋体" charset="0"/>
              </a:rPr>
              <a:t>Window control mechanism</a:t>
            </a:r>
          </a:p>
          <a:p>
            <a:pPr marL="0" indent="0">
              <a:buNone/>
            </a:pPr>
            <a:endParaRPr lang="en-US" altLang="zh-CN" sz="1800" dirty="0" smtClean="0">
              <a:ea typeface="宋体" charset="0"/>
              <a:cs typeface="宋体" charset="0"/>
            </a:endParaRPr>
          </a:p>
          <a:p>
            <a:pPr marL="0" indent="0">
              <a:buNone/>
            </a:pPr>
            <a:r>
              <a:rPr lang="en-US" altLang="zh-CN" sz="3200" dirty="0" smtClean="0">
                <a:solidFill>
                  <a:schemeClr val="bg2">
                    <a:lumMod val="75000"/>
                  </a:schemeClr>
                </a:solidFill>
                <a:ea typeface="宋体" charset="0"/>
                <a:cs typeface="宋体" charset="0"/>
              </a:rPr>
              <a:t>CC protocols and basic structure</a:t>
            </a:r>
          </a:p>
          <a:p>
            <a:pPr marL="0" indent="0">
              <a:buNone/>
            </a:pPr>
            <a:endParaRPr lang="en-US" altLang="zh-CN" sz="1600" dirty="0">
              <a:ea typeface="宋体" charset="0"/>
              <a:cs typeface="宋体" charset="0"/>
            </a:endParaRPr>
          </a:p>
          <a:p>
            <a:pPr marL="0" indent="0">
              <a:buNone/>
            </a:pPr>
            <a:r>
              <a:rPr lang="en-US" altLang="zh-CN" sz="3200" dirty="0" smtClean="0">
                <a:ea typeface="宋体" charset="0"/>
                <a:cs typeface="宋体" charset="0"/>
              </a:rPr>
              <a:t>Active queue management (AQM)</a:t>
            </a:r>
          </a:p>
        </p:txBody>
      </p:sp>
    </p:spTree>
    <p:extLst>
      <p:ext uri="{BB962C8B-B14F-4D97-AF65-F5344CB8AC3E}">
        <p14:creationId xmlns:p14="http://schemas.microsoft.com/office/powerpoint/2010/main" val="135368921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lstStyle/>
          <a:p>
            <a:pPr eaLnBrk="1" hangingPunct="1">
              <a:defRPr/>
            </a:pPr>
            <a:r>
              <a:rPr lang="en-US" dirty="0" smtClean="0">
                <a:cs typeface="+mj-cs"/>
              </a:rPr>
              <a:t>Feedback control</a:t>
            </a:r>
          </a:p>
        </p:txBody>
      </p:sp>
      <p:grpSp>
        <p:nvGrpSpPr>
          <p:cNvPr id="56322" name="Group 3"/>
          <p:cNvGrpSpPr>
            <a:grpSpLocks/>
          </p:cNvGrpSpPr>
          <p:nvPr/>
        </p:nvGrpSpPr>
        <p:grpSpPr bwMode="auto">
          <a:xfrm>
            <a:off x="608013" y="1646238"/>
            <a:ext cx="8020050" cy="1468437"/>
            <a:chOff x="247" y="1669"/>
            <a:chExt cx="5052" cy="925"/>
          </a:xfrm>
        </p:grpSpPr>
        <p:grpSp>
          <p:nvGrpSpPr>
            <p:cNvPr id="56333" name="Group 4"/>
            <p:cNvGrpSpPr>
              <a:grpSpLocks/>
            </p:cNvGrpSpPr>
            <p:nvPr/>
          </p:nvGrpSpPr>
          <p:grpSpPr bwMode="auto">
            <a:xfrm>
              <a:off x="247" y="1669"/>
              <a:ext cx="5052" cy="925"/>
              <a:chOff x="247" y="1557"/>
              <a:chExt cx="5052" cy="925"/>
            </a:xfrm>
          </p:grpSpPr>
          <p:sp>
            <p:nvSpPr>
              <p:cNvPr id="1270789" name="Oval 5"/>
              <p:cNvSpPr>
                <a:spLocks noChangeArrowheads="1"/>
              </p:cNvSpPr>
              <p:nvPr/>
            </p:nvSpPr>
            <p:spPr bwMode="auto">
              <a:xfrm>
                <a:off x="1847" y="1604"/>
                <a:ext cx="2020" cy="878"/>
              </a:xfrm>
              <a:prstGeom prst="ellipse">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0790" name="Rectangle 6"/>
              <p:cNvSpPr>
                <a:spLocks noChangeArrowheads="1"/>
              </p:cNvSpPr>
              <p:nvPr/>
            </p:nvSpPr>
            <p:spPr bwMode="auto">
              <a:xfrm>
                <a:off x="247" y="1623"/>
                <a:ext cx="1417" cy="1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0791" name="Line 7"/>
              <p:cNvSpPr>
                <a:spLocks noChangeShapeType="1"/>
              </p:cNvSpPr>
              <p:nvPr/>
            </p:nvSpPr>
            <p:spPr bwMode="auto">
              <a:xfrm>
                <a:off x="1664" y="1705"/>
                <a:ext cx="292" cy="110"/>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56338" name="Group 8"/>
              <p:cNvGrpSpPr>
                <a:grpSpLocks/>
              </p:cNvGrpSpPr>
              <p:nvPr/>
            </p:nvGrpSpPr>
            <p:grpSpPr bwMode="auto">
              <a:xfrm>
                <a:off x="3593" y="1557"/>
                <a:ext cx="1706" cy="180"/>
                <a:chOff x="3729" y="2277"/>
                <a:chExt cx="1706" cy="180"/>
              </a:xfrm>
            </p:grpSpPr>
            <p:sp>
              <p:nvSpPr>
                <p:cNvPr id="1270793" name="Rectangle 9"/>
                <p:cNvSpPr>
                  <a:spLocks noChangeArrowheads="1"/>
                </p:cNvSpPr>
                <p:nvPr/>
              </p:nvSpPr>
              <p:spPr bwMode="auto">
                <a:xfrm>
                  <a:off x="4018" y="2277"/>
                  <a:ext cx="1417" cy="1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0794" name="Line 10"/>
                <p:cNvSpPr>
                  <a:spLocks noChangeShapeType="1"/>
                </p:cNvSpPr>
                <p:nvPr/>
              </p:nvSpPr>
              <p:spPr bwMode="auto">
                <a:xfrm flipV="1">
                  <a:off x="3729" y="2347"/>
                  <a:ext cx="292" cy="110"/>
                </a:xfrm>
                <a:prstGeom prst="line">
                  <a:avLst/>
                </a:prstGeom>
                <a:noFill/>
                <a:ln w="38100">
                  <a:solidFill>
                    <a:srgbClr val="FF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270795" name="Rectangle 11"/>
              <p:cNvSpPr>
                <a:spLocks noChangeArrowheads="1"/>
              </p:cNvSpPr>
              <p:nvPr/>
            </p:nvSpPr>
            <p:spPr bwMode="auto">
              <a:xfrm>
                <a:off x="252" y="2249"/>
                <a:ext cx="1417" cy="1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0796" name="Line 12"/>
              <p:cNvSpPr>
                <a:spLocks noChangeShapeType="1"/>
              </p:cNvSpPr>
              <p:nvPr/>
            </p:nvSpPr>
            <p:spPr bwMode="auto">
              <a:xfrm flipV="1">
                <a:off x="1669" y="2240"/>
                <a:ext cx="274" cy="91"/>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70797" name="Text Box 13"/>
              <p:cNvSpPr txBox="1">
                <a:spLocks noChangeArrowheads="1"/>
              </p:cNvSpPr>
              <p:nvPr/>
            </p:nvSpPr>
            <p:spPr bwMode="auto">
              <a:xfrm>
                <a:off x="2460" y="1864"/>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endParaRPr kumimoji="1" lang="en-US" sz="2400" i="1">
                  <a:latin typeface="Times New Roman" charset="0"/>
                  <a:cs typeface="+mn-cs"/>
                </a:endParaRPr>
              </a:p>
            </p:txBody>
          </p:sp>
        </p:grpSp>
        <p:sp>
          <p:nvSpPr>
            <p:cNvPr id="1270798" name="Text Box 14"/>
            <p:cNvSpPr txBox="1">
              <a:spLocks noChangeArrowheads="1"/>
            </p:cNvSpPr>
            <p:nvPr/>
          </p:nvSpPr>
          <p:spPr bwMode="auto">
            <a:xfrm>
              <a:off x="598" y="2324"/>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endParaRPr kumimoji="1" lang="en-US">
                <a:latin typeface="Tahoma" charset="0"/>
                <a:cs typeface="+mn-cs"/>
              </a:endParaRPr>
            </a:p>
          </p:txBody>
        </p:sp>
      </p:grpSp>
      <p:sp>
        <p:nvSpPr>
          <p:cNvPr id="1270799" name="Text Box 15"/>
          <p:cNvSpPr txBox="1">
            <a:spLocks noChangeArrowheads="1"/>
          </p:cNvSpPr>
          <p:nvPr/>
        </p:nvSpPr>
        <p:spPr bwMode="auto">
          <a:xfrm>
            <a:off x="1254125" y="3063875"/>
            <a:ext cx="66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sz="2400" i="1">
                <a:latin typeface="Times New Roman" charset="0"/>
                <a:cs typeface="+mn-cs"/>
              </a:rPr>
              <a:t>x</a:t>
            </a:r>
            <a:r>
              <a:rPr kumimoji="1" lang="en-US" sz="2400" i="1" baseline="-25000">
                <a:latin typeface="Times New Roman" charset="0"/>
                <a:cs typeface="+mn-cs"/>
              </a:rPr>
              <a:t>i</a:t>
            </a:r>
            <a:r>
              <a:rPr kumimoji="1" lang="en-US" sz="2400" i="1">
                <a:latin typeface="Times New Roman" charset="0"/>
                <a:cs typeface="+mn-cs"/>
              </a:rPr>
              <a:t>(t)</a:t>
            </a:r>
          </a:p>
        </p:txBody>
      </p:sp>
      <p:sp>
        <p:nvSpPr>
          <p:cNvPr id="1270800" name="Text Box 16"/>
          <p:cNvSpPr txBox="1">
            <a:spLocks noChangeArrowheads="1"/>
          </p:cNvSpPr>
          <p:nvPr/>
        </p:nvSpPr>
        <p:spPr bwMode="auto">
          <a:xfrm>
            <a:off x="4340225" y="1882775"/>
            <a:ext cx="68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sz="2400" i="1">
                <a:latin typeface="Times New Roman" charset="0"/>
                <a:cs typeface="+mn-cs"/>
              </a:rPr>
              <a:t>p</a:t>
            </a:r>
            <a:r>
              <a:rPr kumimoji="1" lang="en-US" sz="2400" i="1" baseline="-25000">
                <a:latin typeface="Times New Roman" charset="0"/>
                <a:cs typeface="+mn-cs"/>
              </a:rPr>
              <a:t>l</a:t>
            </a:r>
            <a:r>
              <a:rPr kumimoji="1" lang="en-US" sz="2400" i="1">
                <a:latin typeface="Times New Roman" charset="0"/>
                <a:cs typeface="+mn-cs"/>
              </a:rPr>
              <a:t>(t)</a:t>
            </a:r>
          </a:p>
        </p:txBody>
      </p:sp>
      <p:sp>
        <p:nvSpPr>
          <p:cNvPr id="1270801" name="Rectangle 17"/>
          <p:cNvSpPr>
            <a:spLocks noChangeArrowheads="1"/>
          </p:cNvSpPr>
          <p:nvPr/>
        </p:nvSpPr>
        <p:spPr bwMode="auto">
          <a:xfrm>
            <a:off x="4292600" y="2324100"/>
            <a:ext cx="558800" cy="266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0802" name="Oval 18"/>
          <p:cNvSpPr>
            <a:spLocks noChangeArrowheads="1"/>
          </p:cNvSpPr>
          <p:nvPr/>
        </p:nvSpPr>
        <p:spPr bwMode="auto">
          <a:xfrm>
            <a:off x="4864100" y="2336800"/>
            <a:ext cx="190500" cy="266700"/>
          </a:xfrm>
          <a:prstGeom prst="ellipse">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20000"/>
              </a:spcBef>
              <a:buFontTx/>
              <a:buChar char="•"/>
              <a:defRPr/>
            </a:pPr>
            <a:endParaRPr kumimoji="1" lang="en-US" sz="2400" b="1">
              <a:latin typeface="Tahoma" charset="0"/>
              <a:cs typeface="+mn-cs"/>
            </a:endParaRPr>
          </a:p>
        </p:txBody>
      </p:sp>
      <p:sp>
        <p:nvSpPr>
          <p:cNvPr id="1270803" name="Rectangle 19"/>
          <p:cNvSpPr>
            <a:spLocks noChangeArrowheads="1"/>
          </p:cNvSpPr>
          <p:nvPr/>
        </p:nvSpPr>
        <p:spPr bwMode="auto">
          <a:xfrm>
            <a:off x="4495800" y="2324100"/>
            <a:ext cx="355600" cy="266700"/>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56328" name="Group 20"/>
          <p:cNvGrpSpPr>
            <a:grpSpLocks/>
          </p:cNvGrpSpPr>
          <p:nvPr/>
        </p:nvGrpSpPr>
        <p:grpSpPr bwMode="auto">
          <a:xfrm>
            <a:off x="1498600" y="2667000"/>
            <a:ext cx="3162300" cy="1219200"/>
            <a:chOff x="944" y="2312"/>
            <a:chExt cx="1992" cy="768"/>
          </a:xfrm>
        </p:grpSpPr>
        <p:sp>
          <p:nvSpPr>
            <p:cNvPr id="1270805" name="Line 21"/>
            <p:cNvSpPr>
              <a:spLocks noChangeShapeType="1"/>
            </p:cNvSpPr>
            <p:nvPr/>
          </p:nvSpPr>
          <p:spPr bwMode="auto">
            <a:xfrm>
              <a:off x="2936" y="2312"/>
              <a:ext cx="0" cy="768"/>
            </a:xfrm>
            <a:prstGeom prst="line">
              <a:avLst/>
            </a:prstGeom>
            <a:noFill/>
            <a:ln w="38100" cap="rnd">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70806" name="Line 22"/>
            <p:cNvSpPr>
              <a:spLocks noChangeShapeType="1"/>
            </p:cNvSpPr>
            <p:nvPr/>
          </p:nvSpPr>
          <p:spPr bwMode="auto">
            <a:xfrm flipH="1">
              <a:off x="944" y="3080"/>
              <a:ext cx="1992" cy="0"/>
            </a:xfrm>
            <a:prstGeom prst="line">
              <a:avLst/>
            </a:prstGeom>
            <a:noFill/>
            <a:ln w="38100" cap="rnd">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70807" name="Line 23"/>
            <p:cNvSpPr>
              <a:spLocks noChangeShapeType="1"/>
            </p:cNvSpPr>
            <p:nvPr/>
          </p:nvSpPr>
          <p:spPr bwMode="auto">
            <a:xfrm flipV="1">
              <a:off x="944" y="2856"/>
              <a:ext cx="0" cy="224"/>
            </a:xfrm>
            <a:prstGeom prst="line">
              <a:avLst/>
            </a:prstGeom>
            <a:noFill/>
            <a:ln w="38100" cap="rnd">
              <a:solidFill>
                <a:schemeClr val="tx1"/>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270808" name="Rectangle 24"/>
          <p:cNvSpPr>
            <a:spLocks noGrp="1" noChangeArrowheads="1"/>
          </p:cNvSpPr>
          <p:nvPr>
            <p:ph type="body" idx="1"/>
          </p:nvPr>
        </p:nvSpPr>
        <p:spPr>
          <a:xfrm>
            <a:off x="457200" y="4841875"/>
            <a:ext cx="8307388" cy="1762125"/>
          </a:xfrm>
        </p:spPr>
        <p:txBody>
          <a:bodyPr/>
          <a:lstStyle/>
          <a:p>
            <a:pPr marL="342900" indent="-342900" eaLnBrk="1" hangingPunct="1">
              <a:buFont typeface="Wingdings" charset="0"/>
              <a:buNone/>
              <a:defRPr/>
            </a:pPr>
            <a:r>
              <a:rPr lang="en-US" sz="2400" dirty="0" smtClean="0">
                <a:cs typeface="+mn-cs"/>
              </a:rPr>
              <a:t>Example congestion measure </a:t>
            </a:r>
            <a:r>
              <a:rPr lang="en-US" sz="2400" i="1" dirty="0" err="1" smtClean="0">
                <a:latin typeface="Times New Roman" charset="0"/>
                <a:cs typeface="+mn-cs"/>
              </a:rPr>
              <a:t>p</a:t>
            </a:r>
            <a:r>
              <a:rPr lang="en-US" sz="2400" i="1" baseline="-25000" dirty="0" err="1" smtClean="0">
                <a:latin typeface="Times New Roman" charset="0"/>
                <a:cs typeface="+mn-cs"/>
              </a:rPr>
              <a:t>l</a:t>
            </a:r>
            <a:r>
              <a:rPr lang="en-US" sz="2400" i="1" dirty="0" smtClean="0">
                <a:latin typeface="Times New Roman" charset="0"/>
                <a:cs typeface="+mn-cs"/>
              </a:rPr>
              <a:t>(t)</a:t>
            </a:r>
            <a:endParaRPr lang="en-US" sz="2400" dirty="0" smtClean="0">
              <a:cs typeface="+mn-cs"/>
            </a:endParaRPr>
          </a:p>
          <a:p>
            <a:pPr marL="742950" lvl="1" indent="-285750" eaLnBrk="1" hangingPunct="1">
              <a:defRPr/>
            </a:pPr>
            <a:r>
              <a:rPr lang="en-US" dirty="0" smtClean="0"/>
              <a:t>Loss (Reno)</a:t>
            </a:r>
          </a:p>
          <a:p>
            <a:pPr marL="742950" lvl="1" indent="-285750" eaLnBrk="1" hangingPunct="1">
              <a:defRPr/>
            </a:pPr>
            <a:r>
              <a:rPr lang="en-US" dirty="0" err="1" smtClean="0"/>
              <a:t>Queueing</a:t>
            </a:r>
            <a:r>
              <a:rPr lang="en-US" dirty="0" smtClean="0"/>
              <a:t> delay (Vegas)</a:t>
            </a:r>
          </a:p>
        </p:txBody>
      </p:sp>
    </p:spTree>
    <p:extLst>
      <p:ext uri="{BB962C8B-B14F-4D97-AF65-F5344CB8AC3E}">
        <p14:creationId xmlns:p14="http://schemas.microsoft.com/office/powerpoint/2010/main" val="4122342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p:txBody>
          <a:bodyPr/>
          <a:lstStyle/>
          <a:p>
            <a:pPr eaLnBrk="1" hangingPunct="1">
              <a:defRPr/>
            </a:pPr>
            <a:r>
              <a:rPr lang="en-US" smtClean="0">
                <a:cs typeface="+mj-cs"/>
              </a:rPr>
              <a:t>TCP/AQM</a:t>
            </a:r>
          </a:p>
        </p:txBody>
      </p:sp>
      <p:sp>
        <p:nvSpPr>
          <p:cNvPr id="1272835" name="Rectangle 3"/>
          <p:cNvSpPr>
            <a:spLocks noGrp="1" noChangeArrowheads="1"/>
          </p:cNvSpPr>
          <p:nvPr>
            <p:ph type="body" idx="1"/>
          </p:nvPr>
        </p:nvSpPr>
        <p:spPr>
          <a:xfrm>
            <a:off x="381000" y="3733800"/>
            <a:ext cx="8229600" cy="2819400"/>
          </a:xfrm>
        </p:spPr>
        <p:txBody>
          <a:bodyPr/>
          <a:lstStyle/>
          <a:p>
            <a:pPr marL="0" indent="0" eaLnBrk="1" hangingPunct="1">
              <a:buNone/>
              <a:defRPr/>
            </a:pPr>
            <a:r>
              <a:rPr lang="en-US" sz="1900" dirty="0" smtClean="0">
                <a:cs typeface="+mn-cs"/>
              </a:rPr>
              <a:t>Congestion control is a distributed asynchronous algorithm to    share bandwidth</a:t>
            </a:r>
          </a:p>
          <a:p>
            <a:pPr marL="0" indent="0" eaLnBrk="1" hangingPunct="1">
              <a:buNone/>
              <a:defRPr/>
            </a:pPr>
            <a:r>
              <a:rPr lang="en-US" sz="1900" dirty="0" smtClean="0">
                <a:cs typeface="+mn-cs"/>
              </a:rPr>
              <a:t>It has two components</a:t>
            </a:r>
          </a:p>
          <a:p>
            <a:pPr lvl="1" eaLnBrk="1" hangingPunct="1">
              <a:defRPr/>
            </a:pPr>
            <a:r>
              <a:rPr lang="en-US" sz="1700" dirty="0" smtClean="0"/>
              <a:t>TCP: adapts sending rate (window) to congestion</a:t>
            </a:r>
          </a:p>
          <a:p>
            <a:pPr lvl="1" eaLnBrk="1" hangingPunct="1">
              <a:defRPr/>
            </a:pPr>
            <a:r>
              <a:rPr lang="en-US" sz="1700" dirty="0" smtClean="0"/>
              <a:t>AQM: adjusts &amp; feeds back congestion information</a:t>
            </a:r>
          </a:p>
          <a:p>
            <a:pPr marL="0" indent="0" eaLnBrk="1" hangingPunct="1">
              <a:buNone/>
              <a:defRPr/>
            </a:pPr>
            <a:r>
              <a:rPr lang="en-US" sz="1900" dirty="0" smtClean="0">
                <a:cs typeface="+mn-cs"/>
              </a:rPr>
              <a:t>They form a distributed feedback control system</a:t>
            </a:r>
          </a:p>
          <a:p>
            <a:pPr lvl="1" eaLnBrk="1" hangingPunct="1">
              <a:defRPr/>
            </a:pPr>
            <a:r>
              <a:rPr lang="en-US" sz="1700" dirty="0" smtClean="0"/>
              <a:t>Equilibrium &amp; stability depends on both TCP and AQM</a:t>
            </a:r>
          </a:p>
          <a:p>
            <a:pPr lvl="1" eaLnBrk="1" hangingPunct="1">
              <a:defRPr/>
            </a:pPr>
            <a:r>
              <a:rPr lang="en-US" sz="1700" dirty="0" smtClean="0"/>
              <a:t>And on delay, capacity, routing, #connections</a:t>
            </a:r>
          </a:p>
        </p:txBody>
      </p:sp>
      <p:grpSp>
        <p:nvGrpSpPr>
          <p:cNvPr id="58371" name="Group 5"/>
          <p:cNvGrpSpPr>
            <a:grpSpLocks/>
          </p:cNvGrpSpPr>
          <p:nvPr/>
        </p:nvGrpSpPr>
        <p:grpSpPr bwMode="auto">
          <a:xfrm>
            <a:off x="609600" y="1219200"/>
            <a:ext cx="8020050" cy="1304925"/>
            <a:chOff x="247" y="1669"/>
            <a:chExt cx="5052" cy="925"/>
          </a:xfrm>
        </p:grpSpPr>
        <p:grpSp>
          <p:nvGrpSpPr>
            <p:cNvPr id="58383" name="Group 6"/>
            <p:cNvGrpSpPr>
              <a:grpSpLocks/>
            </p:cNvGrpSpPr>
            <p:nvPr/>
          </p:nvGrpSpPr>
          <p:grpSpPr bwMode="auto">
            <a:xfrm>
              <a:off x="247" y="1669"/>
              <a:ext cx="5052" cy="925"/>
              <a:chOff x="247" y="1557"/>
              <a:chExt cx="5052" cy="925"/>
            </a:xfrm>
          </p:grpSpPr>
          <p:sp>
            <p:nvSpPr>
              <p:cNvPr id="1272839" name="Oval 7"/>
              <p:cNvSpPr>
                <a:spLocks noChangeArrowheads="1"/>
              </p:cNvSpPr>
              <p:nvPr/>
            </p:nvSpPr>
            <p:spPr bwMode="auto">
              <a:xfrm>
                <a:off x="1847" y="1604"/>
                <a:ext cx="2020" cy="878"/>
              </a:xfrm>
              <a:prstGeom prst="ellipse">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40" name="Rectangle 8"/>
              <p:cNvSpPr>
                <a:spLocks noChangeArrowheads="1"/>
              </p:cNvSpPr>
              <p:nvPr/>
            </p:nvSpPr>
            <p:spPr bwMode="auto">
              <a:xfrm>
                <a:off x="247" y="1623"/>
                <a:ext cx="1417" cy="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41" name="Line 9"/>
              <p:cNvSpPr>
                <a:spLocks noChangeShapeType="1"/>
              </p:cNvSpPr>
              <p:nvPr/>
            </p:nvSpPr>
            <p:spPr bwMode="auto">
              <a:xfrm>
                <a:off x="1664" y="1706"/>
                <a:ext cx="292" cy="109"/>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58388" name="Group 10"/>
              <p:cNvGrpSpPr>
                <a:grpSpLocks/>
              </p:cNvGrpSpPr>
              <p:nvPr/>
            </p:nvGrpSpPr>
            <p:grpSpPr bwMode="auto">
              <a:xfrm>
                <a:off x="3593" y="1557"/>
                <a:ext cx="1706" cy="180"/>
                <a:chOff x="3729" y="2277"/>
                <a:chExt cx="1706" cy="180"/>
              </a:xfrm>
            </p:grpSpPr>
            <p:sp>
              <p:nvSpPr>
                <p:cNvPr id="1272843" name="Rectangle 11"/>
                <p:cNvSpPr>
                  <a:spLocks noChangeArrowheads="1"/>
                </p:cNvSpPr>
                <p:nvPr/>
              </p:nvSpPr>
              <p:spPr bwMode="auto">
                <a:xfrm>
                  <a:off x="4018" y="2277"/>
                  <a:ext cx="1417" cy="1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44" name="Line 12"/>
                <p:cNvSpPr>
                  <a:spLocks noChangeShapeType="1"/>
                </p:cNvSpPr>
                <p:nvPr/>
              </p:nvSpPr>
              <p:spPr bwMode="auto">
                <a:xfrm flipV="1">
                  <a:off x="3729" y="2347"/>
                  <a:ext cx="292" cy="110"/>
                </a:xfrm>
                <a:prstGeom prst="line">
                  <a:avLst/>
                </a:prstGeom>
                <a:noFill/>
                <a:ln w="38100">
                  <a:solidFill>
                    <a:srgbClr val="FF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272845" name="Rectangle 13"/>
              <p:cNvSpPr>
                <a:spLocks noChangeArrowheads="1"/>
              </p:cNvSpPr>
              <p:nvPr/>
            </p:nvSpPr>
            <p:spPr bwMode="auto">
              <a:xfrm>
                <a:off x="252" y="2249"/>
                <a:ext cx="1417" cy="1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46" name="Line 14"/>
              <p:cNvSpPr>
                <a:spLocks noChangeShapeType="1"/>
              </p:cNvSpPr>
              <p:nvPr/>
            </p:nvSpPr>
            <p:spPr bwMode="auto">
              <a:xfrm flipV="1">
                <a:off x="1669" y="2240"/>
                <a:ext cx="274" cy="91"/>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72847" name="Text Box 15"/>
              <p:cNvSpPr txBox="1">
                <a:spLocks noChangeArrowheads="1"/>
              </p:cNvSpPr>
              <p:nvPr/>
            </p:nvSpPr>
            <p:spPr bwMode="auto">
              <a:xfrm>
                <a:off x="2460" y="1864"/>
                <a:ext cx="116"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endParaRPr kumimoji="1" lang="en-US" sz="2400" i="1">
                  <a:latin typeface="Times New Roman" charset="0"/>
                  <a:cs typeface="+mn-cs"/>
                </a:endParaRPr>
              </a:p>
            </p:txBody>
          </p:sp>
        </p:grpSp>
        <p:sp>
          <p:nvSpPr>
            <p:cNvPr id="1272848" name="Text Box 16"/>
            <p:cNvSpPr txBox="1">
              <a:spLocks noChangeArrowheads="1"/>
            </p:cNvSpPr>
            <p:nvPr/>
          </p:nvSpPr>
          <p:spPr bwMode="auto">
            <a:xfrm>
              <a:off x="598" y="2324"/>
              <a:ext cx="116"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endParaRPr kumimoji="1" lang="en-US">
                <a:latin typeface="Tahoma" charset="0"/>
                <a:cs typeface="+mn-cs"/>
              </a:endParaRPr>
            </a:p>
          </p:txBody>
        </p:sp>
      </p:grpSp>
      <p:sp>
        <p:nvSpPr>
          <p:cNvPr id="1272849" name="Text Box 17"/>
          <p:cNvSpPr txBox="1">
            <a:spLocks noChangeArrowheads="1"/>
          </p:cNvSpPr>
          <p:nvPr/>
        </p:nvSpPr>
        <p:spPr bwMode="auto">
          <a:xfrm>
            <a:off x="4341813" y="1428750"/>
            <a:ext cx="681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sz="2400" i="1">
                <a:latin typeface="Times New Roman" charset="0"/>
                <a:cs typeface="+mn-cs"/>
              </a:rPr>
              <a:t>p</a:t>
            </a:r>
            <a:r>
              <a:rPr kumimoji="1" lang="en-US" sz="2400" i="1" baseline="-25000">
                <a:latin typeface="Times New Roman" charset="0"/>
                <a:cs typeface="+mn-cs"/>
              </a:rPr>
              <a:t>l</a:t>
            </a:r>
            <a:r>
              <a:rPr kumimoji="1" lang="en-US" sz="2400" i="1">
                <a:latin typeface="Times New Roman" charset="0"/>
                <a:cs typeface="+mn-cs"/>
              </a:rPr>
              <a:t>(t)</a:t>
            </a:r>
          </a:p>
        </p:txBody>
      </p:sp>
      <p:sp>
        <p:nvSpPr>
          <p:cNvPr id="1272850" name="Rectangle 18"/>
          <p:cNvSpPr>
            <a:spLocks noChangeArrowheads="1"/>
          </p:cNvSpPr>
          <p:nvPr/>
        </p:nvSpPr>
        <p:spPr bwMode="auto">
          <a:xfrm>
            <a:off x="4294188" y="1822450"/>
            <a:ext cx="558800" cy="236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51" name="Oval 19"/>
          <p:cNvSpPr>
            <a:spLocks noChangeArrowheads="1"/>
          </p:cNvSpPr>
          <p:nvPr/>
        </p:nvSpPr>
        <p:spPr bwMode="auto">
          <a:xfrm>
            <a:off x="4865688" y="1833563"/>
            <a:ext cx="190500" cy="236537"/>
          </a:xfrm>
          <a:prstGeom prst="ellipse">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20000"/>
              </a:spcBef>
              <a:buFontTx/>
              <a:buChar char="•"/>
              <a:defRPr/>
            </a:pPr>
            <a:endParaRPr kumimoji="1" lang="en-US" sz="2400" b="1">
              <a:latin typeface="Tahoma" charset="0"/>
              <a:cs typeface="+mn-cs"/>
            </a:endParaRPr>
          </a:p>
        </p:txBody>
      </p:sp>
      <p:sp>
        <p:nvSpPr>
          <p:cNvPr id="1272852" name="Rectangle 20"/>
          <p:cNvSpPr>
            <a:spLocks noChangeArrowheads="1"/>
          </p:cNvSpPr>
          <p:nvPr/>
        </p:nvSpPr>
        <p:spPr bwMode="auto">
          <a:xfrm>
            <a:off x="4497388" y="1822450"/>
            <a:ext cx="355600" cy="236538"/>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53" name="Line 21"/>
          <p:cNvSpPr>
            <a:spLocks noChangeShapeType="1"/>
          </p:cNvSpPr>
          <p:nvPr/>
        </p:nvSpPr>
        <p:spPr bwMode="auto">
          <a:xfrm>
            <a:off x="4662488" y="2127250"/>
            <a:ext cx="0" cy="1082675"/>
          </a:xfrm>
          <a:prstGeom prst="line">
            <a:avLst/>
          </a:prstGeom>
          <a:noFill/>
          <a:ln w="38100" cap="rnd">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72854" name="Line 22"/>
          <p:cNvSpPr>
            <a:spLocks noChangeShapeType="1"/>
          </p:cNvSpPr>
          <p:nvPr/>
        </p:nvSpPr>
        <p:spPr bwMode="auto">
          <a:xfrm flipH="1">
            <a:off x="2743200" y="3251200"/>
            <a:ext cx="1905000" cy="0"/>
          </a:xfrm>
          <a:prstGeom prst="line">
            <a:avLst/>
          </a:prstGeom>
          <a:noFill/>
          <a:ln w="38100" cap="rnd">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58378" name="Group 23"/>
          <p:cNvGrpSpPr>
            <a:grpSpLocks/>
          </p:cNvGrpSpPr>
          <p:nvPr/>
        </p:nvGrpSpPr>
        <p:grpSpPr bwMode="auto">
          <a:xfrm>
            <a:off x="2536825" y="2438400"/>
            <a:ext cx="663575" cy="730250"/>
            <a:chOff x="791" y="1709"/>
            <a:chExt cx="418" cy="518"/>
          </a:xfrm>
        </p:grpSpPr>
        <p:sp>
          <p:nvSpPr>
            <p:cNvPr id="1272856" name="Text Box 24"/>
            <p:cNvSpPr txBox="1">
              <a:spLocks noChangeArrowheads="1"/>
            </p:cNvSpPr>
            <p:nvPr/>
          </p:nvSpPr>
          <p:spPr bwMode="auto">
            <a:xfrm>
              <a:off x="791" y="1709"/>
              <a:ext cx="418"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sz="2400" i="1">
                  <a:latin typeface="Times New Roman" charset="0"/>
                  <a:cs typeface="+mn-cs"/>
                </a:rPr>
                <a:t>x</a:t>
              </a:r>
              <a:r>
                <a:rPr kumimoji="1" lang="en-US" sz="2400" i="1" baseline="-25000">
                  <a:latin typeface="Times New Roman" charset="0"/>
                  <a:cs typeface="+mn-cs"/>
                </a:rPr>
                <a:t>i</a:t>
              </a:r>
              <a:r>
                <a:rPr kumimoji="1" lang="en-US" sz="2400" i="1">
                  <a:latin typeface="Times New Roman" charset="0"/>
                  <a:cs typeface="+mn-cs"/>
                </a:rPr>
                <a:t>(t)</a:t>
              </a:r>
            </a:p>
          </p:txBody>
        </p:sp>
        <p:sp>
          <p:nvSpPr>
            <p:cNvPr id="1272857" name="Line 25"/>
            <p:cNvSpPr>
              <a:spLocks noChangeShapeType="1"/>
            </p:cNvSpPr>
            <p:nvPr/>
          </p:nvSpPr>
          <p:spPr bwMode="auto">
            <a:xfrm flipV="1">
              <a:off x="945" y="2003"/>
              <a:ext cx="0" cy="224"/>
            </a:xfrm>
            <a:prstGeom prst="line">
              <a:avLst/>
            </a:prstGeom>
            <a:noFill/>
            <a:ln w="38100" cap="rnd">
              <a:solidFill>
                <a:schemeClr val="tx1"/>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58379" name="Rectangle 26"/>
          <p:cNvSpPr>
            <a:spLocks noChangeArrowheads="1"/>
          </p:cNvSpPr>
          <p:nvPr/>
        </p:nvSpPr>
        <p:spPr bwMode="auto">
          <a:xfrm>
            <a:off x="609600" y="2209800"/>
            <a:ext cx="1371600" cy="1371600"/>
          </a:xfrm>
          <a:prstGeom prst="rect">
            <a:avLst/>
          </a:prstGeom>
          <a:solidFill>
            <a:srgbClr val="FFFFFF"/>
          </a:solidFill>
          <a:ln w="38100">
            <a:solidFill>
              <a:srgbClr val="0000FF"/>
            </a:solidFill>
            <a:miter lim="800000"/>
            <a:headEnd/>
            <a:tailEnd/>
          </a:ln>
        </p:spPr>
        <p:txBody>
          <a:bodyPr/>
          <a:lstStyle/>
          <a:p>
            <a:pPr marL="342900" indent="-342900">
              <a:lnSpc>
                <a:spcPct val="90000"/>
              </a:lnSpc>
              <a:spcBef>
                <a:spcPct val="20000"/>
              </a:spcBef>
              <a:buClr>
                <a:schemeClr val="accent2"/>
              </a:buClr>
              <a:buFont typeface="Wingdings" charset="0"/>
              <a:buNone/>
            </a:pPr>
            <a:r>
              <a:rPr kumimoji="1" lang="en-US" sz="2000" dirty="0">
                <a:solidFill>
                  <a:srgbClr val="0000FF"/>
                </a:solidFill>
                <a:latin typeface="Tahoma" charset="0"/>
              </a:rPr>
              <a:t>TCP: </a:t>
            </a:r>
          </a:p>
          <a:p>
            <a:pPr marL="342900" indent="-342900">
              <a:lnSpc>
                <a:spcPct val="90000"/>
              </a:lnSpc>
              <a:spcBef>
                <a:spcPct val="20000"/>
              </a:spcBef>
              <a:buClr>
                <a:schemeClr val="accent2"/>
              </a:buClr>
              <a:buFont typeface="Wingdings" charset="0"/>
              <a:buChar char="n"/>
            </a:pPr>
            <a:r>
              <a:rPr kumimoji="1" lang="en-US" sz="2000" dirty="0">
                <a:solidFill>
                  <a:srgbClr val="0000FF"/>
                </a:solidFill>
                <a:latin typeface="Tahoma" charset="0"/>
              </a:rPr>
              <a:t>Reno</a:t>
            </a:r>
          </a:p>
          <a:p>
            <a:pPr marL="342900" indent="-342900">
              <a:lnSpc>
                <a:spcPct val="90000"/>
              </a:lnSpc>
              <a:spcBef>
                <a:spcPct val="20000"/>
              </a:spcBef>
              <a:buClr>
                <a:schemeClr val="accent2"/>
              </a:buClr>
              <a:buFont typeface="Wingdings" charset="0"/>
              <a:buChar char="n"/>
            </a:pPr>
            <a:r>
              <a:rPr kumimoji="1" lang="en-US" sz="2000" dirty="0">
                <a:solidFill>
                  <a:srgbClr val="0000FF"/>
                </a:solidFill>
                <a:latin typeface="Tahoma" charset="0"/>
              </a:rPr>
              <a:t>Vegas</a:t>
            </a:r>
            <a:endParaRPr kumimoji="1" lang="en-US" altLang="zh-CN" sz="2000" dirty="0">
              <a:solidFill>
                <a:srgbClr val="0000FF"/>
              </a:solidFill>
              <a:latin typeface="Tahoma" charset="0"/>
              <a:ea typeface="宋体" charset="0"/>
              <a:cs typeface="宋体" charset="0"/>
            </a:endParaRPr>
          </a:p>
          <a:p>
            <a:pPr marL="342900" indent="-342900">
              <a:lnSpc>
                <a:spcPct val="90000"/>
              </a:lnSpc>
              <a:spcBef>
                <a:spcPct val="20000"/>
              </a:spcBef>
              <a:buClr>
                <a:schemeClr val="accent2"/>
              </a:buClr>
              <a:buFont typeface="Wingdings" charset="0"/>
              <a:buChar char="n"/>
            </a:pPr>
            <a:r>
              <a:rPr kumimoji="1" lang="en-US" altLang="zh-CN" sz="2000" dirty="0">
                <a:solidFill>
                  <a:srgbClr val="0000FF"/>
                </a:solidFill>
                <a:latin typeface="Tahoma" charset="0"/>
                <a:ea typeface="宋体" charset="0"/>
                <a:cs typeface="宋体" charset="0"/>
              </a:rPr>
              <a:t>FAST</a:t>
            </a:r>
            <a:endParaRPr kumimoji="1" lang="en-US" sz="2000" dirty="0">
              <a:solidFill>
                <a:srgbClr val="0000FF"/>
              </a:solidFill>
              <a:latin typeface="Tahoma" charset="0"/>
            </a:endParaRPr>
          </a:p>
        </p:txBody>
      </p:sp>
      <p:sp>
        <p:nvSpPr>
          <p:cNvPr id="1272859" name="Text Box 27"/>
          <p:cNvSpPr txBox="1">
            <a:spLocks noChangeArrowheads="1"/>
          </p:cNvSpPr>
          <p:nvPr/>
        </p:nvSpPr>
        <p:spPr bwMode="auto">
          <a:xfrm>
            <a:off x="5197475" y="1693863"/>
            <a:ext cx="1431925" cy="1774825"/>
          </a:xfrm>
          <a:prstGeom prst="rect">
            <a:avLst/>
          </a:prstGeom>
          <a:solidFill>
            <a:schemeClr val="bg1"/>
          </a:solidFill>
          <a:ln w="381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sz="2000">
                <a:solidFill>
                  <a:srgbClr val="0000FF"/>
                </a:solidFill>
                <a:latin typeface="Tahoma" charset="0"/>
                <a:cs typeface="+mn-cs"/>
              </a:rPr>
              <a:t>AQM:</a:t>
            </a:r>
          </a:p>
          <a:p>
            <a:pPr>
              <a:lnSpc>
                <a:spcPct val="90000"/>
              </a:lnSpc>
              <a:spcBef>
                <a:spcPct val="20000"/>
              </a:spcBef>
              <a:buClr>
                <a:schemeClr val="accent2"/>
              </a:buClr>
              <a:buFont typeface="Wingdings" charset="0"/>
              <a:buChar char="n"/>
              <a:defRPr/>
            </a:pPr>
            <a:r>
              <a:rPr kumimoji="1" lang="en-US" sz="2000">
                <a:solidFill>
                  <a:srgbClr val="0000FF"/>
                </a:solidFill>
                <a:latin typeface="Tahoma" charset="0"/>
                <a:cs typeface="+mn-cs"/>
              </a:rPr>
              <a:t> DropTail</a:t>
            </a:r>
          </a:p>
          <a:p>
            <a:pPr>
              <a:lnSpc>
                <a:spcPct val="90000"/>
              </a:lnSpc>
              <a:spcBef>
                <a:spcPct val="20000"/>
              </a:spcBef>
              <a:buClr>
                <a:schemeClr val="accent2"/>
              </a:buClr>
              <a:buFont typeface="Wingdings" charset="0"/>
              <a:buChar char="n"/>
              <a:defRPr/>
            </a:pPr>
            <a:r>
              <a:rPr kumimoji="1" lang="en-US" sz="2000">
                <a:solidFill>
                  <a:srgbClr val="0000FF"/>
                </a:solidFill>
                <a:latin typeface="Tahoma" charset="0"/>
                <a:cs typeface="+mn-cs"/>
              </a:rPr>
              <a:t> RED</a:t>
            </a:r>
          </a:p>
          <a:p>
            <a:pPr>
              <a:lnSpc>
                <a:spcPct val="90000"/>
              </a:lnSpc>
              <a:spcBef>
                <a:spcPct val="20000"/>
              </a:spcBef>
              <a:buClr>
                <a:schemeClr val="accent2"/>
              </a:buClr>
              <a:buFont typeface="Wingdings" charset="0"/>
              <a:buChar char="n"/>
              <a:defRPr/>
            </a:pPr>
            <a:r>
              <a:rPr kumimoji="1" lang="en-US" sz="2000">
                <a:solidFill>
                  <a:srgbClr val="0000FF"/>
                </a:solidFill>
                <a:latin typeface="Tahoma" charset="0"/>
                <a:cs typeface="+mn-cs"/>
              </a:rPr>
              <a:t> REM/PI</a:t>
            </a:r>
          </a:p>
          <a:p>
            <a:pPr>
              <a:lnSpc>
                <a:spcPct val="90000"/>
              </a:lnSpc>
              <a:spcBef>
                <a:spcPct val="20000"/>
              </a:spcBef>
              <a:buClr>
                <a:schemeClr val="accent2"/>
              </a:buClr>
              <a:buFont typeface="Wingdings" charset="0"/>
              <a:buChar char="n"/>
              <a:defRPr/>
            </a:pPr>
            <a:r>
              <a:rPr kumimoji="1" lang="en-US" sz="2000">
                <a:solidFill>
                  <a:srgbClr val="0000FF"/>
                </a:solidFill>
                <a:latin typeface="Tahoma" charset="0"/>
                <a:cs typeface="+mn-cs"/>
              </a:rPr>
              <a:t> AVQ</a:t>
            </a:r>
            <a:endParaRPr kumimoji="1" lang="en-US" sz="2000">
              <a:latin typeface="Tahoma" charset="0"/>
              <a:cs typeface="+mn-cs"/>
            </a:endParaRPr>
          </a:p>
        </p:txBody>
      </p:sp>
    </p:spTree>
    <p:extLst>
      <p:ext uri="{BB962C8B-B14F-4D97-AF65-F5344CB8AC3E}">
        <p14:creationId xmlns:p14="http://schemas.microsoft.com/office/powerpoint/2010/main" val="35284468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dirty="0" smtClean="0"/>
              <a:t>Implicit feedback</a:t>
            </a:r>
            <a:endParaRPr lang="en-US" dirty="0"/>
          </a:p>
        </p:txBody>
      </p:sp>
      <p:sp>
        <p:nvSpPr>
          <p:cNvPr id="1131523" name="Rectangle 3"/>
          <p:cNvSpPr>
            <a:spLocks noGrp="1" noChangeArrowheads="1"/>
          </p:cNvSpPr>
          <p:nvPr>
            <p:ph type="body" idx="1"/>
          </p:nvPr>
        </p:nvSpPr>
        <p:spPr/>
        <p:txBody>
          <a:bodyPr/>
          <a:lstStyle/>
          <a:p>
            <a:pPr marL="0" indent="0">
              <a:buNone/>
            </a:pPr>
            <a:r>
              <a:rPr lang="en-US" dirty="0" smtClean="0"/>
              <a:t>Drop-tail</a:t>
            </a:r>
          </a:p>
          <a:p>
            <a:pPr lvl="1"/>
            <a:r>
              <a:rPr lang="en-US" dirty="0" smtClean="0"/>
              <a:t>FIFO queue</a:t>
            </a:r>
          </a:p>
          <a:p>
            <a:pPr lvl="1"/>
            <a:r>
              <a:rPr lang="en-US" dirty="0" smtClean="0"/>
              <a:t>Drop packet that arrives at a full buffer</a:t>
            </a:r>
            <a:endParaRPr lang="en-US" dirty="0"/>
          </a:p>
          <a:p>
            <a:pPr marL="0" indent="0">
              <a:buNone/>
            </a:pPr>
            <a:r>
              <a:rPr lang="en-US" dirty="0" smtClean="0"/>
              <a:t>Implicit feedback</a:t>
            </a:r>
            <a:endParaRPr lang="en-US" dirty="0"/>
          </a:p>
          <a:p>
            <a:pPr lvl="1"/>
            <a:r>
              <a:rPr lang="en-US" dirty="0" err="1" smtClean="0"/>
              <a:t>Queueing</a:t>
            </a:r>
            <a:r>
              <a:rPr lang="en-US" dirty="0" smtClean="0"/>
              <a:t> process implicitly computes and feeds back congestion measure</a:t>
            </a:r>
            <a:endParaRPr lang="en-US" dirty="0"/>
          </a:p>
          <a:p>
            <a:pPr lvl="1"/>
            <a:r>
              <a:rPr lang="en-US" dirty="0" smtClean="0"/>
              <a:t>Delay: simple dynamics</a:t>
            </a:r>
            <a:endParaRPr lang="en-US" dirty="0"/>
          </a:p>
          <a:p>
            <a:pPr lvl="1"/>
            <a:r>
              <a:rPr lang="en-US" dirty="0" smtClean="0"/>
              <a:t>Loss: no convenient model</a:t>
            </a:r>
            <a:endParaRPr lang="en-US" dirty="0"/>
          </a:p>
        </p:txBody>
      </p:sp>
    </p:spTree>
    <p:extLst>
      <p:ext uri="{BB962C8B-B14F-4D97-AF65-F5344CB8AC3E}">
        <p14:creationId xmlns:p14="http://schemas.microsoft.com/office/powerpoint/2010/main" val="75013230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Agenda</a:t>
            </a:r>
            <a:endParaRPr lang="en-US" sz="2800" dirty="0"/>
          </a:p>
        </p:txBody>
      </p:sp>
      <p:sp>
        <p:nvSpPr>
          <p:cNvPr id="1266691" name="Rectangle 3"/>
          <p:cNvSpPr>
            <a:spLocks noGrp="1" noChangeArrowheads="1"/>
          </p:cNvSpPr>
          <p:nvPr>
            <p:ph idx="1"/>
          </p:nvPr>
        </p:nvSpPr>
        <p:spPr/>
        <p:txBody>
          <a:bodyPr/>
          <a:lstStyle/>
          <a:p>
            <a:pPr marL="0" indent="0">
              <a:buNone/>
            </a:pPr>
            <a:r>
              <a:rPr lang="en-US" altLang="zh-CN" sz="3200" dirty="0" smtClean="0">
                <a:ea typeface="宋体" charset="0"/>
                <a:cs typeface="宋体" charset="0"/>
              </a:rPr>
              <a:t>  9:00 	</a:t>
            </a:r>
            <a:r>
              <a:rPr lang="en-US" altLang="zh-CN" sz="3200" dirty="0">
                <a:ea typeface="宋体" charset="0"/>
                <a:cs typeface="宋体" charset="0"/>
              </a:rPr>
              <a:t>C</a:t>
            </a:r>
            <a:r>
              <a:rPr lang="en-US" altLang="zh-CN" sz="3200" dirty="0" smtClean="0">
                <a:ea typeface="宋体" charset="0"/>
                <a:cs typeface="宋体" charset="0"/>
              </a:rPr>
              <a:t>ongestion control protocols</a:t>
            </a:r>
            <a:endParaRPr lang="en-US" altLang="zh-CN" dirty="0">
              <a:solidFill>
                <a:srgbClr val="000000"/>
              </a:solidFill>
              <a:ea typeface="宋体" charset="0"/>
              <a:cs typeface="宋体" charset="0"/>
            </a:endParaRPr>
          </a:p>
          <a:p>
            <a:pPr marL="0" indent="0">
              <a:buNone/>
            </a:pPr>
            <a:r>
              <a:rPr lang="en-US" altLang="zh-CN" sz="3200" dirty="0" smtClean="0">
                <a:ea typeface="宋体" charset="0"/>
                <a:cs typeface="宋体" charset="0"/>
              </a:rPr>
              <a:t>10:00 	break</a:t>
            </a: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10:15 	Mathematical models</a:t>
            </a:r>
            <a:endParaRPr lang="en-US" altLang="zh-CN" sz="2800" dirty="0">
              <a:ea typeface="宋体" charset="0"/>
              <a:cs typeface="宋体" charset="0"/>
            </a:endParaRPr>
          </a:p>
          <a:p>
            <a:pPr marL="0" indent="0">
              <a:buNone/>
            </a:pPr>
            <a:r>
              <a:rPr lang="en-US" altLang="zh-CN" sz="3200" dirty="0" smtClean="0">
                <a:ea typeface="宋体" charset="0"/>
                <a:cs typeface="宋体" charset="0"/>
              </a:rPr>
              <a:t>11:15 </a:t>
            </a:r>
            <a:r>
              <a:rPr lang="en-US" altLang="zh-CN" sz="3200" dirty="0">
                <a:ea typeface="宋体" charset="0"/>
                <a:cs typeface="宋体" charset="0"/>
              </a:rPr>
              <a:t>	break</a:t>
            </a: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11:30	Advanced topics</a:t>
            </a:r>
          </a:p>
          <a:p>
            <a:pPr marL="0" indent="0">
              <a:buNone/>
            </a:pPr>
            <a:r>
              <a:rPr lang="en-US" altLang="zh-CN" sz="3200" dirty="0" smtClean="0">
                <a:ea typeface="宋体" charset="0"/>
                <a:cs typeface="宋体" charset="0"/>
              </a:rPr>
              <a:t>12:30 </a:t>
            </a:r>
            <a:r>
              <a:rPr lang="en-US" altLang="zh-CN" sz="3200" dirty="0">
                <a:ea typeface="宋体" charset="0"/>
                <a:cs typeface="宋体" charset="0"/>
              </a:rPr>
              <a:t>	l</a:t>
            </a:r>
            <a:r>
              <a:rPr lang="en-US" altLang="zh-CN" sz="3200" dirty="0" smtClean="0">
                <a:ea typeface="宋体" charset="0"/>
                <a:cs typeface="宋体" charset="0"/>
              </a:rPr>
              <a:t>unch</a:t>
            </a:r>
            <a:endParaRPr lang="en-US" altLang="zh-CN" sz="3200" dirty="0">
              <a:ea typeface="宋体" charset="0"/>
              <a:cs typeface="宋体" charset="0"/>
            </a:endParaRPr>
          </a:p>
          <a:p>
            <a:pPr marL="0" indent="0">
              <a:buNone/>
            </a:pPr>
            <a:endParaRPr lang="en-US" altLang="zh-CN" sz="3200" dirty="0" smtClean="0">
              <a:ea typeface="宋体" charset="0"/>
              <a:cs typeface="宋体"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a:t>Active queue management</a:t>
            </a:r>
          </a:p>
        </p:txBody>
      </p:sp>
      <p:sp>
        <p:nvSpPr>
          <p:cNvPr id="1131523" name="Rectangle 3"/>
          <p:cNvSpPr>
            <a:spLocks noGrp="1" noChangeArrowheads="1"/>
          </p:cNvSpPr>
          <p:nvPr>
            <p:ph type="body" idx="1"/>
          </p:nvPr>
        </p:nvSpPr>
        <p:spPr/>
        <p:txBody>
          <a:bodyPr/>
          <a:lstStyle/>
          <a:p>
            <a:pPr marL="0" indent="0">
              <a:buNone/>
            </a:pPr>
            <a:r>
              <a:rPr lang="en-US" dirty="0" smtClean="0"/>
              <a:t>Explicit feedback</a:t>
            </a:r>
          </a:p>
          <a:p>
            <a:pPr lvl="1"/>
            <a:r>
              <a:rPr lang="en-US" dirty="0"/>
              <a:t>P</a:t>
            </a:r>
            <a:r>
              <a:rPr lang="en-US" dirty="0" smtClean="0"/>
              <a:t>rovide </a:t>
            </a:r>
            <a:r>
              <a:rPr lang="en-US" dirty="0"/>
              <a:t>congestion information by probabilistically </a:t>
            </a:r>
            <a:r>
              <a:rPr lang="en-US" dirty="0">
                <a:solidFill>
                  <a:srgbClr val="0000FF"/>
                </a:solidFill>
              </a:rPr>
              <a:t>marking</a:t>
            </a:r>
            <a:r>
              <a:rPr lang="en-US" dirty="0"/>
              <a:t> </a:t>
            </a:r>
            <a:r>
              <a:rPr lang="en-US" dirty="0" smtClean="0"/>
              <a:t>packets</a:t>
            </a:r>
          </a:p>
          <a:p>
            <a:pPr lvl="1"/>
            <a:r>
              <a:rPr lang="en-US" dirty="0" smtClean="0"/>
              <a:t>2 ECN bit in IP header allocated for AQM</a:t>
            </a:r>
          </a:p>
          <a:p>
            <a:endParaRPr lang="en-US" dirty="0"/>
          </a:p>
          <a:p>
            <a:pPr marL="0" indent="0">
              <a:buNone/>
            </a:pPr>
            <a:r>
              <a:rPr lang="en-US" dirty="0" smtClean="0"/>
              <a:t>Supported by all new routers but usually turned off in the field</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965271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p:txBody>
          <a:bodyPr/>
          <a:lstStyle/>
          <a:p>
            <a:r>
              <a:rPr lang="en-US"/>
              <a:t>RED   </a:t>
            </a:r>
            <a:r>
              <a:rPr lang="en-US" sz="1800"/>
              <a:t>(Floyd &amp; Jacobson 1993)</a:t>
            </a:r>
            <a:r>
              <a:rPr lang="en-US"/>
              <a:t> </a:t>
            </a:r>
          </a:p>
        </p:txBody>
      </p:sp>
      <p:sp>
        <p:nvSpPr>
          <p:cNvPr id="1132547" name="Rectangle 3"/>
          <p:cNvSpPr>
            <a:spLocks noGrp="1" noChangeArrowheads="1"/>
          </p:cNvSpPr>
          <p:nvPr>
            <p:ph type="body" idx="1"/>
          </p:nvPr>
        </p:nvSpPr>
        <p:spPr>
          <a:xfrm>
            <a:off x="685800" y="1254125"/>
            <a:ext cx="8166100" cy="5222875"/>
          </a:xfrm>
        </p:spPr>
        <p:txBody>
          <a:bodyPr/>
          <a:lstStyle/>
          <a:p>
            <a:pPr marL="0" indent="0">
              <a:buNone/>
            </a:pPr>
            <a:r>
              <a:rPr lang="en-US" sz="2800" dirty="0"/>
              <a:t>Congestion measure: average queue length</a:t>
            </a:r>
          </a:p>
          <a:p>
            <a:pPr>
              <a:buFont typeface="Wingdings" charset="0"/>
              <a:buNone/>
            </a:pPr>
            <a:r>
              <a:rPr lang="en-US" sz="2800" dirty="0">
                <a:solidFill>
                  <a:srgbClr val="0000FF"/>
                </a:solidFill>
              </a:rPr>
              <a:t>		   </a:t>
            </a:r>
            <a:r>
              <a:rPr lang="en-US" sz="2800" i="1" dirty="0" err="1">
                <a:solidFill>
                  <a:srgbClr val="0000FF"/>
                </a:solidFill>
                <a:latin typeface="Times New Roman" charset="0"/>
              </a:rPr>
              <a:t>b</a:t>
            </a:r>
            <a:r>
              <a:rPr lang="en-US" sz="2800" i="1" baseline="-25000" dirty="0" err="1">
                <a:solidFill>
                  <a:srgbClr val="0000FF"/>
                </a:solidFill>
                <a:latin typeface="Times New Roman" charset="0"/>
              </a:rPr>
              <a:t>l</a:t>
            </a:r>
            <a:r>
              <a:rPr lang="en-US" sz="2800" i="1" dirty="0">
                <a:solidFill>
                  <a:srgbClr val="0000FF"/>
                </a:solidFill>
                <a:latin typeface="Times New Roman" charset="0"/>
              </a:rPr>
              <a:t>(t+1)   =  </a:t>
            </a:r>
            <a:r>
              <a:rPr lang="en-US" sz="2800" dirty="0">
                <a:solidFill>
                  <a:srgbClr val="0000FF"/>
                </a:solidFill>
                <a:latin typeface="Times New Roman" charset="0"/>
              </a:rPr>
              <a:t>[</a:t>
            </a:r>
            <a:r>
              <a:rPr lang="en-US" sz="2800" i="1" dirty="0" err="1">
                <a:solidFill>
                  <a:srgbClr val="0000FF"/>
                </a:solidFill>
                <a:latin typeface="Times New Roman" charset="0"/>
              </a:rPr>
              <a:t>b</a:t>
            </a:r>
            <a:r>
              <a:rPr lang="en-US" sz="2800" i="1" baseline="-25000" dirty="0" err="1">
                <a:solidFill>
                  <a:srgbClr val="0000FF"/>
                </a:solidFill>
                <a:latin typeface="Times New Roman" charset="0"/>
              </a:rPr>
              <a:t>l</a:t>
            </a:r>
            <a:r>
              <a:rPr lang="en-US" sz="2800" i="1" dirty="0">
                <a:solidFill>
                  <a:srgbClr val="0000FF"/>
                </a:solidFill>
                <a:latin typeface="Times New Roman" charset="0"/>
              </a:rPr>
              <a:t>(t) + </a:t>
            </a:r>
            <a:r>
              <a:rPr lang="en-US" sz="2800" i="1" dirty="0" err="1">
                <a:solidFill>
                  <a:srgbClr val="0000FF"/>
                </a:solidFill>
                <a:latin typeface="Times New Roman" charset="0"/>
              </a:rPr>
              <a:t>y</a:t>
            </a:r>
            <a:r>
              <a:rPr lang="en-US" sz="2800" i="1" baseline="-25000" dirty="0" err="1">
                <a:solidFill>
                  <a:srgbClr val="0000FF"/>
                </a:solidFill>
                <a:latin typeface="Times New Roman" charset="0"/>
              </a:rPr>
              <a:t>l</a:t>
            </a:r>
            <a:r>
              <a:rPr lang="en-US" sz="2800" i="1" dirty="0">
                <a:solidFill>
                  <a:srgbClr val="0000FF"/>
                </a:solidFill>
                <a:latin typeface="Times New Roman" charset="0"/>
              </a:rPr>
              <a:t>(t) - c</a:t>
            </a:r>
            <a:r>
              <a:rPr lang="en-US" sz="2800" i="1" baseline="-25000" dirty="0">
                <a:solidFill>
                  <a:srgbClr val="0000FF"/>
                </a:solidFill>
                <a:latin typeface="Times New Roman" charset="0"/>
              </a:rPr>
              <a:t>l</a:t>
            </a:r>
            <a:r>
              <a:rPr lang="en-US" sz="2800" dirty="0">
                <a:solidFill>
                  <a:srgbClr val="0000FF"/>
                </a:solidFill>
                <a:latin typeface="Times New Roman" charset="0"/>
              </a:rPr>
              <a:t>]</a:t>
            </a:r>
            <a:r>
              <a:rPr lang="en-US" sz="2800" baseline="30000" dirty="0">
                <a:solidFill>
                  <a:srgbClr val="0000FF"/>
                </a:solidFill>
                <a:latin typeface="Times New Roman" charset="0"/>
              </a:rPr>
              <a:t>+</a:t>
            </a:r>
            <a:endParaRPr lang="en-US" sz="2800" dirty="0">
              <a:solidFill>
                <a:srgbClr val="0000FF"/>
              </a:solidFill>
            </a:endParaRPr>
          </a:p>
          <a:p>
            <a:pPr>
              <a:buFont typeface="Wingdings" charset="0"/>
              <a:buNone/>
            </a:pPr>
            <a:r>
              <a:rPr lang="en-US" sz="2800" dirty="0">
                <a:solidFill>
                  <a:srgbClr val="0000FF"/>
                </a:solidFill>
              </a:rPr>
              <a:t>		   </a:t>
            </a:r>
            <a:r>
              <a:rPr lang="en-US" sz="2800" i="1" dirty="0" err="1">
                <a:solidFill>
                  <a:srgbClr val="0000FF"/>
                </a:solidFill>
                <a:latin typeface="Times New Roman" charset="0"/>
              </a:rPr>
              <a:t>r</a:t>
            </a:r>
            <a:r>
              <a:rPr lang="en-US" sz="2800" i="1" baseline="-25000" dirty="0" err="1">
                <a:solidFill>
                  <a:srgbClr val="0000FF"/>
                </a:solidFill>
                <a:latin typeface="Times New Roman" charset="0"/>
              </a:rPr>
              <a:t>l</a:t>
            </a:r>
            <a:r>
              <a:rPr lang="en-US" sz="2800" i="1" dirty="0">
                <a:solidFill>
                  <a:srgbClr val="0000FF"/>
                </a:solidFill>
                <a:latin typeface="Times New Roman" charset="0"/>
              </a:rPr>
              <a:t>(t+1)   =  (1-</a:t>
            </a:r>
            <a:r>
              <a:rPr lang="en-US" sz="2800" i="1" dirty="0">
                <a:solidFill>
                  <a:srgbClr val="0000FF"/>
                </a:solidFill>
                <a:latin typeface="Symbol" charset="0"/>
              </a:rPr>
              <a:t>a</a:t>
            </a:r>
            <a:r>
              <a:rPr lang="en-US" sz="2800" i="1" dirty="0">
                <a:solidFill>
                  <a:srgbClr val="0000FF"/>
                </a:solidFill>
                <a:latin typeface="Times New Roman" charset="0"/>
              </a:rPr>
              <a:t>) </a:t>
            </a:r>
            <a:r>
              <a:rPr lang="en-US" sz="2800" i="1" dirty="0" err="1">
                <a:solidFill>
                  <a:srgbClr val="0000FF"/>
                </a:solidFill>
                <a:latin typeface="Times New Roman" charset="0"/>
              </a:rPr>
              <a:t>r</a:t>
            </a:r>
            <a:r>
              <a:rPr lang="en-US" sz="2800" i="1" baseline="-25000" dirty="0" err="1">
                <a:solidFill>
                  <a:srgbClr val="0000FF"/>
                </a:solidFill>
                <a:latin typeface="Times New Roman" charset="0"/>
              </a:rPr>
              <a:t>l</a:t>
            </a:r>
            <a:r>
              <a:rPr lang="en-US" sz="2800" i="1" dirty="0">
                <a:solidFill>
                  <a:srgbClr val="0000FF"/>
                </a:solidFill>
                <a:latin typeface="Times New Roman" charset="0"/>
              </a:rPr>
              <a:t>(t) + </a:t>
            </a:r>
            <a:r>
              <a:rPr lang="en-US" sz="2800" i="1" dirty="0">
                <a:solidFill>
                  <a:srgbClr val="0000FF"/>
                </a:solidFill>
                <a:latin typeface="Symbol" charset="0"/>
              </a:rPr>
              <a:t>a</a:t>
            </a:r>
            <a:r>
              <a:rPr lang="en-US" sz="2800" i="1" dirty="0">
                <a:solidFill>
                  <a:srgbClr val="0000FF"/>
                </a:solidFill>
                <a:latin typeface="Times New Roman" charset="0"/>
              </a:rPr>
              <a:t> </a:t>
            </a:r>
            <a:r>
              <a:rPr lang="en-US" sz="2800" i="1" dirty="0" err="1">
                <a:solidFill>
                  <a:srgbClr val="0000FF"/>
                </a:solidFill>
                <a:latin typeface="Times New Roman" charset="0"/>
              </a:rPr>
              <a:t>b</a:t>
            </a:r>
            <a:r>
              <a:rPr lang="en-US" sz="2800" i="1" baseline="-25000" dirty="0" err="1">
                <a:solidFill>
                  <a:srgbClr val="0000FF"/>
                </a:solidFill>
                <a:latin typeface="Times New Roman" charset="0"/>
              </a:rPr>
              <a:t>l</a:t>
            </a:r>
            <a:r>
              <a:rPr lang="en-US" sz="2800" i="1" dirty="0">
                <a:solidFill>
                  <a:srgbClr val="0000FF"/>
                </a:solidFill>
                <a:latin typeface="Times New Roman" charset="0"/>
              </a:rPr>
              <a:t>(t)</a:t>
            </a:r>
            <a:endParaRPr lang="en-US" sz="2800" dirty="0"/>
          </a:p>
          <a:p>
            <a:pPr marL="0" indent="0">
              <a:buNone/>
            </a:pPr>
            <a:r>
              <a:rPr lang="en-US" sz="2800" dirty="0"/>
              <a:t>Embedding: </a:t>
            </a:r>
            <a:r>
              <a:rPr lang="en-US" sz="2800" dirty="0">
                <a:solidFill>
                  <a:srgbClr val="000000"/>
                </a:solidFill>
              </a:rPr>
              <a:t>p-linear </a:t>
            </a:r>
            <a:r>
              <a:rPr lang="en-US" sz="2800" dirty="0"/>
              <a:t>probability function</a:t>
            </a:r>
          </a:p>
          <a:p>
            <a:endParaRPr lang="en-US" sz="2800" dirty="0"/>
          </a:p>
          <a:p>
            <a:endParaRPr lang="en-US" sz="2800" dirty="0"/>
          </a:p>
          <a:p>
            <a:endParaRPr lang="en-US" sz="2800" dirty="0"/>
          </a:p>
          <a:p>
            <a:endParaRPr lang="en-US" sz="2800" dirty="0"/>
          </a:p>
          <a:p>
            <a:endParaRPr lang="en-US" sz="2800" dirty="0"/>
          </a:p>
          <a:p>
            <a:pPr marL="0" indent="0">
              <a:buNone/>
            </a:pPr>
            <a:r>
              <a:rPr lang="en-US" sz="2800" dirty="0">
                <a:solidFill>
                  <a:srgbClr val="000000"/>
                </a:solidFill>
              </a:rPr>
              <a:t>Feedback: dropping or ECN marking</a:t>
            </a:r>
          </a:p>
        </p:txBody>
      </p:sp>
      <p:sp>
        <p:nvSpPr>
          <p:cNvPr id="1132557" name="Text Box 13"/>
          <p:cNvSpPr txBox="1">
            <a:spLocks noChangeArrowheads="1"/>
          </p:cNvSpPr>
          <p:nvPr/>
        </p:nvSpPr>
        <p:spPr bwMode="auto">
          <a:xfrm>
            <a:off x="3567113" y="64468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endParaRPr lang="en-US" sz="1800">
              <a:solidFill>
                <a:schemeClr val="tx1"/>
              </a:solidFill>
            </a:endParaRPr>
          </a:p>
        </p:txBody>
      </p:sp>
      <p:grpSp>
        <p:nvGrpSpPr>
          <p:cNvPr id="2" name="Group 1"/>
          <p:cNvGrpSpPr/>
          <p:nvPr/>
        </p:nvGrpSpPr>
        <p:grpSpPr>
          <a:xfrm>
            <a:off x="1875372" y="3387725"/>
            <a:ext cx="4385727" cy="2265363"/>
            <a:chOff x="2268538" y="3508375"/>
            <a:chExt cx="4508500" cy="2265363"/>
          </a:xfrm>
        </p:grpSpPr>
        <p:sp>
          <p:nvSpPr>
            <p:cNvPr id="1132548" name="Text Box 4"/>
            <p:cNvSpPr txBox="1">
              <a:spLocks noChangeArrowheads="1"/>
            </p:cNvSpPr>
            <p:nvPr/>
          </p:nvSpPr>
          <p:spPr bwMode="auto">
            <a:xfrm>
              <a:off x="5002213" y="543718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endParaRPr kumimoji="0" lang="en-US" sz="1600">
                <a:solidFill>
                  <a:schemeClr val="tx2"/>
                </a:solidFill>
                <a:latin typeface="Times New Roman" charset="0"/>
              </a:endParaRPr>
            </a:p>
          </p:txBody>
        </p:sp>
        <p:sp>
          <p:nvSpPr>
            <p:cNvPr id="1132549" name="Text Box 5"/>
            <p:cNvSpPr txBox="1">
              <a:spLocks noChangeArrowheads="1"/>
            </p:cNvSpPr>
            <p:nvPr/>
          </p:nvSpPr>
          <p:spPr bwMode="auto">
            <a:xfrm>
              <a:off x="5707063" y="5207000"/>
              <a:ext cx="1069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r>
                <a:rPr kumimoji="0" lang="en-US" sz="1600">
                  <a:solidFill>
                    <a:schemeClr val="tx2"/>
                  </a:solidFill>
                  <a:latin typeface="Times New Roman" charset="0"/>
                </a:rPr>
                <a:t>Avg queue</a:t>
              </a:r>
            </a:p>
          </p:txBody>
        </p:sp>
        <p:sp>
          <p:nvSpPr>
            <p:cNvPr id="1132550" name="Text Box 6"/>
            <p:cNvSpPr txBox="1">
              <a:spLocks noChangeArrowheads="1"/>
            </p:cNvSpPr>
            <p:nvPr/>
          </p:nvSpPr>
          <p:spPr bwMode="auto">
            <a:xfrm>
              <a:off x="2268538" y="3508375"/>
              <a:ext cx="86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r>
                <a:rPr kumimoji="0" lang="en-US" sz="1600">
                  <a:solidFill>
                    <a:schemeClr val="tx2"/>
                  </a:solidFill>
                  <a:latin typeface="Times New Roman" charset="0"/>
                </a:rPr>
                <a:t>marking</a:t>
              </a:r>
            </a:p>
          </p:txBody>
        </p:sp>
        <p:sp>
          <p:nvSpPr>
            <p:cNvPr id="1132551" name="Line 7"/>
            <p:cNvSpPr>
              <a:spLocks noChangeShapeType="1"/>
            </p:cNvSpPr>
            <p:nvPr/>
          </p:nvSpPr>
          <p:spPr bwMode="auto">
            <a:xfrm>
              <a:off x="2684463" y="5437188"/>
              <a:ext cx="3021012" cy="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32552" name="Line 8"/>
            <p:cNvSpPr>
              <a:spLocks noChangeShapeType="1"/>
            </p:cNvSpPr>
            <p:nvPr/>
          </p:nvSpPr>
          <p:spPr bwMode="auto">
            <a:xfrm flipV="1">
              <a:off x="2684463" y="3816350"/>
              <a:ext cx="0" cy="1620838"/>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32553" name="Line 9"/>
            <p:cNvSpPr>
              <a:spLocks noChangeShapeType="1"/>
            </p:cNvSpPr>
            <p:nvPr/>
          </p:nvSpPr>
          <p:spPr bwMode="auto">
            <a:xfrm flipV="1">
              <a:off x="2844800" y="5278438"/>
              <a:ext cx="1030288" cy="16351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32554" name="Line 10"/>
            <p:cNvSpPr>
              <a:spLocks noChangeShapeType="1"/>
            </p:cNvSpPr>
            <p:nvPr/>
          </p:nvSpPr>
          <p:spPr bwMode="auto">
            <a:xfrm>
              <a:off x="4541838" y="4149725"/>
              <a:ext cx="92551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32555" name="Line 11"/>
            <p:cNvSpPr>
              <a:spLocks noChangeShapeType="1"/>
            </p:cNvSpPr>
            <p:nvPr/>
          </p:nvSpPr>
          <p:spPr bwMode="auto">
            <a:xfrm flipH="1">
              <a:off x="2632075" y="4125913"/>
              <a:ext cx="5238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32556" name="Text Box 12"/>
            <p:cNvSpPr txBox="1">
              <a:spLocks noChangeArrowheads="1"/>
            </p:cNvSpPr>
            <p:nvPr/>
          </p:nvSpPr>
          <p:spPr bwMode="auto">
            <a:xfrm>
              <a:off x="2386013" y="3970338"/>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r>
                <a:rPr kumimoji="0" lang="en-US" sz="1600">
                  <a:solidFill>
                    <a:schemeClr val="tx2"/>
                  </a:solidFill>
                  <a:latin typeface="Times New Roman" charset="0"/>
                </a:rPr>
                <a:t>1</a:t>
              </a:r>
            </a:p>
          </p:txBody>
        </p:sp>
        <p:sp>
          <p:nvSpPr>
            <p:cNvPr id="1132558" name="Line 14"/>
            <p:cNvSpPr>
              <a:spLocks noChangeShapeType="1"/>
            </p:cNvSpPr>
            <p:nvPr/>
          </p:nvSpPr>
          <p:spPr bwMode="auto">
            <a:xfrm flipV="1">
              <a:off x="3875088" y="4137025"/>
              <a:ext cx="696912" cy="1131888"/>
            </a:xfrm>
            <a:prstGeom prst="line">
              <a:avLst/>
            </a:prstGeom>
            <a:noFill/>
            <a:ln w="3810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1178875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p:cNvSpPr>
            <a:spLocks noGrp="1" noChangeArrowheads="1"/>
          </p:cNvSpPr>
          <p:nvPr>
            <p:ph type="title"/>
          </p:nvPr>
        </p:nvSpPr>
        <p:spPr/>
        <p:txBody>
          <a:bodyPr/>
          <a:lstStyle/>
          <a:p>
            <a:r>
              <a:rPr lang="en-US"/>
              <a:t>REM   </a:t>
            </a:r>
            <a:r>
              <a:rPr lang="en-US" sz="1800"/>
              <a:t>(Athuraliya &amp; Low 2000)</a:t>
            </a:r>
          </a:p>
        </p:txBody>
      </p:sp>
      <p:sp>
        <p:nvSpPr>
          <p:cNvPr id="1138691" name="Rectangle 3"/>
          <p:cNvSpPr>
            <a:spLocks noGrp="1" noChangeArrowheads="1"/>
          </p:cNvSpPr>
          <p:nvPr>
            <p:ph type="body" idx="1"/>
          </p:nvPr>
        </p:nvSpPr>
        <p:spPr>
          <a:xfrm>
            <a:off x="457200" y="1373188"/>
            <a:ext cx="8394700" cy="5222875"/>
          </a:xfrm>
        </p:spPr>
        <p:txBody>
          <a:bodyPr/>
          <a:lstStyle/>
          <a:p>
            <a:pPr marL="0" indent="0">
              <a:buNone/>
            </a:pPr>
            <a:r>
              <a:rPr lang="en-US" sz="2800" dirty="0"/>
              <a:t>Congestion measure: </a:t>
            </a:r>
            <a:r>
              <a:rPr lang="en-US" sz="2800" dirty="0">
                <a:solidFill>
                  <a:srgbClr val="000000"/>
                </a:solidFill>
              </a:rPr>
              <a:t>price</a:t>
            </a:r>
          </a:p>
          <a:p>
            <a:pPr>
              <a:buFont typeface="Wingdings" charset="0"/>
              <a:buNone/>
            </a:pPr>
            <a:r>
              <a:rPr lang="en-US" sz="2800" dirty="0">
                <a:solidFill>
                  <a:srgbClr val="0000FF"/>
                </a:solidFill>
              </a:rPr>
              <a:t>		   </a:t>
            </a:r>
            <a:r>
              <a:rPr lang="en-US" sz="2800" i="1" dirty="0" err="1">
                <a:solidFill>
                  <a:srgbClr val="0000FF"/>
                </a:solidFill>
                <a:latin typeface="Times New Roman" charset="0"/>
              </a:rPr>
              <a:t>b</a:t>
            </a:r>
            <a:r>
              <a:rPr lang="en-US" sz="2800" i="1" baseline="-25000" dirty="0" err="1">
                <a:solidFill>
                  <a:srgbClr val="0000FF"/>
                </a:solidFill>
                <a:latin typeface="Times New Roman" charset="0"/>
              </a:rPr>
              <a:t>l</a:t>
            </a:r>
            <a:r>
              <a:rPr lang="en-US" sz="2800" i="1" dirty="0">
                <a:solidFill>
                  <a:srgbClr val="0000FF"/>
                </a:solidFill>
                <a:latin typeface="Times New Roman" charset="0"/>
              </a:rPr>
              <a:t>(t+1)   =  </a:t>
            </a:r>
            <a:r>
              <a:rPr lang="en-US" sz="2800" dirty="0">
                <a:solidFill>
                  <a:srgbClr val="0000FF"/>
                </a:solidFill>
                <a:latin typeface="Times New Roman" charset="0"/>
              </a:rPr>
              <a:t>[</a:t>
            </a:r>
            <a:r>
              <a:rPr lang="en-US" sz="2800" i="1" dirty="0" err="1">
                <a:solidFill>
                  <a:srgbClr val="0000FF"/>
                </a:solidFill>
                <a:latin typeface="Times New Roman" charset="0"/>
              </a:rPr>
              <a:t>b</a:t>
            </a:r>
            <a:r>
              <a:rPr lang="en-US" sz="2800" i="1" baseline="-25000" dirty="0" err="1">
                <a:solidFill>
                  <a:srgbClr val="0000FF"/>
                </a:solidFill>
                <a:latin typeface="Times New Roman" charset="0"/>
              </a:rPr>
              <a:t>l</a:t>
            </a:r>
            <a:r>
              <a:rPr lang="en-US" sz="2800" i="1" dirty="0">
                <a:solidFill>
                  <a:srgbClr val="0000FF"/>
                </a:solidFill>
                <a:latin typeface="Times New Roman" charset="0"/>
              </a:rPr>
              <a:t>(t) + </a:t>
            </a:r>
            <a:r>
              <a:rPr lang="en-US" sz="2800" i="1" dirty="0" err="1">
                <a:solidFill>
                  <a:srgbClr val="0000FF"/>
                </a:solidFill>
                <a:latin typeface="Times New Roman" charset="0"/>
              </a:rPr>
              <a:t>y</a:t>
            </a:r>
            <a:r>
              <a:rPr lang="en-US" sz="2800" i="1" baseline="-25000" dirty="0" err="1">
                <a:solidFill>
                  <a:srgbClr val="0000FF"/>
                </a:solidFill>
                <a:latin typeface="Times New Roman" charset="0"/>
              </a:rPr>
              <a:t>l</a:t>
            </a:r>
            <a:r>
              <a:rPr lang="en-US" sz="2800" i="1" dirty="0">
                <a:solidFill>
                  <a:srgbClr val="0000FF"/>
                </a:solidFill>
                <a:latin typeface="Times New Roman" charset="0"/>
              </a:rPr>
              <a:t>(t) - c</a:t>
            </a:r>
            <a:r>
              <a:rPr lang="en-US" sz="2800" i="1" baseline="-25000" dirty="0">
                <a:solidFill>
                  <a:srgbClr val="0000FF"/>
                </a:solidFill>
                <a:latin typeface="Times New Roman" charset="0"/>
              </a:rPr>
              <a:t>l</a:t>
            </a:r>
            <a:r>
              <a:rPr lang="en-US" sz="2800" dirty="0">
                <a:solidFill>
                  <a:srgbClr val="0000FF"/>
                </a:solidFill>
                <a:latin typeface="Times New Roman" charset="0"/>
              </a:rPr>
              <a:t>]</a:t>
            </a:r>
            <a:r>
              <a:rPr lang="en-US" sz="2800" baseline="30000" dirty="0">
                <a:solidFill>
                  <a:srgbClr val="0000FF"/>
                </a:solidFill>
                <a:latin typeface="Times New Roman" charset="0"/>
              </a:rPr>
              <a:t>+</a:t>
            </a:r>
            <a:endParaRPr lang="en-US" sz="2800" dirty="0">
              <a:solidFill>
                <a:srgbClr val="0000FF"/>
              </a:solidFill>
            </a:endParaRPr>
          </a:p>
          <a:p>
            <a:pPr>
              <a:buFont typeface="Wingdings" charset="0"/>
              <a:buNone/>
            </a:pPr>
            <a:r>
              <a:rPr lang="en-US" sz="2800" dirty="0">
                <a:solidFill>
                  <a:srgbClr val="0000FF"/>
                </a:solidFill>
              </a:rPr>
              <a:t>		   </a:t>
            </a:r>
            <a:r>
              <a:rPr lang="en-US" sz="2800" i="1" dirty="0" err="1">
                <a:solidFill>
                  <a:srgbClr val="0000FF"/>
                </a:solidFill>
                <a:latin typeface="Times New Roman" charset="0"/>
              </a:rPr>
              <a:t>p</a:t>
            </a:r>
            <a:r>
              <a:rPr lang="en-US" sz="2800" i="1" baseline="-25000" dirty="0" err="1">
                <a:solidFill>
                  <a:srgbClr val="0000FF"/>
                </a:solidFill>
                <a:latin typeface="Times New Roman" charset="0"/>
              </a:rPr>
              <a:t>l</a:t>
            </a:r>
            <a:r>
              <a:rPr lang="en-US" sz="2800" i="1" dirty="0">
                <a:solidFill>
                  <a:srgbClr val="0000FF"/>
                </a:solidFill>
                <a:latin typeface="Times New Roman" charset="0"/>
              </a:rPr>
              <a:t>(t+1)   =  </a:t>
            </a:r>
            <a:r>
              <a:rPr lang="en-US" sz="2800" dirty="0">
                <a:solidFill>
                  <a:srgbClr val="0000FF"/>
                </a:solidFill>
                <a:latin typeface="Times New Roman" charset="0"/>
              </a:rPr>
              <a:t>[</a:t>
            </a:r>
            <a:r>
              <a:rPr lang="en-US" sz="2800" i="1" dirty="0" err="1">
                <a:solidFill>
                  <a:srgbClr val="0000FF"/>
                </a:solidFill>
                <a:latin typeface="Times New Roman" charset="0"/>
              </a:rPr>
              <a:t>p</a:t>
            </a:r>
            <a:r>
              <a:rPr lang="en-US" sz="2800" i="1" baseline="-25000" dirty="0" err="1">
                <a:solidFill>
                  <a:srgbClr val="0000FF"/>
                </a:solidFill>
                <a:latin typeface="Times New Roman" charset="0"/>
              </a:rPr>
              <a:t>l</a:t>
            </a:r>
            <a:r>
              <a:rPr lang="en-US" sz="2800" i="1" dirty="0">
                <a:solidFill>
                  <a:srgbClr val="0000FF"/>
                </a:solidFill>
                <a:latin typeface="Times New Roman" charset="0"/>
              </a:rPr>
              <a:t>(t) + </a:t>
            </a:r>
            <a:r>
              <a:rPr lang="en-US" sz="2800" i="1" dirty="0">
                <a:solidFill>
                  <a:srgbClr val="0000FF"/>
                </a:solidFill>
                <a:latin typeface="Symbol" charset="0"/>
              </a:rPr>
              <a:t>g</a:t>
            </a:r>
            <a:r>
              <a:rPr lang="en-US" sz="2800" i="1" dirty="0">
                <a:solidFill>
                  <a:srgbClr val="0000FF"/>
                </a:solidFill>
                <a:latin typeface="Times New Roman" charset="0"/>
              </a:rPr>
              <a:t>(</a:t>
            </a:r>
            <a:r>
              <a:rPr lang="en-US" sz="2800" i="1" dirty="0">
                <a:solidFill>
                  <a:srgbClr val="0000FF"/>
                </a:solidFill>
                <a:latin typeface="Symbol" charset="0"/>
              </a:rPr>
              <a:t>a</a:t>
            </a:r>
            <a:r>
              <a:rPr lang="en-US" sz="2800" i="1" baseline="-25000" dirty="0">
                <a:solidFill>
                  <a:srgbClr val="0000FF"/>
                </a:solidFill>
                <a:latin typeface="Times New Roman" charset="0"/>
              </a:rPr>
              <a:t>l</a:t>
            </a:r>
            <a:r>
              <a:rPr lang="en-US" sz="2800" i="1" dirty="0">
                <a:solidFill>
                  <a:srgbClr val="0000FF"/>
                </a:solidFill>
                <a:latin typeface="Times New Roman" charset="0"/>
              </a:rPr>
              <a:t> </a:t>
            </a:r>
            <a:r>
              <a:rPr lang="en-US" sz="2800" i="1" dirty="0" err="1">
                <a:solidFill>
                  <a:srgbClr val="0000FF"/>
                </a:solidFill>
                <a:latin typeface="Times New Roman" charset="0"/>
              </a:rPr>
              <a:t>b</a:t>
            </a:r>
            <a:r>
              <a:rPr lang="en-US" sz="2800" i="1" baseline="-25000" dirty="0" err="1">
                <a:solidFill>
                  <a:srgbClr val="0000FF"/>
                </a:solidFill>
                <a:latin typeface="Times New Roman" charset="0"/>
              </a:rPr>
              <a:t>l</a:t>
            </a:r>
            <a:r>
              <a:rPr lang="en-US" sz="2800" i="1" dirty="0">
                <a:solidFill>
                  <a:srgbClr val="0000FF"/>
                </a:solidFill>
                <a:latin typeface="Times New Roman" charset="0"/>
              </a:rPr>
              <a:t>(t)+ x</a:t>
            </a:r>
            <a:r>
              <a:rPr lang="en-US" sz="2800" i="1" baseline="30000" dirty="0">
                <a:solidFill>
                  <a:srgbClr val="0000FF"/>
                </a:solidFill>
                <a:latin typeface="Times New Roman" charset="0"/>
              </a:rPr>
              <a:t>l</a:t>
            </a:r>
            <a:r>
              <a:rPr lang="en-US" sz="2800" i="1" baseline="-25000" dirty="0">
                <a:solidFill>
                  <a:srgbClr val="0000FF"/>
                </a:solidFill>
                <a:latin typeface="Times New Roman" charset="0"/>
              </a:rPr>
              <a:t> </a:t>
            </a:r>
            <a:r>
              <a:rPr lang="en-US" sz="2800" i="1" dirty="0">
                <a:solidFill>
                  <a:srgbClr val="0000FF"/>
                </a:solidFill>
                <a:latin typeface="Times New Roman" charset="0"/>
              </a:rPr>
              <a:t>(t) - c</a:t>
            </a:r>
            <a:r>
              <a:rPr lang="en-US" sz="2800" i="1" baseline="-25000" dirty="0">
                <a:solidFill>
                  <a:srgbClr val="0000FF"/>
                </a:solidFill>
                <a:latin typeface="Times New Roman" charset="0"/>
              </a:rPr>
              <a:t>l </a:t>
            </a:r>
            <a:r>
              <a:rPr lang="en-US" sz="2800" i="1" dirty="0">
                <a:solidFill>
                  <a:srgbClr val="0000FF"/>
                </a:solidFill>
                <a:latin typeface="Times New Roman" charset="0"/>
              </a:rPr>
              <a:t>)</a:t>
            </a:r>
            <a:r>
              <a:rPr lang="en-US" sz="2800" dirty="0">
                <a:solidFill>
                  <a:srgbClr val="0000FF"/>
                </a:solidFill>
                <a:latin typeface="Times New Roman" charset="0"/>
              </a:rPr>
              <a:t>]</a:t>
            </a:r>
            <a:r>
              <a:rPr lang="en-US" sz="2800" baseline="30000" dirty="0">
                <a:solidFill>
                  <a:srgbClr val="0000FF"/>
                </a:solidFill>
                <a:latin typeface="Times New Roman" charset="0"/>
              </a:rPr>
              <a:t>+</a:t>
            </a:r>
            <a:endParaRPr lang="en-US" sz="2800" dirty="0"/>
          </a:p>
          <a:p>
            <a:pPr marL="0" indent="0">
              <a:buNone/>
            </a:pPr>
            <a:r>
              <a:rPr lang="en-US" sz="2800" dirty="0"/>
              <a:t>Embedding: </a:t>
            </a:r>
            <a:r>
              <a:rPr lang="en-US" sz="2800" dirty="0">
                <a:solidFill>
                  <a:srgbClr val="000000"/>
                </a:solidFill>
              </a:rPr>
              <a:t>exponential</a:t>
            </a:r>
            <a:r>
              <a:rPr lang="en-US" sz="2800" dirty="0">
                <a:solidFill>
                  <a:srgbClr val="0000FF"/>
                </a:solidFill>
              </a:rPr>
              <a:t> </a:t>
            </a:r>
            <a:r>
              <a:rPr lang="en-US" sz="2800" dirty="0"/>
              <a:t>probability function</a:t>
            </a:r>
          </a:p>
          <a:p>
            <a:endParaRPr lang="en-US" sz="2800" dirty="0"/>
          </a:p>
          <a:p>
            <a:endParaRPr lang="en-US" sz="2800" dirty="0"/>
          </a:p>
          <a:p>
            <a:endParaRPr lang="en-US" sz="2800" dirty="0"/>
          </a:p>
          <a:p>
            <a:endParaRPr lang="en-US" sz="2800" dirty="0"/>
          </a:p>
          <a:p>
            <a:endParaRPr lang="en-US" sz="2800" dirty="0"/>
          </a:p>
          <a:p>
            <a:pPr marL="0" indent="0">
              <a:buNone/>
            </a:pPr>
            <a:r>
              <a:rPr lang="en-US" sz="2800" dirty="0">
                <a:solidFill>
                  <a:srgbClr val="000000"/>
                </a:solidFill>
              </a:rPr>
              <a:t>Feedback: dropping or ECN marking</a:t>
            </a:r>
          </a:p>
        </p:txBody>
      </p:sp>
      <p:sp>
        <p:nvSpPr>
          <p:cNvPr id="1138692" name="Text Box 4"/>
          <p:cNvSpPr txBox="1">
            <a:spLocks noChangeArrowheads="1"/>
          </p:cNvSpPr>
          <p:nvPr/>
        </p:nvSpPr>
        <p:spPr bwMode="auto">
          <a:xfrm>
            <a:off x="3567113" y="64468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endParaRPr lang="en-US" sz="1800">
              <a:solidFill>
                <a:schemeClr val="tx1"/>
              </a:solidFill>
            </a:endParaRPr>
          </a:p>
        </p:txBody>
      </p:sp>
      <p:pic>
        <p:nvPicPr>
          <p:cNvPr id="11386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546475"/>
            <a:ext cx="543242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3785942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135618" name="Group 2"/>
          <p:cNvGrpSpPr>
            <a:grpSpLocks/>
          </p:cNvGrpSpPr>
          <p:nvPr/>
        </p:nvGrpSpPr>
        <p:grpSpPr bwMode="auto">
          <a:xfrm>
            <a:off x="5495925" y="2159000"/>
            <a:ext cx="1323975" cy="804863"/>
            <a:chOff x="3462" y="1360"/>
            <a:chExt cx="834" cy="507"/>
          </a:xfrm>
        </p:grpSpPr>
        <p:sp>
          <p:nvSpPr>
            <p:cNvPr id="1135619" name="Rectangle 3"/>
            <p:cNvSpPr>
              <a:spLocks noChangeArrowheads="1"/>
            </p:cNvSpPr>
            <p:nvPr/>
          </p:nvSpPr>
          <p:spPr bwMode="auto">
            <a:xfrm>
              <a:off x="3464" y="1360"/>
              <a:ext cx="832" cy="272"/>
            </a:xfrm>
            <a:prstGeom prst="rect">
              <a:avLst/>
            </a:prstGeom>
            <a:solidFill>
              <a:srgbClr val="A8F99B"/>
            </a:solidFill>
            <a:ln>
              <a:noFill/>
            </a:ln>
            <a:effectLst/>
            <a:extLst>
              <a:ext uri="{91240B29-F687-4f45-9708-019B960494DF}">
                <a14:hiddenLine xmlns:a14="http://schemas.microsoft.com/office/drawing/2010/main" w="38100">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5620" name="Text Box 4"/>
            <p:cNvSpPr txBox="1">
              <a:spLocks noChangeArrowheads="1"/>
            </p:cNvSpPr>
            <p:nvPr/>
          </p:nvSpPr>
          <p:spPr bwMode="auto">
            <a:xfrm>
              <a:off x="3462" y="1636"/>
              <a:ext cx="7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rgbClr val="009900"/>
                  </a:solidFill>
                </a:rPr>
                <a:t>Match rate</a:t>
              </a:r>
            </a:p>
          </p:txBody>
        </p:sp>
      </p:grpSp>
      <p:sp>
        <p:nvSpPr>
          <p:cNvPr id="1135621" name="Rectangle 5"/>
          <p:cNvSpPr>
            <a:spLocks noGrp="1" noChangeArrowheads="1"/>
          </p:cNvSpPr>
          <p:nvPr>
            <p:ph type="body" idx="1"/>
          </p:nvPr>
        </p:nvSpPr>
        <p:spPr>
          <a:xfrm>
            <a:off x="469900" y="1398588"/>
            <a:ext cx="8178800" cy="654050"/>
          </a:xfrm>
        </p:spPr>
        <p:txBody>
          <a:bodyPr/>
          <a:lstStyle/>
          <a:p>
            <a:pPr marL="0" indent="0">
              <a:buNone/>
            </a:pPr>
            <a:r>
              <a:rPr lang="en-US" dirty="0"/>
              <a:t>Clear buffer and match rate</a:t>
            </a:r>
          </a:p>
          <a:p>
            <a:endParaRPr lang="en-US" dirty="0"/>
          </a:p>
        </p:txBody>
      </p:sp>
      <p:grpSp>
        <p:nvGrpSpPr>
          <p:cNvPr id="1135622" name="Group 6"/>
          <p:cNvGrpSpPr>
            <a:grpSpLocks/>
          </p:cNvGrpSpPr>
          <p:nvPr/>
        </p:nvGrpSpPr>
        <p:grpSpPr bwMode="auto">
          <a:xfrm>
            <a:off x="4035425" y="2146300"/>
            <a:ext cx="1371600" cy="804863"/>
            <a:chOff x="2566" y="1368"/>
            <a:chExt cx="864" cy="507"/>
          </a:xfrm>
        </p:grpSpPr>
        <p:sp>
          <p:nvSpPr>
            <p:cNvPr id="1135623" name="Rectangle 7"/>
            <p:cNvSpPr>
              <a:spLocks noChangeArrowheads="1"/>
            </p:cNvSpPr>
            <p:nvPr/>
          </p:nvSpPr>
          <p:spPr bwMode="auto">
            <a:xfrm>
              <a:off x="2680" y="1368"/>
              <a:ext cx="600" cy="280"/>
            </a:xfrm>
            <a:prstGeom prst="rect">
              <a:avLst/>
            </a:prstGeom>
            <a:solidFill>
              <a:schemeClr val="accent2"/>
            </a:solidFill>
            <a:ln>
              <a:noFill/>
            </a:ln>
            <a:effectLst/>
            <a:extLst>
              <a:ext uri="{91240B29-F687-4f45-9708-019B960494DF}">
                <a14:hiddenLine xmlns:a14="http://schemas.microsoft.com/office/drawing/2010/main" w="38100">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5624" name="Text Box 8"/>
            <p:cNvSpPr txBox="1">
              <a:spLocks noChangeArrowheads="1"/>
            </p:cNvSpPr>
            <p:nvPr/>
          </p:nvSpPr>
          <p:spPr bwMode="auto">
            <a:xfrm>
              <a:off x="2566" y="1644"/>
              <a:ext cx="864" cy="23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chemeClr val="accent2"/>
                  </a:solidFill>
                </a:rPr>
                <a:t>Clear buffer</a:t>
              </a:r>
            </a:p>
          </p:txBody>
        </p:sp>
      </p:grpSp>
      <p:sp>
        <p:nvSpPr>
          <p:cNvPr id="1135625" name="Rectangle 9"/>
          <p:cNvSpPr>
            <a:spLocks noGrp="1" noChangeArrowheads="1"/>
          </p:cNvSpPr>
          <p:nvPr>
            <p:ph type="title"/>
          </p:nvPr>
        </p:nvSpPr>
        <p:spPr/>
        <p:txBody>
          <a:bodyPr/>
          <a:lstStyle/>
          <a:p>
            <a:r>
              <a:rPr lang="en-US" dirty="0" smtClean="0"/>
              <a:t>REM</a:t>
            </a:r>
            <a:endParaRPr lang="en-US" dirty="0"/>
          </a:p>
        </p:txBody>
      </p:sp>
      <p:graphicFrame>
        <p:nvGraphicFramePr>
          <p:cNvPr id="1135626" name="Object 10"/>
          <p:cNvGraphicFramePr>
            <a:graphicFrameLocks/>
          </p:cNvGraphicFramePr>
          <p:nvPr/>
        </p:nvGraphicFramePr>
        <p:xfrm>
          <a:off x="1200150" y="2120900"/>
          <a:ext cx="6110288" cy="452438"/>
        </p:xfrm>
        <a:graphic>
          <a:graphicData uri="http://schemas.openxmlformats.org/presentationml/2006/ole">
            <mc:AlternateContent xmlns:mc="http://schemas.openxmlformats.org/markup-compatibility/2006">
              <mc:Choice xmlns:v="urn:schemas-microsoft-com:vml" Requires="v">
                <p:oleObj spid="_x0000_s1628465" name="Equation" r:id="rId3" imgW="2793960" imgH="241200" progId="Equation.3">
                  <p:embed/>
                </p:oleObj>
              </mc:Choice>
              <mc:Fallback>
                <p:oleObj name="Equation" r:id="rId3" imgW="2793960" imgH="2412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2120900"/>
                        <a:ext cx="6110288" cy="452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135627" name="Group 11"/>
          <p:cNvGrpSpPr>
            <a:grpSpLocks/>
          </p:cNvGrpSpPr>
          <p:nvPr/>
        </p:nvGrpSpPr>
        <p:grpSpPr bwMode="auto">
          <a:xfrm>
            <a:off x="508000" y="3074988"/>
            <a:ext cx="8178800" cy="1103312"/>
            <a:chOff x="320" y="2089"/>
            <a:chExt cx="5152" cy="695"/>
          </a:xfrm>
        </p:grpSpPr>
        <p:graphicFrame>
          <p:nvGraphicFramePr>
            <p:cNvPr id="1135628" name="Object 12"/>
            <p:cNvGraphicFramePr>
              <a:graphicFrameLocks/>
            </p:cNvGraphicFramePr>
            <p:nvPr/>
          </p:nvGraphicFramePr>
          <p:xfrm>
            <a:off x="1341" y="2464"/>
            <a:ext cx="2103" cy="320"/>
          </p:xfrm>
          <a:graphic>
            <a:graphicData uri="http://schemas.openxmlformats.org/presentationml/2006/ole">
              <mc:AlternateContent xmlns:mc="http://schemas.openxmlformats.org/markup-compatibility/2006">
                <mc:Choice xmlns:v="urn:schemas-microsoft-com:vml" Requires="v">
                  <p:oleObj spid="_x0000_s1628466" name="Equation" r:id="rId5" imgW="1473120" imgH="253800" progId="Equation.3">
                    <p:embed/>
                  </p:oleObj>
                </mc:Choice>
                <mc:Fallback>
                  <p:oleObj name="Equation" r:id="rId5" imgW="1473120" imgH="25380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 y="2464"/>
                          <a:ext cx="2103"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35629" name="Rectangle 13"/>
            <p:cNvSpPr>
              <a:spLocks noChangeArrowheads="1"/>
            </p:cNvSpPr>
            <p:nvPr/>
          </p:nvSpPr>
          <p:spPr bwMode="auto">
            <a:xfrm>
              <a:off x="320" y="2089"/>
              <a:ext cx="5152" cy="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l">
                <a:lnSpc>
                  <a:spcPct val="90000"/>
                </a:lnSpc>
                <a:buClr>
                  <a:schemeClr val="accent2"/>
                </a:buClr>
              </a:pPr>
              <a:r>
                <a:rPr lang="en-US" sz="3200" dirty="0">
                  <a:solidFill>
                    <a:schemeClr val="tx1"/>
                  </a:solidFill>
                </a:rPr>
                <a:t>Sum prices</a:t>
              </a:r>
            </a:p>
          </p:txBody>
        </p:sp>
      </p:grpSp>
      <p:sp>
        <p:nvSpPr>
          <p:cNvPr id="1135630" name="Rectangle 14"/>
          <p:cNvSpPr>
            <a:spLocks noChangeArrowheads="1"/>
          </p:cNvSpPr>
          <p:nvPr/>
        </p:nvSpPr>
        <p:spPr bwMode="auto">
          <a:xfrm>
            <a:off x="542925" y="5076825"/>
            <a:ext cx="8301038"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buClr>
                <a:schemeClr val="accent2"/>
              </a:buClr>
              <a:buFont typeface="Wingdings" charset="0"/>
              <a:buNone/>
            </a:pPr>
            <a:r>
              <a:rPr lang="en-US" sz="2800" b="1" u="sng">
                <a:solidFill>
                  <a:schemeClr val="tx1"/>
                </a:solidFill>
              </a:rPr>
              <a:t>Theorem</a:t>
            </a:r>
            <a:r>
              <a:rPr lang="en-US" sz="2000">
                <a:solidFill>
                  <a:schemeClr val="tx1"/>
                </a:solidFill>
              </a:rPr>
              <a:t> (Paganini 2000)</a:t>
            </a:r>
            <a:r>
              <a:rPr lang="en-US" sz="2800">
                <a:solidFill>
                  <a:schemeClr val="tx1"/>
                </a:solidFill>
              </a:rPr>
              <a:t> </a:t>
            </a:r>
          </a:p>
          <a:p>
            <a:pPr algn="l">
              <a:spcBef>
                <a:spcPct val="50000"/>
              </a:spcBef>
              <a:buClr>
                <a:schemeClr val="accent2"/>
              </a:buClr>
              <a:buFont typeface="Wingdings" charset="0"/>
              <a:buNone/>
            </a:pPr>
            <a:r>
              <a:rPr lang="en-US" sz="2800">
                <a:solidFill>
                  <a:schemeClr val="tx1"/>
                </a:solidFill>
              </a:rPr>
              <a:t>Global asymptotic stability for general utility function (in the absence of delay)</a:t>
            </a:r>
          </a:p>
        </p:txBody>
      </p:sp>
    </p:spTree>
    <p:extLst>
      <p:ext uri="{BB962C8B-B14F-4D97-AF65-F5344CB8AC3E}">
        <p14:creationId xmlns:p14="http://schemas.microsoft.com/office/powerpoint/2010/main" val="326586716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5626"/>
                                        </p:tgtEl>
                                        <p:attrNameLst>
                                          <p:attrName>style.visibility</p:attrName>
                                        </p:attrNameLst>
                                      </p:cBhvr>
                                      <p:to>
                                        <p:strVal val="visible"/>
                                      </p:to>
                                    </p:set>
                                    <p:animEffect transition="in" filter="dissolve">
                                      <p:cBhvr>
                                        <p:cTn id="7" dur="500"/>
                                        <p:tgtEl>
                                          <p:spTgt spid="1135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35618"/>
                                        </p:tgtEl>
                                        <p:attrNameLst>
                                          <p:attrName>style.visibility</p:attrName>
                                        </p:attrNameLst>
                                      </p:cBhvr>
                                      <p:to>
                                        <p:strVal val="visible"/>
                                      </p:to>
                                    </p:set>
                                    <p:animEffect transition="in" filter="dissolve">
                                      <p:cBhvr>
                                        <p:cTn id="12" dur="500"/>
                                        <p:tgtEl>
                                          <p:spTgt spid="11356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35622"/>
                                        </p:tgtEl>
                                        <p:attrNameLst>
                                          <p:attrName>style.visibility</p:attrName>
                                        </p:attrNameLst>
                                      </p:cBhvr>
                                      <p:to>
                                        <p:strVal val="visible"/>
                                      </p:to>
                                    </p:set>
                                    <p:animEffect transition="in" filter="dissolve">
                                      <p:cBhvr>
                                        <p:cTn id="17" dur="500"/>
                                        <p:tgtEl>
                                          <p:spTgt spid="11356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35627"/>
                                        </p:tgtEl>
                                        <p:attrNameLst>
                                          <p:attrName>style.visibility</p:attrName>
                                        </p:attrNameLst>
                                      </p:cBhvr>
                                      <p:to>
                                        <p:strVal val="visible"/>
                                      </p:to>
                                    </p:set>
                                    <p:animEffect transition="in" filter="dissolve">
                                      <p:cBhvr>
                                        <p:cTn id="22" dur="500"/>
                                        <p:tgtEl>
                                          <p:spTgt spid="11356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35630"/>
                                        </p:tgtEl>
                                        <p:attrNameLst>
                                          <p:attrName>style.visibility</p:attrName>
                                        </p:attrNameLst>
                                      </p:cBhvr>
                                      <p:to>
                                        <p:strVal val="visible"/>
                                      </p:to>
                                    </p:set>
                                    <p:animEffect transition="in" filter="dissolve">
                                      <p:cBhvr>
                                        <p:cTn id="27" dur="500"/>
                                        <p:tgtEl>
                                          <p:spTgt spid="1135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30"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p:txBody>
          <a:bodyPr/>
          <a:lstStyle/>
          <a:p>
            <a:r>
              <a:rPr lang="en-US" dirty="0" smtClean="0"/>
              <a:t>Summary: CC protocols</a:t>
            </a:r>
            <a:endParaRPr lang="en-US" dirty="0"/>
          </a:p>
        </p:txBody>
      </p:sp>
      <p:sp>
        <p:nvSpPr>
          <p:cNvPr id="453635" name="Rectangle 3"/>
          <p:cNvSpPr>
            <a:spLocks noGrp="1" noChangeArrowheads="1"/>
          </p:cNvSpPr>
          <p:nvPr>
            <p:ph type="body" idx="1"/>
          </p:nvPr>
        </p:nvSpPr>
        <p:spPr>
          <a:xfrm>
            <a:off x="304800" y="1295400"/>
            <a:ext cx="8839200" cy="5562600"/>
          </a:xfrm>
        </p:spPr>
        <p:txBody>
          <a:bodyPr/>
          <a:lstStyle/>
          <a:p>
            <a:pPr marL="0" indent="0">
              <a:lnSpc>
                <a:spcPct val="90000"/>
              </a:lnSpc>
              <a:buNone/>
            </a:pPr>
            <a:r>
              <a:rPr lang="en-US" sz="2800" dirty="0" smtClean="0"/>
              <a:t>End-to-end CC implemented in TCP</a:t>
            </a:r>
          </a:p>
          <a:p>
            <a:pPr lvl="1">
              <a:lnSpc>
                <a:spcPct val="90000"/>
              </a:lnSpc>
            </a:pPr>
            <a:r>
              <a:rPr lang="en-US" sz="2400" dirty="0" smtClean="0"/>
              <a:t>Basic window mechanism</a:t>
            </a:r>
          </a:p>
          <a:p>
            <a:pPr lvl="1">
              <a:lnSpc>
                <a:spcPct val="90000"/>
              </a:lnSpc>
            </a:pPr>
            <a:r>
              <a:rPr lang="en-US" dirty="0" smtClean="0"/>
              <a:t>TCP performs connection setup, error recovery, and congestion control, </a:t>
            </a:r>
            <a:endParaRPr lang="en-US" sz="2400" dirty="0" smtClean="0"/>
          </a:p>
          <a:p>
            <a:pPr lvl="1">
              <a:lnSpc>
                <a:spcPct val="90000"/>
              </a:lnSpc>
            </a:pPr>
            <a:r>
              <a:rPr lang="en-US" dirty="0" smtClean="0"/>
              <a:t>CC dynamically computes </a:t>
            </a:r>
            <a:r>
              <a:rPr lang="en-US" dirty="0" err="1">
                <a:solidFill>
                  <a:srgbClr val="00CC00"/>
                </a:solidFill>
              </a:rPr>
              <a:t>cwnd</a:t>
            </a:r>
            <a:r>
              <a:rPr lang="en-US" dirty="0"/>
              <a:t> </a:t>
            </a:r>
            <a:r>
              <a:rPr lang="en-US" dirty="0" smtClean="0"/>
              <a:t>that limits max #</a:t>
            </a:r>
            <a:r>
              <a:rPr lang="en-US" dirty="0" err="1" smtClean="0"/>
              <a:t>pkts</a:t>
            </a:r>
            <a:r>
              <a:rPr lang="en-US" dirty="0" smtClean="0"/>
              <a:t> </a:t>
            </a:r>
            <a:r>
              <a:rPr lang="en-US" dirty="0" err="1" smtClean="0"/>
              <a:t>enroute</a:t>
            </a:r>
            <a:endParaRPr lang="en-US" dirty="0" smtClean="0"/>
          </a:p>
          <a:p>
            <a:pPr marL="0" indent="0">
              <a:lnSpc>
                <a:spcPct val="90000"/>
              </a:lnSpc>
              <a:buNone/>
            </a:pPr>
            <a:endParaRPr lang="en-US" sz="2800" dirty="0" smtClean="0"/>
          </a:p>
          <a:p>
            <a:pPr marL="0" indent="0">
              <a:lnSpc>
                <a:spcPct val="90000"/>
              </a:lnSpc>
              <a:buNone/>
            </a:pPr>
            <a:r>
              <a:rPr lang="en-US" dirty="0" smtClean="0"/>
              <a:t>Distributed feedback control algorithm</a:t>
            </a:r>
            <a:endParaRPr lang="en-US" sz="2800" dirty="0" smtClean="0"/>
          </a:p>
          <a:p>
            <a:pPr lvl="1">
              <a:lnSpc>
                <a:spcPct val="90000"/>
              </a:lnSpc>
            </a:pPr>
            <a:r>
              <a:rPr lang="en-US" sz="2400" dirty="0" smtClean="0"/>
              <a:t>TCP: adapts congestion window</a:t>
            </a:r>
          </a:p>
          <a:p>
            <a:pPr lvl="1">
              <a:lnSpc>
                <a:spcPct val="90000"/>
              </a:lnSpc>
            </a:pPr>
            <a:r>
              <a:rPr lang="en-US" dirty="0" smtClean="0"/>
              <a:t>AQM: adapts congestion measure</a:t>
            </a:r>
          </a:p>
          <a:p>
            <a:pPr>
              <a:lnSpc>
                <a:spcPct val="90000"/>
              </a:lnSpc>
            </a:pPr>
            <a:endParaRPr lang="en-US" sz="2800" dirty="0"/>
          </a:p>
          <a:p>
            <a:pPr marL="0" indent="0">
              <a:lnSpc>
                <a:spcPct val="90000"/>
              </a:lnSpc>
              <a:buNone/>
            </a:pPr>
            <a:endParaRPr lang="en-US" sz="2800" dirty="0"/>
          </a:p>
        </p:txBody>
      </p:sp>
    </p:spTree>
    <p:extLst>
      <p:ext uri="{BB962C8B-B14F-4D97-AF65-F5344CB8AC3E}">
        <p14:creationId xmlns:p14="http://schemas.microsoft.com/office/powerpoint/2010/main" val="362151008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Agenda</a:t>
            </a:r>
            <a:endParaRPr lang="en-US" sz="2800" dirty="0"/>
          </a:p>
        </p:txBody>
      </p:sp>
      <p:sp>
        <p:nvSpPr>
          <p:cNvPr id="1266691" name="Rectangle 3"/>
          <p:cNvSpPr>
            <a:spLocks noGrp="1" noChangeArrowheads="1"/>
          </p:cNvSpPr>
          <p:nvPr>
            <p:ph idx="1"/>
          </p:nvPr>
        </p:nvSpPr>
        <p:spPr/>
        <p:txBody>
          <a:bodyPr/>
          <a:lstStyle/>
          <a:p>
            <a:pPr marL="0" indent="0">
              <a:buNone/>
            </a:pPr>
            <a:r>
              <a:rPr lang="en-US" altLang="zh-CN" sz="3200" dirty="0" smtClean="0">
                <a:solidFill>
                  <a:schemeClr val="bg2">
                    <a:lumMod val="75000"/>
                  </a:schemeClr>
                </a:solidFill>
                <a:ea typeface="宋体" charset="0"/>
                <a:cs typeface="宋体" charset="0"/>
              </a:rPr>
              <a:t>  9:00 	</a:t>
            </a:r>
            <a:r>
              <a:rPr lang="en-US" altLang="zh-CN" sz="3200" dirty="0">
                <a:solidFill>
                  <a:schemeClr val="bg2">
                    <a:lumMod val="75000"/>
                  </a:schemeClr>
                </a:solidFill>
                <a:ea typeface="宋体" charset="0"/>
                <a:cs typeface="宋体" charset="0"/>
              </a:rPr>
              <a:t>C</a:t>
            </a:r>
            <a:r>
              <a:rPr lang="en-US" altLang="zh-CN" sz="3200" dirty="0" smtClean="0">
                <a:solidFill>
                  <a:schemeClr val="bg2">
                    <a:lumMod val="75000"/>
                  </a:schemeClr>
                </a:solidFill>
                <a:ea typeface="宋体" charset="0"/>
                <a:cs typeface="宋体" charset="0"/>
              </a:rPr>
              <a:t>ongestion control protocols</a:t>
            </a:r>
            <a:endParaRPr lang="en-US" altLang="zh-CN" dirty="0">
              <a:solidFill>
                <a:schemeClr val="bg2">
                  <a:lumMod val="75000"/>
                </a:schemeClr>
              </a:solidFill>
              <a:ea typeface="宋体" charset="0"/>
              <a:cs typeface="宋体" charset="0"/>
            </a:endParaRPr>
          </a:p>
          <a:p>
            <a:pPr marL="0" indent="0">
              <a:buNone/>
            </a:pPr>
            <a:r>
              <a:rPr lang="en-US" altLang="zh-CN" sz="3200" dirty="0" smtClean="0">
                <a:solidFill>
                  <a:schemeClr val="bg2">
                    <a:lumMod val="75000"/>
                  </a:schemeClr>
                </a:solidFill>
                <a:ea typeface="宋体" charset="0"/>
                <a:cs typeface="宋体" charset="0"/>
              </a:rPr>
              <a:t>10:00 	break</a:t>
            </a: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10:15 	Mathematical models</a:t>
            </a:r>
            <a:endParaRPr lang="en-US" altLang="zh-CN" sz="2800" dirty="0">
              <a:ea typeface="宋体" charset="0"/>
              <a:cs typeface="宋体" charset="0"/>
            </a:endParaRPr>
          </a:p>
          <a:p>
            <a:pPr marL="0" indent="0">
              <a:buNone/>
            </a:pPr>
            <a:r>
              <a:rPr lang="en-US" altLang="zh-CN" sz="3200" dirty="0" smtClean="0">
                <a:ea typeface="宋体" charset="0"/>
                <a:cs typeface="宋体" charset="0"/>
              </a:rPr>
              <a:t>11:15 </a:t>
            </a:r>
            <a:r>
              <a:rPr lang="en-US" altLang="zh-CN" sz="3200" dirty="0">
                <a:ea typeface="宋体" charset="0"/>
                <a:cs typeface="宋体" charset="0"/>
              </a:rPr>
              <a:t>	break</a:t>
            </a: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11:30	Advanced topics</a:t>
            </a:r>
          </a:p>
          <a:p>
            <a:pPr marL="0" indent="0">
              <a:buNone/>
            </a:pPr>
            <a:r>
              <a:rPr lang="en-US" altLang="zh-CN" sz="3200" dirty="0" smtClean="0">
                <a:ea typeface="宋体" charset="0"/>
                <a:cs typeface="宋体" charset="0"/>
              </a:rPr>
              <a:t>12:30 </a:t>
            </a:r>
            <a:r>
              <a:rPr lang="en-US" altLang="zh-CN" sz="3200" dirty="0">
                <a:ea typeface="宋体" charset="0"/>
                <a:cs typeface="宋体" charset="0"/>
              </a:rPr>
              <a:t>	l</a:t>
            </a:r>
            <a:r>
              <a:rPr lang="en-US" altLang="zh-CN" sz="3200" dirty="0" smtClean="0">
                <a:ea typeface="宋体" charset="0"/>
                <a:cs typeface="宋体" charset="0"/>
              </a:rPr>
              <a:t>unch</a:t>
            </a:r>
            <a:endParaRPr lang="en-US" altLang="zh-CN" sz="3200" dirty="0">
              <a:ea typeface="宋体" charset="0"/>
              <a:cs typeface="宋体" charset="0"/>
            </a:endParaRPr>
          </a:p>
          <a:p>
            <a:pPr marL="0" indent="0">
              <a:buNone/>
            </a:pPr>
            <a:endParaRPr lang="en-US" altLang="zh-CN" sz="3200" dirty="0" smtClean="0">
              <a:ea typeface="宋体" charset="0"/>
              <a:cs typeface="宋体" charset="0"/>
            </a:endParaRPr>
          </a:p>
        </p:txBody>
      </p:sp>
    </p:spTree>
    <p:extLst>
      <p:ext uri="{BB962C8B-B14F-4D97-AF65-F5344CB8AC3E}">
        <p14:creationId xmlns:p14="http://schemas.microsoft.com/office/powerpoint/2010/main" val="29647513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19325"/>
            <a:ext cx="7543800" cy="1362075"/>
          </a:xfrm>
        </p:spPr>
        <p:txBody>
          <a:bodyPr/>
          <a:lstStyle/>
          <a:p>
            <a:pPr algn="ctr"/>
            <a:r>
              <a:rPr lang="en-US" dirty="0" smtClean="0"/>
              <a:t>Mathematical</a:t>
            </a:r>
            <a:br>
              <a:rPr lang="en-US" dirty="0" smtClean="0"/>
            </a:br>
            <a:r>
              <a:rPr lang="en-US" dirty="0" smtClean="0"/>
              <a:t>Models</a:t>
            </a:r>
            <a:endParaRPr lang="en-US" dirty="0"/>
          </a:p>
        </p:txBody>
      </p:sp>
    </p:spTree>
    <p:extLst>
      <p:ext uri="{BB962C8B-B14F-4D97-AF65-F5344CB8AC3E}">
        <p14:creationId xmlns:p14="http://schemas.microsoft.com/office/powerpoint/2010/main" val="177260508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Mathematical models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rgbClr val="000000"/>
                </a:solidFill>
                <a:ea typeface="宋体" charset="0"/>
                <a:cs typeface="宋体" charset="0"/>
              </a:rPr>
              <a:t>Why mathematical models?</a:t>
            </a:r>
            <a:endParaRPr lang="en-US" altLang="zh-CN"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Dynamical systems model of CC</a:t>
            </a:r>
            <a:endParaRPr lang="en-US" altLang="zh-CN" sz="2800"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Convex optimization primer</a:t>
            </a:r>
          </a:p>
          <a:p>
            <a:pPr marL="0" indent="0">
              <a:buNone/>
            </a:pPr>
            <a:endParaRPr lang="en-US" altLang="zh-CN" sz="1800" dirty="0" smtClean="0">
              <a:ea typeface="宋体" charset="0"/>
              <a:cs typeface="宋体" charset="0"/>
            </a:endParaRPr>
          </a:p>
          <a:p>
            <a:pPr marL="0" indent="0">
              <a:buNone/>
            </a:pPr>
            <a:r>
              <a:rPr lang="en-US" altLang="zh-CN" sz="3200" dirty="0">
                <a:solidFill>
                  <a:srgbClr val="000000"/>
                </a:solidFill>
                <a:ea typeface="宋体" charset="0"/>
                <a:cs typeface="宋体" charset="0"/>
              </a:rPr>
              <a:t>Reverse </a:t>
            </a:r>
            <a:r>
              <a:rPr lang="en-US" altLang="zh-CN" sz="3200" dirty="0" err="1">
                <a:solidFill>
                  <a:srgbClr val="000000"/>
                </a:solidFill>
                <a:ea typeface="宋体" charset="0"/>
                <a:cs typeface="宋体" charset="0"/>
              </a:rPr>
              <a:t>engr</a:t>
            </a:r>
            <a:r>
              <a:rPr lang="en-US" altLang="zh-CN" sz="3200" dirty="0">
                <a:solidFill>
                  <a:srgbClr val="000000"/>
                </a:solidFill>
                <a:ea typeface="宋体" charset="0"/>
                <a:cs typeface="宋体" charset="0"/>
              </a:rPr>
              <a:t>: equilibrium properties</a:t>
            </a:r>
          </a:p>
          <a:p>
            <a:pPr marL="0" indent="0">
              <a:buNone/>
            </a:pPr>
            <a:endParaRPr lang="en-US" altLang="zh-CN" sz="1800" dirty="0">
              <a:solidFill>
                <a:srgbClr val="000000"/>
              </a:solidFill>
              <a:ea typeface="宋体" charset="0"/>
              <a:cs typeface="宋体" charset="0"/>
            </a:endParaRPr>
          </a:p>
          <a:p>
            <a:pPr marL="0" indent="0">
              <a:buNone/>
            </a:pPr>
            <a:r>
              <a:rPr lang="en-US" altLang="zh-CN" sz="3200" dirty="0">
                <a:solidFill>
                  <a:srgbClr val="000000"/>
                </a:solidFill>
                <a:ea typeface="宋体" charset="0"/>
                <a:cs typeface="宋体" charset="0"/>
              </a:rPr>
              <a:t>Forward </a:t>
            </a:r>
            <a:r>
              <a:rPr lang="en-US" altLang="zh-CN" sz="3200" dirty="0" err="1">
                <a:solidFill>
                  <a:srgbClr val="000000"/>
                </a:solidFill>
                <a:ea typeface="宋体" charset="0"/>
                <a:cs typeface="宋体" charset="0"/>
              </a:rPr>
              <a:t>engr</a:t>
            </a:r>
            <a:r>
              <a:rPr lang="en-US" altLang="zh-CN" sz="3200" dirty="0">
                <a:solidFill>
                  <a:srgbClr val="000000"/>
                </a:solidFill>
                <a:ea typeface="宋体" charset="0"/>
                <a:cs typeface="宋体" charset="0"/>
              </a:rPr>
              <a:t>: FAST TCP</a:t>
            </a:r>
          </a:p>
          <a:p>
            <a:pPr marL="0" indent="0">
              <a:buNone/>
            </a:pPr>
            <a:endParaRPr lang="en-US" altLang="zh-CN" sz="1800" dirty="0">
              <a:solidFill>
                <a:srgbClr val="000000"/>
              </a:solidFill>
              <a:ea typeface="宋体" charset="0"/>
              <a:cs typeface="宋体" charset="0"/>
            </a:endParaRPr>
          </a:p>
          <a:p>
            <a:pPr marL="0" indent="0">
              <a:buNone/>
            </a:pPr>
            <a:endParaRPr lang="en-US" altLang="zh-CN" sz="1600" dirty="0">
              <a:ea typeface="宋体" charset="0"/>
              <a:cs typeface="宋体" charset="0"/>
            </a:endParaRPr>
          </a:p>
        </p:txBody>
      </p:sp>
    </p:spTree>
    <p:extLst>
      <p:ext uri="{BB962C8B-B14F-4D97-AF65-F5344CB8AC3E}">
        <p14:creationId xmlns:p14="http://schemas.microsoft.com/office/powerpoint/2010/main" val="291741130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p:txBody>
          <a:bodyPr/>
          <a:lstStyle/>
          <a:p>
            <a:r>
              <a:rPr lang="en-US" dirty="0" smtClean="0"/>
              <a:t>Why mathematical models</a:t>
            </a:r>
            <a:endParaRPr lang="en-US" dirty="0"/>
          </a:p>
        </p:txBody>
      </p:sp>
      <p:sp>
        <p:nvSpPr>
          <p:cNvPr id="803908" name="Rectangle 68"/>
          <p:cNvSpPr>
            <a:spLocks noChangeArrowheads="1"/>
          </p:cNvSpPr>
          <p:nvPr/>
        </p:nvSpPr>
        <p:spPr bwMode="auto">
          <a:xfrm>
            <a:off x="3048000" y="1676400"/>
            <a:ext cx="5791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accent2"/>
              </a:buClr>
              <a:buFont typeface="Wingdings" charset="0"/>
              <a:buChar char="§"/>
            </a:pPr>
            <a:r>
              <a:rPr lang="en-US" sz="2800" dirty="0">
                <a:latin typeface="+mn-lt"/>
                <a:ea typeface="+mn-ea"/>
              </a:rPr>
              <a:t>Protocols are critical, yet difficult, to understand and optimize</a:t>
            </a:r>
          </a:p>
          <a:p>
            <a:pPr marL="342900" indent="-342900">
              <a:spcBef>
                <a:spcPct val="20000"/>
              </a:spcBef>
              <a:buClr>
                <a:schemeClr val="accent2"/>
              </a:buClr>
              <a:buFont typeface="Wingdings" charset="0"/>
              <a:buChar char="§"/>
            </a:pPr>
            <a:r>
              <a:rPr lang="en-US" sz="2800" dirty="0">
                <a:solidFill>
                  <a:srgbClr val="0000FF"/>
                </a:solidFill>
                <a:latin typeface="+mn-lt"/>
                <a:ea typeface="+mn-ea"/>
              </a:rPr>
              <a:t>Local algorithms</a:t>
            </a:r>
            <a:r>
              <a:rPr lang="en-US" sz="2800" dirty="0">
                <a:latin typeface="+mn-lt"/>
                <a:ea typeface="+mn-ea"/>
              </a:rPr>
              <a:t>, distributed spatially and vertically </a:t>
            </a:r>
            <a:r>
              <a:rPr lang="en-US" sz="2800" dirty="0">
                <a:latin typeface="+mn-lt"/>
                <a:ea typeface="+mn-ea"/>
                <a:sym typeface="Wingdings" charset="0"/>
              </a:rPr>
              <a:t> global behavior</a:t>
            </a:r>
            <a:endParaRPr lang="en-US" sz="2800" dirty="0">
              <a:latin typeface="+mn-lt"/>
              <a:ea typeface="+mn-ea"/>
            </a:endParaRPr>
          </a:p>
          <a:p>
            <a:pPr marL="342900" indent="-342900">
              <a:spcBef>
                <a:spcPct val="20000"/>
              </a:spcBef>
              <a:buClr>
                <a:schemeClr val="accent2"/>
              </a:buClr>
              <a:buFont typeface="Wingdings" charset="0"/>
              <a:buChar char="§"/>
            </a:pPr>
            <a:r>
              <a:rPr lang="en-US" sz="2800" dirty="0">
                <a:latin typeface="+mn-lt"/>
                <a:ea typeface="+mn-ea"/>
              </a:rPr>
              <a:t>Designed separately, deployed asynchronously, evolves independently</a:t>
            </a:r>
          </a:p>
        </p:txBody>
      </p:sp>
      <p:grpSp>
        <p:nvGrpSpPr>
          <p:cNvPr id="11" name="Group 4"/>
          <p:cNvGrpSpPr>
            <a:grpSpLocks/>
          </p:cNvGrpSpPr>
          <p:nvPr/>
        </p:nvGrpSpPr>
        <p:grpSpPr bwMode="auto">
          <a:xfrm>
            <a:off x="533400" y="2209800"/>
            <a:ext cx="1898650" cy="2614612"/>
            <a:chOff x="3076" y="888"/>
            <a:chExt cx="1196" cy="2224"/>
          </a:xfrm>
        </p:grpSpPr>
        <p:sp>
          <p:nvSpPr>
            <p:cNvPr id="12" name="Rectangle 5"/>
            <p:cNvSpPr>
              <a:spLocks noChangeArrowheads="1"/>
            </p:cNvSpPr>
            <p:nvPr/>
          </p:nvSpPr>
          <p:spPr bwMode="auto">
            <a:xfrm>
              <a:off x="3080" y="888"/>
              <a:ext cx="1192" cy="2224"/>
            </a:xfrm>
            <a:prstGeom prst="rect">
              <a:avLst/>
            </a:prstGeom>
            <a:solidFill>
              <a:schemeClr val="bg1"/>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6"/>
            <p:cNvSpPr txBox="1">
              <a:spLocks noChangeArrowheads="1"/>
            </p:cNvSpPr>
            <p:nvPr/>
          </p:nvSpPr>
          <p:spPr bwMode="auto">
            <a:xfrm>
              <a:off x="3230" y="989"/>
              <a:ext cx="911"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a:latin typeface="Comic Sans MS" charset="0"/>
                  <a:cs typeface="Arial" charset="0"/>
                </a:rPr>
                <a:t>application</a:t>
              </a:r>
            </a:p>
            <a:p>
              <a:pPr algn="ctr"/>
              <a:endParaRPr lang="en-US" sz="1200">
                <a:latin typeface="Comic Sans MS" charset="0"/>
                <a:cs typeface="Arial" charset="0"/>
              </a:endParaRPr>
            </a:p>
            <a:p>
              <a:pPr algn="ctr"/>
              <a:r>
                <a:rPr lang="en-US" sz="2000">
                  <a:latin typeface="Comic Sans MS" charset="0"/>
                  <a:cs typeface="Arial" charset="0"/>
                </a:rPr>
                <a:t>transport</a:t>
              </a:r>
            </a:p>
            <a:p>
              <a:pPr algn="ctr"/>
              <a:endParaRPr lang="en-US" sz="1400">
                <a:latin typeface="Comic Sans MS" charset="0"/>
                <a:cs typeface="Arial" charset="0"/>
              </a:endParaRPr>
            </a:p>
            <a:p>
              <a:pPr algn="ctr"/>
              <a:r>
                <a:rPr lang="en-US" sz="2000">
                  <a:latin typeface="Comic Sans MS" charset="0"/>
                  <a:cs typeface="Arial" charset="0"/>
                </a:rPr>
                <a:t>network</a:t>
              </a:r>
            </a:p>
            <a:p>
              <a:pPr algn="ctr"/>
              <a:endParaRPr lang="en-US" sz="1400">
                <a:latin typeface="Comic Sans MS" charset="0"/>
                <a:cs typeface="Arial" charset="0"/>
              </a:endParaRPr>
            </a:p>
            <a:p>
              <a:pPr algn="ctr"/>
              <a:r>
                <a:rPr lang="en-US" sz="2000">
                  <a:latin typeface="Comic Sans MS" charset="0"/>
                  <a:cs typeface="Arial" charset="0"/>
                </a:rPr>
                <a:t>link</a:t>
              </a:r>
            </a:p>
            <a:p>
              <a:pPr algn="ctr"/>
              <a:endParaRPr lang="en-US" sz="1400">
                <a:latin typeface="Comic Sans MS" charset="0"/>
                <a:cs typeface="Arial" charset="0"/>
              </a:endParaRPr>
            </a:p>
            <a:p>
              <a:pPr algn="ctr"/>
              <a:r>
                <a:rPr lang="en-US" sz="2000">
                  <a:latin typeface="Comic Sans MS" charset="0"/>
                  <a:cs typeface="Arial" charset="0"/>
                </a:rPr>
                <a:t>physical</a:t>
              </a:r>
            </a:p>
          </p:txBody>
        </p:sp>
        <p:sp>
          <p:nvSpPr>
            <p:cNvPr id="14" name="Line 7"/>
            <p:cNvSpPr>
              <a:spLocks noChangeShapeType="1"/>
            </p:cNvSpPr>
            <p:nvPr/>
          </p:nvSpPr>
          <p:spPr bwMode="auto">
            <a:xfrm>
              <a:off x="3076" y="132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8"/>
            <p:cNvSpPr>
              <a:spLocks noChangeShapeType="1"/>
            </p:cNvSpPr>
            <p:nvPr/>
          </p:nvSpPr>
          <p:spPr bwMode="auto">
            <a:xfrm>
              <a:off x="3076" y="1768"/>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9"/>
            <p:cNvSpPr>
              <a:spLocks noChangeShapeType="1"/>
            </p:cNvSpPr>
            <p:nvPr/>
          </p:nvSpPr>
          <p:spPr bwMode="auto">
            <a:xfrm>
              <a:off x="3076" y="2216"/>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10"/>
            <p:cNvSpPr>
              <a:spLocks noChangeShapeType="1"/>
            </p:cNvSpPr>
            <p:nvPr/>
          </p:nvSpPr>
          <p:spPr bwMode="auto">
            <a:xfrm>
              <a:off x="3076" y="266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2897324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p:txBody>
          <a:bodyPr/>
          <a:lstStyle/>
          <a:p>
            <a:r>
              <a:rPr lang="en-US" dirty="0" smtClean="0"/>
              <a:t>Why mathematical models</a:t>
            </a:r>
            <a:endParaRPr lang="en-US" dirty="0"/>
          </a:p>
        </p:txBody>
      </p:sp>
      <p:sp>
        <p:nvSpPr>
          <p:cNvPr id="803908" name="Rectangle 68"/>
          <p:cNvSpPr>
            <a:spLocks noChangeArrowheads="1"/>
          </p:cNvSpPr>
          <p:nvPr/>
        </p:nvSpPr>
        <p:spPr bwMode="auto">
          <a:xfrm>
            <a:off x="3048000" y="2209800"/>
            <a:ext cx="5791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buClr>
                <a:schemeClr val="accent2"/>
              </a:buClr>
            </a:pPr>
            <a:r>
              <a:rPr lang="en-US" sz="2800" dirty="0" smtClean="0">
                <a:latin typeface="+mn-lt"/>
                <a:ea typeface="+mn-ea"/>
              </a:rPr>
              <a:t>Need systematic way to understand, design, and optimize</a:t>
            </a:r>
            <a:endParaRPr lang="en-US" sz="2800" dirty="0">
              <a:latin typeface="+mn-lt"/>
              <a:ea typeface="+mn-ea"/>
            </a:endParaRPr>
          </a:p>
          <a:p>
            <a:pPr marL="342900" indent="-342900">
              <a:spcBef>
                <a:spcPct val="20000"/>
              </a:spcBef>
              <a:buClr>
                <a:schemeClr val="accent2"/>
              </a:buClr>
              <a:buFont typeface="Wingdings" charset="0"/>
              <a:buChar char="§"/>
            </a:pPr>
            <a:r>
              <a:rPr lang="en-US" sz="2800" dirty="0" smtClean="0">
                <a:latin typeface="+mn-lt"/>
                <a:ea typeface="+mn-ea"/>
              </a:rPr>
              <a:t>Their interactions</a:t>
            </a:r>
          </a:p>
          <a:p>
            <a:pPr marL="342900" indent="-342900">
              <a:spcBef>
                <a:spcPct val="20000"/>
              </a:spcBef>
              <a:buClr>
                <a:schemeClr val="accent2"/>
              </a:buClr>
              <a:buFont typeface="Wingdings" charset="0"/>
              <a:buChar char="§"/>
            </a:pPr>
            <a:r>
              <a:rPr lang="en-US" sz="2800" dirty="0" smtClean="0">
                <a:latin typeface="+mn-lt"/>
                <a:ea typeface="+mn-ea"/>
              </a:rPr>
              <a:t>Resultant global behavior</a:t>
            </a:r>
            <a:endParaRPr lang="en-US" sz="2800" dirty="0">
              <a:latin typeface="+mn-lt"/>
              <a:ea typeface="+mn-ea"/>
            </a:endParaRPr>
          </a:p>
        </p:txBody>
      </p:sp>
      <p:grpSp>
        <p:nvGrpSpPr>
          <p:cNvPr id="11" name="Group 4"/>
          <p:cNvGrpSpPr>
            <a:grpSpLocks/>
          </p:cNvGrpSpPr>
          <p:nvPr/>
        </p:nvGrpSpPr>
        <p:grpSpPr bwMode="auto">
          <a:xfrm>
            <a:off x="533400" y="2209800"/>
            <a:ext cx="1898650" cy="2614612"/>
            <a:chOff x="3076" y="888"/>
            <a:chExt cx="1196" cy="2224"/>
          </a:xfrm>
        </p:grpSpPr>
        <p:sp>
          <p:nvSpPr>
            <p:cNvPr id="12" name="Rectangle 5"/>
            <p:cNvSpPr>
              <a:spLocks noChangeArrowheads="1"/>
            </p:cNvSpPr>
            <p:nvPr/>
          </p:nvSpPr>
          <p:spPr bwMode="auto">
            <a:xfrm>
              <a:off x="3080" y="888"/>
              <a:ext cx="1192" cy="2224"/>
            </a:xfrm>
            <a:prstGeom prst="rect">
              <a:avLst/>
            </a:prstGeom>
            <a:solidFill>
              <a:schemeClr val="bg1"/>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6"/>
            <p:cNvSpPr txBox="1">
              <a:spLocks noChangeArrowheads="1"/>
            </p:cNvSpPr>
            <p:nvPr/>
          </p:nvSpPr>
          <p:spPr bwMode="auto">
            <a:xfrm>
              <a:off x="3230" y="989"/>
              <a:ext cx="911"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a:latin typeface="Comic Sans MS" charset="0"/>
                  <a:cs typeface="Arial" charset="0"/>
                </a:rPr>
                <a:t>application</a:t>
              </a:r>
            </a:p>
            <a:p>
              <a:pPr algn="ctr"/>
              <a:endParaRPr lang="en-US" sz="1200">
                <a:latin typeface="Comic Sans MS" charset="0"/>
                <a:cs typeface="Arial" charset="0"/>
              </a:endParaRPr>
            </a:p>
            <a:p>
              <a:pPr algn="ctr"/>
              <a:r>
                <a:rPr lang="en-US" sz="2000">
                  <a:latin typeface="Comic Sans MS" charset="0"/>
                  <a:cs typeface="Arial" charset="0"/>
                </a:rPr>
                <a:t>transport</a:t>
              </a:r>
            </a:p>
            <a:p>
              <a:pPr algn="ctr"/>
              <a:endParaRPr lang="en-US" sz="1400">
                <a:latin typeface="Comic Sans MS" charset="0"/>
                <a:cs typeface="Arial" charset="0"/>
              </a:endParaRPr>
            </a:p>
            <a:p>
              <a:pPr algn="ctr"/>
              <a:r>
                <a:rPr lang="en-US" sz="2000">
                  <a:latin typeface="Comic Sans MS" charset="0"/>
                  <a:cs typeface="Arial" charset="0"/>
                </a:rPr>
                <a:t>network</a:t>
              </a:r>
            </a:p>
            <a:p>
              <a:pPr algn="ctr"/>
              <a:endParaRPr lang="en-US" sz="1400">
                <a:latin typeface="Comic Sans MS" charset="0"/>
                <a:cs typeface="Arial" charset="0"/>
              </a:endParaRPr>
            </a:p>
            <a:p>
              <a:pPr algn="ctr"/>
              <a:r>
                <a:rPr lang="en-US" sz="2000">
                  <a:latin typeface="Comic Sans MS" charset="0"/>
                  <a:cs typeface="Arial" charset="0"/>
                </a:rPr>
                <a:t>link</a:t>
              </a:r>
            </a:p>
            <a:p>
              <a:pPr algn="ctr"/>
              <a:endParaRPr lang="en-US" sz="1400">
                <a:latin typeface="Comic Sans MS" charset="0"/>
                <a:cs typeface="Arial" charset="0"/>
              </a:endParaRPr>
            </a:p>
            <a:p>
              <a:pPr algn="ctr"/>
              <a:r>
                <a:rPr lang="en-US" sz="2000">
                  <a:latin typeface="Comic Sans MS" charset="0"/>
                  <a:cs typeface="Arial" charset="0"/>
                </a:rPr>
                <a:t>physical</a:t>
              </a:r>
            </a:p>
          </p:txBody>
        </p:sp>
        <p:sp>
          <p:nvSpPr>
            <p:cNvPr id="14" name="Line 7"/>
            <p:cNvSpPr>
              <a:spLocks noChangeShapeType="1"/>
            </p:cNvSpPr>
            <p:nvPr/>
          </p:nvSpPr>
          <p:spPr bwMode="auto">
            <a:xfrm>
              <a:off x="3076" y="132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8"/>
            <p:cNvSpPr>
              <a:spLocks noChangeShapeType="1"/>
            </p:cNvSpPr>
            <p:nvPr/>
          </p:nvSpPr>
          <p:spPr bwMode="auto">
            <a:xfrm>
              <a:off x="3076" y="1768"/>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9"/>
            <p:cNvSpPr>
              <a:spLocks noChangeShapeType="1"/>
            </p:cNvSpPr>
            <p:nvPr/>
          </p:nvSpPr>
          <p:spPr bwMode="auto">
            <a:xfrm>
              <a:off x="3076" y="2216"/>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10"/>
            <p:cNvSpPr>
              <a:spLocks noChangeShapeType="1"/>
            </p:cNvSpPr>
            <p:nvPr/>
          </p:nvSpPr>
          <p:spPr bwMode="auto">
            <a:xfrm>
              <a:off x="3076" y="2664"/>
              <a:ext cx="118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7444787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Audience background</a:t>
            </a:r>
            <a:endParaRPr lang="en-US" sz="2800" dirty="0"/>
          </a:p>
        </p:txBody>
      </p:sp>
      <p:sp>
        <p:nvSpPr>
          <p:cNvPr id="1266691" name="Rectangle 3"/>
          <p:cNvSpPr>
            <a:spLocks noGrp="1" noChangeArrowheads="1"/>
          </p:cNvSpPr>
          <p:nvPr>
            <p:ph idx="1"/>
          </p:nvPr>
        </p:nvSpPr>
        <p:spPr/>
        <p:txBody>
          <a:bodyPr/>
          <a:lstStyle/>
          <a:p>
            <a:pPr marL="0" indent="0">
              <a:buNone/>
            </a:pPr>
            <a:r>
              <a:rPr lang="en-US" altLang="zh-CN" sz="3200" dirty="0" smtClean="0">
                <a:ea typeface="宋体" charset="0"/>
                <a:cs typeface="宋体" charset="0"/>
              </a:rPr>
              <a:t>Know TCP/IP protocols?</a:t>
            </a: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Know congestion control?</a:t>
            </a:r>
            <a:endParaRPr lang="en-US" altLang="zh-CN"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Experiment with ns2?  Linux kernel?</a:t>
            </a:r>
            <a:endParaRPr lang="en-US" altLang="zh-CN" sz="2800" dirty="0">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Know optimization theory?  Control theory?</a:t>
            </a:r>
          </a:p>
          <a:p>
            <a:pPr marL="0" indent="0">
              <a:buNone/>
            </a:pPr>
            <a:endParaRPr lang="en-US" altLang="zh-CN" sz="1800" dirty="0" smtClean="0">
              <a:ea typeface="宋体" charset="0"/>
              <a:cs typeface="宋体" charset="0"/>
            </a:endParaRPr>
          </a:p>
          <a:p>
            <a:pPr marL="0" indent="0">
              <a:buNone/>
            </a:pPr>
            <a:r>
              <a:rPr lang="en-US" altLang="zh-CN" sz="3200" dirty="0" smtClean="0">
                <a:ea typeface="宋体" charset="0"/>
                <a:cs typeface="宋体" charset="0"/>
              </a:rPr>
              <a:t>Know network utility maximization?</a:t>
            </a:r>
            <a:endParaRPr lang="en-US" altLang="zh-CN" sz="3200" dirty="0">
              <a:ea typeface="宋体" charset="0"/>
              <a:cs typeface="宋体" charset="0"/>
            </a:endParaRPr>
          </a:p>
          <a:p>
            <a:pPr marL="0" indent="0">
              <a:buNone/>
            </a:pPr>
            <a:endParaRPr lang="en-US" altLang="zh-CN" sz="1800" dirty="0">
              <a:ea typeface="宋体" charset="0"/>
              <a:cs typeface="宋体" charset="0"/>
            </a:endParaRPr>
          </a:p>
          <a:p>
            <a:pPr marL="0" indent="0">
              <a:buNone/>
            </a:pPr>
            <a:endParaRPr lang="en-US" altLang="zh-CN" sz="3200" dirty="0" smtClean="0">
              <a:ea typeface="宋体" charset="0"/>
              <a:cs typeface="宋体" charset="0"/>
            </a:endParaRPr>
          </a:p>
          <a:p>
            <a:pPr marL="0" indent="0">
              <a:buNone/>
            </a:pPr>
            <a:endParaRPr lang="en-US" altLang="zh-CN" sz="1800" dirty="0" smtClean="0">
              <a:ea typeface="宋体" charset="0"/>
              <a:cs typeface="宋体" charset="0"/>
            </a:endParaRPr>
          </a:p>
        </p:txBody>
      </p:sp>
    </p:spTree>
    <p:extLst>
      <p:ext uri="{BB962C8B-B14F-4D97-AF65-F5344CB8AC3E}">
        <p14:creationId xmlns:p14="http://schemas.microsoft.com/office/powerpoint/2010/main" val="532173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dirty="0" smtClean="0"/>
              <a:t>Why mathematical models</a:t>
            </a:r>
            <a:endParaRPr lang="en-US" dirty="0"/>
          </a:p>
        </p:txBody>
      </p:sp>
      <p:sp>
        <p:nvSpPr>
          <p:cNvPr id="1131523" name="Rectangle 3"/>
          <p:cNvSpPr>
            <a:spLocks noGrp="1" noChangeArrowheads="1"/>
          </p:cNvSpPr>
          <p:nvPr>
            <p:ph type="body" idx="1"/>
          </p:nvPr>
        </p:nvSpPr>
        <p:spPr>
          <a:xfrm>
            <a:off x="838200" y="1143000"/>
            <a:ext cx="8305800" cy="5562600"/>
          </a:xfrm>
        </p:spPr>
        <p:txBody>
          <a:bodyPr/>
          <a:lstStyle/>
          <a:p>
            <a:pPr marL="0" indent="0">
              <a:buNone/>
            </a:pPr>
            <a:r>
              <a:rPr lang="en-US" dirty="0" smtClean="0"/>
              <a:t>Not to replace intuitions, </a:t>
            </a:r>
            <a:r>
              <a:rPr lang="en-US" dirty="0" err="1" smtClean="0"/>
              <a:t>expts</a:t>
            </a:r>
            <a:r>
              <a:rPr lang="en-US" dirty="0" smtClean="0"/>
              <a:t>, heuristics</a:t>
            </a:r>
            <a:endParaRPr lang="en-US" dirty="0"/>
          </a:p>
          <a:p>
            <a:pPr lvl="1"/>
            <a:endParaRPr lang="en-US" sz="1400" dirty="0" smtClean="0"/>
          </a:p>
          <a:p>
            <a:pPr marL="0" indent="0">
              <a:buNone/>
            </a:pPr>
            <a:r>
              <a:rPr lang="en-US" dirty="0" smtClean="0"/>
              <a:t>Provides structure and clarity</a:t>
            </a:r>
            <a:endParaRPr lang="en-US" dirty="0"/>
          </a:p>
          <a:p>
            <a:pPr lvl="1"/>
            <a:r>
              <a:rPr lang="en-US" dirty="0" smtClean="0"/>
              <a:t>Refines intuition</a:t>
            </a:r>
          </a:p>
          <a:p>
            <a:pPr lvl="1"/>
            <a:r>
              <a:rPr lang="en-US" dirty="0" smtClean="0"/>
              <a:t>Guides design</a:t>
            </a:r>
            <a:endParaRPr lang="en-US" dirty="0"/>
          </a:p>
          <a:p>
            <a:pPr lvl="1"/>
            <a:r>
              <a:rPr lang="en-US" dirty="0" smtClean="0"/>
              <a:t>Suggests ideas</a:t>
            </a:r>
          </a:p>
          <a:p>
            <a:pPr lvl="1"/>
            <a:r>
              <a:rPr lang="en-US" dirty="0" smtClean="0"/>
              <a:t>Explores boundaries</a:t>
            </a:r>
          </a:p>
          <a:p>
            <a:pPr lvl="1"/>
            <a:r>
              <a:rPr lang="en-US" dirty="0" smtClean="0"/>
              <a:t>Understands </a:t>
            </a:r>
            <a:r>
              <a:rPr lang="en-US" dirty="0">
                <a:solidFill>
                  <a:srgbClr val="0000FF"/>
                </a:solidFill>
              </a:rPr>
              <a:t>structural properties</a:t>
            </a:r>
          </a:p>
          <a:p>
            <a:pPr lvl="1"/>
            <a:endParaRPr lang="en-US" sz="1400" dirty="0" smtClean="0"/>
          </a:p>
          <a:p>
            <a:pPr marL="0" indent="0">
              <a:buNone/>
            </a:pPr>
            <a:r>
              <a:rPr lang="en-US" dirty="0" smtClean="0"/>
              <a:t>Risk</a:t>
            </a:r>
          </a:p>
          <a:p>
            <a:pPr lvl="1"/>
            <a:r>
              <a:rPr lang="en-US" dirty="0" smtClean="0"/>
              <a:t>“All models are wrong”</a:t>
            </a:r>
          </a:p>
          <a:p>
            <a:pPr lvl="1"/>
            <a:r>
              <a:rPr lang="en-US" dirty="0" smtClean="0"/>
              <a:t>“… some are useful”</a:t>
            </a:r>
          </a:p>
          <a:p>
            <a:pPr lvl="1"/>
            <a:r>
              <a:rPr lang="en-US" dirty="0" smtClean="0"/>
              <a:t>Validate with simulations &amp; experiments</a:t>
            </a:r>
            <a:endParaRPr lang="en-US" dirty="0"/>
          </a:p>
        </p:txBody>
      </p:sp>
    </p:spTree>
    <p:extLst>
      <p:ext uri="{BB962C8B-B14F-4D97-AF65-F5344CB8AC3E}">
        <p14:creationId xmlns:p14="http://schemas.microsoft.com/office/powerpoint/2010/main" val="36490850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dirty="0" smtClean="0"/>
              <a:t>Structural properties</a:t>
            </a:r>
            <a:endParaRPr lang="en-US" dirty="0"/>
          </a:p>
        </p:txBody>
      </p:sp>
      <p:sp>
        <p:nvSpPr>
          <p:cNvPr id="1131523" name="Rectangle 3"/>
          <p:cNvSpPr>
            <a:spLocks noGrp="1" noChangeArrowheads="1"/>
          </p:cNvSpPr>
          <p:nvPr>
            <p:ph type="body" idx="1"/>
          </p:nvPr>
        </p:nvSpPr>
        <p:spPr>
          <a:xfrm>
            <a:off x="838200" y="1295400"/>
            <a:ext cx="8305800" cy="5562600"/>
          </a:xfrm>
        </p:spPr>
        <p:txBody>
          <a:bodyPr/>
          <a:lstStyle/>
          <a:p>
            <a:pPr marL="0" indent="0">
              <a:buNone/>
            </a:pPr>
            <a:r>
              <a:rPr lang="en-US" dirty="0" smtClean="0"/>
              <a:t>Equilibrium properties</a:t>
            </a:r>
          </a:p>
          <a:p>
            <a:pPr lvl="1"/>
            <a:r>
              <a:rPr lang="en-US" dirty="0" smtClean="0">
                <a:solidFill>
                  <a:srgbClr val="0000FF"/>
                </a:solidFill>
              </a:rPr>
              <a:t>Throughput, delay, loss, fairness</a:t>
            </a:r>
            <a:endParaRPr lang="en-US" dirty="0">
              <a:solidFill>
                <a:srgbClr val="0000FF"/>
              </a:solidFill>
            </a:endParaRPr>
          </a:p>
          <a:p>
            <a:pPr lvl="1"/>
            <a:endParaRPr lang="en-US" sz="1400" dirty="0" smtClean="0"/>
          </a:p>
          <a:p>
            <a:pPr marL="0" indent="0">
              <a:buNone/>
            </a:pPr>
            <a:r>
              <a:rPr lang="en-US" dirty="0" smtClean="0"/>
              <a:t>Dynamic properties</a:t>
            </a:r>
            <a:endParaRPr lang="en-US" dirty="0"/>
          </a:p>
          <a:p>
            <a:pPr lvl="1"/>
            <a:r>
              <a:rPr lang="en-US" dirty="0" smtClean="0">
                <a:solidFill>
                  <a:srgbClr val="0000FF"/>
                </a:solidFill>
              </a:rPr>
              <a:t>Stability</a:t>
            </a:r>
          </a:p>
          <a:p>
            <a:pPr lvl="1"/>
            <a:r>
              <a:rPr lang="en-US" dirty="0" smtClean="0"/>
              <a:t>Robustness</a:t>
            </a:r>
            <a:endParaRPr lang="en-US" dirty="0"/>
          </a:p>
          <a:p>
            <a:pPr lvl="1"/>
            <a:r>
              <a:rPr lang="en-US" dirty="0" smtClean="0"/>
              <a:t>Responsiveness</a:t>
            </a:r>
          </a:p>
          <a:p>
            <a:pPr marL="471487" lvl="1" indent="0">
              <a:buNone/>
            </a:pPr>
            <a:endParaRPr lang="en-US" sz="1400" dirty="0" smtClean="0"/>
          </a:p>
          <a:p>
            <a:pPr marL="0" indent="0">
              <a:buNone/>
            </a:pPr>
            <a:r>
              <a:rPr lang="en-US" dirty="0" smtClean="0"/>
              <a:t>Scalability properties</a:t>
            </a:r>
          </a:p>
          <a:p>
            <a:pPr lvl="1"/>
            <a:r>
              <a:rPr lang="en-US" dirty="0" smtClean="0"/>
              <a:t>Information scaling (decentralization)</a:t>
            </a:r>
          </a:p>
          <a:p>
            <a:pPr lvl="1"/>
            <a:r>
              <a:rPr lang="en-US" dirty="0" smtClean="0"/>
              <a:t>Computation scaling</a:t>
            </a:r>
          </a:p>
          <a:p>
            <a:pPr lvl="1"/>
            <a:r>
              <a:rPr lang="en-US" dirty="0" smtClean="0"/>
              <a:t>Performance scaling</a:t>
            </a:r>
            <a:endParaRPr lang="en-US" dirty="0"/>
          </a:p>
        </p:txBody>
      </p:sp>
    </p:spTree>
    <p:extLst>
      <p:ext uri="{BB962C8B-B14F-4D97-AF65-F5344CB8AC3E}">
        <p14:creationId xmlns:p14="http://schemas.microsoft.com/office/powerpoint/2010/main" val="25535268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62000" y="228600"/>
            <a:ext cx="7610363" cy="4218558"/>
          </a:xfrm>
          <a:prstGeom prst="rect">
            <a:avLst/>
          </a:prstGeom>
        </p:spPr>
      </p:pic>
      <p:pic>
        <p:nvPicPr>
          <p:cNvPr id="3" name="Picture 2"/>
          <p:cNvPicPr>
            <a:picLocks noChangeAspect="1"/>
          </p:cNvPicPr>
          <p:nvPr/>
        </p:nvPicPr>
        <p:blipFill>
          <a:blip r:embed="rId5"/>
          <a:stretch>
            <a:fillRect/>
          </a:stretch>
        </p:blipFill>
        <p:spPr>
          <a:xfrm>
            <a:off x="0" y="4648200"/>
            <a:ext cx="9144000" cy="2133600"/>
          </a:xfrm>
          <a:prstGeom prst="rect">
            <a:avLst/>
          </a:prstGeom>
        </p:spPr>
      </p:pic>
      <p:sp>
        <p:nvSpPr>
          <p:cNvPr id="6" name="TextBox 5"/>
          <p:cNvSpPr txBox="1"/>
          <p:nvPr/>
        </p:nvSpPr>
        <p:spPr>
          <a:xfrm>
            <a:off x="6100736" y="4385846"/>
            <a:ext cx="3119464" cy="338554"/>
          </a:xfrm>
          <a:prstGeom prst="rect">
            <a:avLst/>
          </a:prstGeom>
          <a:noFill/>
        </p:spPr>
        <p:txBody>
          <a:bodyPr wrap="none" rtlCol="0">
            <a:spAutoFit/>
          </a:bodyPr>
          <a:lstStyle/>
          <a:p>
            <a:r>
              <a:rPr lang="en-US" sz="1600" dirty="0" smtClean="0">
                <a:solidFill>
                  <a:srgbClr val="0000FF"/>
                </a:solidFill>
              </a:rPr>
              <a:t>L., Peterson, Wang, JACM 2002</a:t>
            </a:r>
            <a:endParaRPr lang="en-US" sz="1600" dirty="0">
              <a:solidFill>
                <a:srgbClr val="0000FF"/>
              </a:solidFill>
            </a:endParaRPr>
          </a:p>
        </p:txBody>
      </p:sp>
    </p:spTree>
    <p:custDataLst>
      <p:tags r:id="rId1"/>
    </p:custDataLst>
    <p:extLst>
      <p:ext uri="{BB962C8B-B14F-4D97-AF65-F5344CB8AC3E}">
        <p14:creationId xmlns:p14="http://schemas.microsoft.com/office/powerpoint/2010/main" val="48641939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dirty="0" smtClean="0"/>
              <a:t>Limitations of basic model</a:t>
            </a:r>
            <a:endParaRPr lang="en-US" dirty="0"/>
          </a:p>
        </p:txBody>
      </p:sp>
      <p:sp>
        <p:nvSpPr>
          <p:cNvPr id="1131523" name="Rectangle 3"/>
          <p:cNvSpPr>
            <a:spLocks noGrp="1" noChangeArrowheads="1"/>
          </p:cNvSpPr>
          <p:nvPr>
            <p:ph type="body" idx="1"/>
          </p:nvPr>
        </p:nvSpPr>
        <p:spPr>
          <a:xfrm>
            <a:off x="838200" y="1143000"/>
            <a:ext cx="8077200" cy="5562600"/>
          </a:xfrm>
        </p:spPr>
        <p:txBody>
          <a:bodyPr/>
          <a:lstStyle/>
          <a:p>
            <a:pPr marL="0" indent="0">
              <a:buNone/>
            </a:pPr>
            <a:r>
              <a:rPr lang="en-US" dirty="0" smtClean="0"/>
              <a:t>Static and deterministic network</a:t>
            </a:r>
          </a:p>
          <a:p>
            <a:pPr lvl="1"/>
            <a:r>
              <a:rPr lang="en-US" dirty="0" smtClean="0"/>
              <a:t>Fixed set of flows, link capacities, routing</a:t>
            </a:r>
          </a:p>
          <a:p>
            <a:pPr lvl="1"/>
            <a:r>
              <a:rPr lang="en-US" dirty="0" smtClean="0"/>
              <a:t>Real networks are time-varying and random</a:t>
            </a:r>
          </a:p>
          <a:p>
            <a:pPr marL="0" indent="0">
              <a:buNone/>
            </a:pPr>
            <a:r>
              <a:rPr lang="en-US" dirty="0" smtClean="0"/>
              <a:t>Homogeneous protocols</a:t>
            </a:r>
          </a:p>
          <a:p>
            <a:pPr lvl="1"/>
            <a:r>
              <a:rPr lang="en-US" dirty="0" smtClean="0"/>
              <a:t>All flows use the same congestion measure</a:t>
            </a:r>
          </a:p>
          <a:p>
            <a:pPr marL="0" indent="0">
              <a:buNone/>
            </a:pPr>
            <a:r>
              <a:rPr lang="en-US" dirty="0"/>
              <a:t>Fluid approximation</a:t>
            </a:r>
          </a:p>
          <a:p>
            <a:pPr lvl="1"/>
            <a:r>
              <a:rPr lang="en-US" dirty="0"/>
              <a:t>Ignore packet level effects, e.g. </a:t>
            </a:r>
            <a:r>
              <a:rPr lang="en-US" dirty="0" err="1" smtClean="0"/>
              <a:t>burstiness</a:t>
            </a:r>
            <a:endParaRPr lang="en-US" dirty="0" smtClean="0"/>
          </a:p>
          <a:p>
            <a:pPr lvl="1"/>
            <a:r>
              <a:rPr lang="en-US" dirty="0" smtClean="0"/>
              <a:t>Inaccurate buffering process</a:t>
            </a:r>
          </a:p>
          <a:p>
            <a:pPr marL="0" indent="0">
              <a:buNone/>
            </a:pPr>
            <a:r>
              <a:rPr lang="en-US" dirty="0" smtClean="0"/>
              <a:t>Difficulty in analysis of model</a:t>
            </a:r>
          </a:p>
          <a:p>
            <a:pPr lvl="1"/>
            <a:r>
              <a:rPr lang="en-US" dirty="0" smtClean="0"/>
              <a:t>Global stability in presence of feedback delay</a:t>
            </a:r>
          </a:p>
          <a:p>
            <a:pPr lvl="1"/>
            <a:r>
              <a:rPr lang="en-US" dirty="0" smtClean="0"/>
              <a:t>Robustness, responsiveness</a:t>
            </a:r>
          </a:p>
          <a:p>
            <a:pPr marL="0" indent="0">
              <a:buNone/>
            </a:pPr>
            <a:endParaRPr lang="en-US" dirty="0"/>
          </a:p>
        </p:txBody>
      </p:sp>
      <p:grpSp>
        <p:nvGrpSpPr>
          <p:cNvPr id="4" name="Group 3"/>
          <p:cNvGrpSpPr/>
          <p:nvPr/>
        </p:nvGrpSpPr>
        <p:grpSpPr>
          <a:xfrm>
            <a:off x="762000" y="4953000"/>
            <a:ext cx="8077200" cy="1676400"/>
            <a:chOff x="609600" y="4191000"/>
            <a:chExt cx="7696200" cy="1676400"/>
          </a:xfrm>
        </p:grpSpPr>
        <p:sp>
          <p:nvSpPr>
            <p:cNvPr id="3" name="Rounded Rectangle 2"/>
            <p:cNvSpPr/>
            <p:nvPr/>
          </p:nvSpPr>
          <p:spPr bwMode="auto">
            <a:xfrm>
              <a:off x="609600" y="4191000"/>
              <a:ext cx="7696200" cy="1676400"/>
            </a:xfrm>
            <a:prstGeom prst="roundRect">
              <a:avLst/>
            </a:prstGeom>
            <a:solidFill>
              <a:srgbClr val="CC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2" name="TextBox 1"/>
            <p:cNvSpPr txBox="1"/>
            <p:nvPr/>
          </p:nvSpPr>
          <p:spPr>
            <a:xfrm>
              <a:off x="914400" y="4532293"/>
              <a:ext cx="7090678" cy="954107"/>
            </a:xfrm>
            <a:prstGeom prst="rect">
              <a:avLst/>
            </a:prstGeom>
            <a:solidFill>
              <a:srgbClr val="CCFFCC"/>
            </a:solidFill>
          </p:spPr>
          <p:txBody>
            <a:bodyPr wrap="none" rtlCol="0">
              <a:spAutoFit/>
            </a:bodyPr>
            <a:lstStyle/>
            <a:p>
              <a:pPr algn="ctr"/>
              <a:r>
                <a:rPr lang="en-US" sz="2800" dirty="0">
                  <a:solidFill>
                    <a:srgbClr val="0000FF"/>
                  </a:solidFill>
                </a:rPr>
                <a:t>b</a:t>
              </a:r>
              <a:r>
                <a:rPr lang="en-US" sz="2800" dirty="0" smtClean="0">
                  <a:solidFill>
                    <a:srgbClr val="0000FF"/>
                  </a:solidFill>
                </a:rPr>
                <a:t>asic model has been generalized </a:t>
              </a:r>
            </a:p>
            <a:p>
              <a:pPr algn="ctr"/>
              <a:r>
                <a:rPr lang="en-US" sz="2800" dirty="0">
                  <a:solidFill>
                    <a:srgbClr val="0000FF"/>
                  </a:solidFill>
                </a:rPr>
                <a:t>t</a:t>
              </a:r>
              <a:r>
                <a:rPr lang="en-US" sz="2800" dirty="0" smtClean="0">
                  <a:solidFill>
                    <a:srgbClr val="0000FF"/>
                  </a:solidFill>
                </a:rPr>
                <a:t>o address these issues to various degrees</a:t>
              </a:r>
              <a:endParaRPr lang="en-US" sz="2800" dirty="0">
                <a:solidFill>
                  <a:srgbClr val="0000FF"/>
                </a:solidFill>
              </a:endParaRPr>
            </a:p>
          </p:txBody>
        </p:sp>
      </p:grpSp>
    </p:spTree>
    <p:extLst>
      <p:ext uri="{BB962C8B-B14F-4D97-AF65-F5344CB8AC3E}">
        <p14:creationId xmlns:p14="http://schemas.microsoft.com/office/powerpoint/2010/main" val="314690872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Mathematical models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chemeClr val="bg2">
                    <a:lumMod val="75000"/>
                  </a:schemeClr>
                </a:solidFill>
                <a:ea typeface="宋体" charset="0"/>
                <a:cs typeface="宋体" charset="0"/>
              </a:rPr>
              <a:t>Why mathematical models?</a:t>
            </a:r>
            <a:endParaRPr lang="en-US" altLang="zh-CN"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Dynamical systems model of CC</a:t>
            </a:r>
            <a:endParaRPr lang="en-US" altLang="zh-CN" sz="2800"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a:solidFill>
                  <a:srgbClr val="000000"/>
                </a:solidFill>
                <a:ea typeface="宋体" charset="0"/>
                <a:cs typeface="宋体" charset="0"/>
              </a:rPr>
              <a:t>Convex optimization primer</a:t>
            </a:r>
          </a:p>
          <a:p>
            <a:pPr marL="0" indent="0">
              <a:buNone/>
            </a:pPr>
            <a:endParaRPr lang="en-US" altLang="zh-CN" sz="1800" dirty="0">
              <a:ea typeface="宋体" charset="0"/>
              <a:cs typeface="宋体" charset="0"/>
            </a:endParaRPr>
          </a:p>
          <a:p>
            <a:pPr marL="0" indent="0">
              <a:buNone/>
            </a:pPr>
            <a:r>
              <a:rPr lang="en-US" altLang="zh-CN" sz="3200" dirty="0">
                <a:solidFill>
                  <a:srgbClr val="000000"/>
                </a:solidFill>
                <a:ea typeface="宋体" charset="0"/>
                <a:cs typeface="宋体" charset="0"/>
              </a:rPr>
              <a:t>Reverse </a:t>
            </a:r>
            <a:r>
              <a:rPr lang="en-US" altLang="zh-CN" sz="3200" dirty="0" err="1">
                <a:solidFill>
                  <a:srgbClr val="000000"/>
                </a:solidFill>
                <a:ea typeface="宋体" charset="0"/>
                <a:cs typeface="宋体" charset="0"/>
              </a:rPr>
              <a:t>engr</a:t>
            </a:r>
            <a:r>
              <a:rPr lang="en-US" altLang="zh-CN" sz="3200" dirty="0">
                <a:solidFill>
                  <a:srgbClr val="000000"/>
                </a:solidFill>
                <a:ea typeface="宋体" charset="0"/>
                <a:cs typeface="宋体" charset="0"/>
              </a:rPr>
              <a:t>: equilibrium properties</a:t>
            </a:r>
          </a:p>
          <a:p>
            <a:pPr marL="0" indent="0">
              <a:buNone/>
            </a:pPr>
            <a:endParaRPr lang="en-US" altLang="zh-CN" sz="1800" dirty="0">
              <a:solidFill>
                <a:srgbClr val="000000"/>
              </a:solidFill>
              <a:ea typeface="宋体" charset="0"/>
              <a:cs typeface="宋体" charset="0"/>
            </a:endParaRPr>
          </a:p>
          <a:p>
            <a:pPr marL="0" indent="0">
              <a:buNone/>
            </a:pPr>
            <a:r>
              <a:rPr lang="en-US" altLang="zh-CN" sz="3200" dirty="0">
                <a:solidFill>
                  <a:srgbClr val="000000"/>
                </a:solidFill>
                <a:ea typeface="宋体" charset="0"/>
                <a:cs typeface="宋体" charset="0"/>
              </a:rPr>
              <a:t>Forward </a:t>
            </a:r>
            <a:r>
              <a:rPr lang="en-US" altLang="zh-CN" sz="3200" dirty="0" err="1">
                <a:solidFill>
                  <a:srgbClr val="000000"/>
                </a:solidFill>
                <a:ea typeface="宋体" charset="0"/>
                <a:cs typeface="宋体" charset="0"/>
              </a:rPr>
              <a:t>engr</a:t>
            </a:r>
            <a:r>
              <a:rPr lang="en-US" altLang="zh-CN" sz="3200" dirty="0">
                <a:solidFill>
                  <a:srgbClr val="000000"/>
                </a:solidFill>
                <a:ea typeface="宋体" charset="0"/>
                <a:cs typeface="宋体" charset="0"/>
              </a:rPr>
              <a:t>: FAST TCP</a:t>
            </a:r>
          </a:p>
          <a:p>
            <a:pPr marL="0" indent="0">
              <a:buNone/>
            </a:pPr>
            <a:endParaRPr lang="en-US" altLang="zh-CN" sz="1600" dirty="0">
              <a:ea typeface="宋体" charset="0"/>
              <a:cs typeface="宋体" charset="0"/>
            </a:endParaRPr>
          </a:p>
        </p:txBody>
      </p:sp>
    </p:spTree>
    <p:extLst>
      <p:ext uri="{BB962C8B-B14F-4D97-AF65-F5344CB8AC3E}">
        <p14:creationId xmlns:p14="http://schemas.microsoft.com/office/powerpoint/2010/main" val="155136869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p:txBody>
          <a:bodyPr/>
          <a:lstStyle/>
          <a:p>
            <a:pPr eaLnBrk="1" hangingPunct="1">
              <a:defRPr/>
            </a:pPr>
            <a:r>
              <a:rPr lang="en-US" smtClean="0">
                <a:cs typeface="+mj-cs"/>
              </a:rPr>
              <a:t>TCP/AQM</a:t>
            </a:r>
          </a:p>
        </p:txBody>
      </p:sp>
      <p:sp>
        <p:nvSpPr>
          <p:cNvPr id="1272835" name="Rectangle 3"/>
          <p:cNvSpPr>
            <a:spLocks noGrp="1" noChangeArrowheads="1"/>
          </p:cNvSpPr>
          <p:nvPr>
            <p:ph type="body" idx="1"/>
          </p:nvPr>
        </p:nvSpPr>
        <p:spPr>
          <a:xfrm>
            <a:off x="381000" y="3733800"/>
            <a:ext cx="8229600" cy="2819400"/>
          </a:xfrm>
        </p:spPr>
        <p:txBody>
          <a:bodyPr/>
          <a:lstStyle/>
          <a:p>
            <a:pPr marL="0" indent="0" eaLnBrk="1" hangingPunct="1">
              <a:buNone/>
              <a:defRPr/>
            </a:pPr>
            <a:r>
              <a:rPr lang="en-US" sz="1900" dirty="0" smtClean="0">
                <a:cs typeface="+mn-cs"/>
              </a:rPr>
              <a:t>Congestion control is a distributed asynchronous algorithm to    share bandwidth</a:t>
            </a:r>
          </a:p>
          <a:p>
            <a:pPr marL="0" indent="0" eaLnBrk="1" hangingPunct="1">
              <a:buNone/>
              <a:defRPr/>
            </a:pPr>
            <a:r>
              <a:rPr lang="en-US" sz="1900" dirty="0" smtClean="0">
                <a:cs typeface="+mn-cs"/>
              </a:rPr>
              <a:t>It has two components</a:t>
            </a:r>
          </a:p>
          <a:p>
            <a:pPr lvl="1" eaLnBrk="1" hangingPunct="1">
              <a:defRPr/>
            </a:pPr>
            <a:r>
              <a:rPr lang="en-US" sz="1700" dirty="0" smtClean="0"/>
              <a:t>TCP: adapts sending rate (window) to congestion</a:t>
            </a:r>
          </a:p>
          <a:p>
            <a:pPr lvl="1" eaLnBrk="1" hangingPunct="1">
              <a:defRPr/>
            </a:pPr>
            <a:r>
              <a:rPr lang="en-US" sz="1700" dirty="0" smtClean="0"/>
              <a:t>AQM: adjusts &amp; feeds back congestion information</a:t>
            </a:r>
          </a:p>
          <a:p>
            <a:pPr marL="0" indent="0" eaLnBrk="1" hangingPunct="1">
              <a:buNone/>
              <a:defRPr/>
            </a:pPr>
            <a:r>
              <a:rPr lang="en-US" sz="1900" dirty="0" smtClean="0">
                <a:cs typeface="+mn-cs"/>
              </a:rPr>
              <a:t>They form a distributed feedback control system</a:t>
            </a:r>
          </a:p>
          <a:p>
            <a:pPr lvl="1" eaLnBrk="1" hangingPunct="1">
              <a:defRPr/>
            </a:pPr>
            <a:r>
              <a:rPr lang="en-US" sz="1700" dirty="0" smtClean="0"/>
              <a:t>Equilibrium &amp; stability depends on both TCP and AQM</a:t>
            </a:r>
          </a:p>
          <a:p>
            <a:pPr lvl="1" eaLnBrk="1" hangingPunct="1">
              <a:defRPr/>
            </a:pPr>
            <a:r>
              <a:rPr lang="en-US" sz="1700" dirty="0" smtClean="0"/>
              <a:t>And on delay, capacity, routing, #connections</a:t>
            </a:r>
          </a:p>
        </p:txBody>
      </p:sp>
      <p:grpSp>
        <p:nvGrpSpPr>
          <p:cNvPr id="58371" name="Group 5"/>
          <p:cNvGrpSpPr>
            <a:grpSpLocks/>
          </p:cNvGrpSpPr>
          <p:nvPr/>
        </p:nvGrpSpPr>
        <p:grpSpPr bwMode="auto">
          <a:xfrm>
            <a:off x="609600" y="1219200"/>
            <a:ext cx="8020050" cy="1304925"/>
            <a:chOff x="247" y="1669"/>
            <a:chExt cx="5052" cy="925"/>
          </a:xfrm>
        </p:grpSpPr>
        <p:grpSp>
          <p:nvGrpSpPr>
            <p:cNvPr id="58383" name="Group 6"/>
            <p:cNvGrpSpPr>
              <a:grpSpLocks/>
            </p:cNvGrpSpPr>
            <p:nvPr/>
          </p:nvGrpSpPr>
          <p:grpSpPr bwMode="auto">
            <a:xfrm>
              <a:off x="247" y="1669"/>
              <a:ext cx="5052" cy="925"/>
              <a:chOff x="247" y="1557"/>
              <a:chExt cx="5052" cy="925"/>
            </a:xfrm>
          </p:grpSpPr>
          <p:sp>
            <p:nvSpPr>
              <p:cNvPr id="1272839" name="Oval 7"/>
              <p:cNvSpPr>
                <a:spLocks noChangeArrowheads="1"/>
              </p:cNvSpPr>
              <p:nvPr/>
            </p:nvSpPr>
            <p:spPr bwMode="auto">
              <a:xfrm>
                <a:off x="1847" y="1604"/>
                <a:ext cx="2020" cy="878"/>
              </a:xfrm>
              <a:prstGeom prst="ellipse">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40" name="Rectangle 8"/>
              <p:cNvSpPr>
                <a:spLocks noChangeArrowheads="1"/>
              </p:cNvSpPr>
              <p:nvPr/>
            </p:nvSpPr>
            <p:spPr bwMode="auto">
              <a:xfrm>
                <a:off x="247" y="1623"/>
                <a:ext cx="1417" cy="1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41" name="Line 9"/>
              <p:cNvSpPr>
                <a:spLocks noChangeShapeType="1"/>
              </p:cNvSpPr>
              <p:nvPr/>
            </p:nvSpPr>
            <p:spPr bwMode="auto">
              <a:xfrm>
                <a:off x="1664" y="1706"/>
                <a:ext cx="292" cy="109"/>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58388" name="Group 10"/>
              <p:cNvGrpSpPr>
                <a:grpSpLocks/>
              </p:cNvGrpSpPr>
              <p:nvPr/>
            </p:nvGrpSpPr>
            <p:grpSpPr bwMode="auto">
              <a:xfrm>
                <a:off x="3593" y="1557"/>
                <a:ext cx="1706" cy="180"/>
                <a:chOff x="3729" y="2277"/>
                <a:chExt cx="1706" cy="180"/>
              </a:xfrm>
            </p:grpSpPr>
            <p:sp>
              <p:nvSpPr>
                <p:cNvPr id="1272843" name="Rectangle 11"/>
                <p:cNvSpPr>
                  <a:spLocks noChangeArrowheads="1"/>
                </p:cNvSpPr>
                <p:nvPr/>
              </p:nvSpPr>
              <p:spPr bwMode="auto">
                <a:xfrm>
                  <a:off x="4018" y="2277"/>
                  <a:ext cx="1417" cy="1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44" name="Line 12"/>
                <p:cNvSpPr>
                  <a:spLocks noChangeShapeType="1"/>
                </p:cNvSpPr>
                <p:nvPr/>
              </p:nvSpPr>
              <p:spPr bwMode="auto">
                <a:xfrm flipV="1">
                  <a:off x="3729" y="2347"/>
                  <a:ext cx="292" cy="110"/>
                </a:xfrm>
                <a:prstGeom prst="line">
                  <a:avLst/>
                </a:prstGeom>
                <a:noFill/>
                <a:ln w="38100">
                  <a:solidFill>
                    <a:srgbClr val="FF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272845" name="Rectangle 13"/>
              <p:cNvSpPr>
                <a:spLocks noChangeArrowheads="1"/>
              </p:cNvSpPr>
              <p:nvPr/>
            </p:nvSpPr>
            <p:spPr bwMode="auto">
              <a:xfrm>
                <a:off x="252" y="2249"/>
                <a:ext cx="1417" cy="1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46" name="Line 14"/>
              <p:cNvSpPr>
                <a:spLocks noChangeShapeType="1"/>
              </p:cNvSpPr>
              <p:nvPr/>
            </p:nvSpPr>
            <p:spPr bwMode="auto">
              <a:xfrm flipV="1">
                <a:off x="1669" y="2240"/>
                <a:ext cx="274" cy="91"/>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72847" name="Text Box 15"/>
              <p:cNvSpPr txBox="1">
                <a:spLocks noChangeArrowheads="1"/>
              </p:cNvSpPr>
              <p:nvPr/>
            </p:nvSpPr>
            <p:spPr bwMode="auto">
              <a:xfrm>
                <a:off x="2460" y="1864"/>
                <a:ext cx="116"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endParaRPr kumimoji="1" lang="en-US" sz="2400" i="1">
                  <a:latin typeface="Times New Roman" charset="0"/>
                  <a:cs typeface="+mn-cs"/>
                </a:endParaRPr>
              </a:p>
            </p:txBody>
          </p:sp>
        </p:grpSp>
        <p:sp>
          <p:nvSpPr>
            <p:cNvPr id="1272848" name="Text Box 16"/>
            <p:cNvSpPr txBox="1">
              <a:spLocks noChangeArrowheads="1"/>
            </p:cNvSpPr>
            <p:nvPr/>
          </p:nvSpPr>
          <p:spPr bwMode="auto">
            <a:xfrm>
              <a:off x="598" y="2324"/>
              <a:ext cx="116"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endParaRPr kumimoji="1" lang="en-US">
                <a:latin typeface="Tahoma" charset="0"/>
                <a:cs typeface="+mn-cs"/>
              </a:endParaRPr>
            </a:p>
          </p:txBody>
        </p:sp>
      </p:grpSp>
      <p:sp>
        <p:nvSpPr>
          <p:cNvPr id="1272849" name="Text Box 17"/>
          <p:cNvSpPr txBox="1">
            <a:spLocks noChangeArrowheads="1"/>
          </p:cNvSpPr>
          <p:nvPr/>
        </p:nvSpPr>
        <p:spPr bwMode="auto">
          <a:xfrm>
            <a:off x="4341813" y="1428750"/>
            <a:ext cx="681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sz="2400" i="1">
                <a:latin typeface="Times New Roman" charset="0"/>
                <a:cs typeface="+mn-cs"/>
              </a:rPr>
              <a:t>p</a:t>
            </a:r>
            <a:r>
              <a:rPr kumimoji="1" lang="en-US" sz="2400" i="1" baseline="-25000">
                <a:latin typeface="Times New Roman" charset="0"/>
                <a:cs typeface="+mn-cs"/>
              </a:rPr>
              <a:t>l</a:t>
            </a:r>
            <a:r>
              <a:rPr kumimoji="1" lang="en-US" sz="2400" i="1">
                <a:latin typeface="Times New Roman" charset="0"/>
                <a:cs typeface="+mn-cs"/>
              </a:rPr>
              <a:t>(t)</a:t>
            </a:r>
          </a:p>
        </p:txBody>
      </p:sp>
      <p:sp>
        <p:nvSpPr>
          <p:cNvPr id="1272850" name="Rectangle 18"/>
          <p:cNvSpPr>
            <a:spLocks noChangeArrowheads="1"/>
          </p:cNvSpPr>
          <p:nvPr/>
        </p:nvSpPr>
        <p:spPr bwMode="auto">
          <a:xfrm>
            <a:off x="4294188" y="1822450"/>
            <a:ext cx="558800" cy="2365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51" name="Oval 19"/>
          <p:cNvSpPr>
            <a:spLocks noChangeArrowheads="1"/>
          </p:cNvSpPr>
          <p:nvPr/>
        </p:nvSpPr>
        <p:spPr bwMode="auto">
          <a:xfrm>
            <a:off x="4865688" y="1833563"/>
            <a:ext cx="190500" cy="236537"/>
          </a:xfrm>
          <a:prstGeom prst="ellipse">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20000"/>
              </a:spcBef>
              <a:buFontTx/>
              <a:buChar char="•"/>
              <a:defRPr/>
            </a:pPr>
            <a:endParaRPr kumimoji="1" lang="en-US" sz="2400" b="1">
              <a:latin typeface="Tahoma" charset="0"/>
              <a:cs typeface="+mn-cs"/>
            </a:endParaRPr>
          </a:p>
        </p:txBody>
      </p:sp>
      <p:sp>
        <p:nvSpPr>
          <p:cNvPr id="1272852" name="Rectangle 20"/>
          <p:cNvSpPr>
            <a:spLocks noChangeArrowheads="1"/>
          </p:cNvSpPr>
          <p:nvPr/>
        </p:nvSpPr>
        <p:spPr bwMode="auto">
          <a:xfrm>
            <a:off x="4497388" y="1822450"/>
            <a:ext cx="355600" cy="236538"/>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72853" name="Line 21"/>
          <p:cNvSpPr>
            <a:spLocks noChangeShapeType="1"/>
          </p:cNvSpPr>
          <p:nvPr/>
        </p:nvSpPr>
        <p:spPr bwMode="auto">
          <a:xfrm>
            <a:off x="4662488" y="2127250"/>
            <a:ext cx="0" cy="1082675"/>
          </a:xfrm>
          <a:prstGeom prst="line">
            <a:avLst/>
          </a:prstGeom>
          <a:noFill/>
          <a:ln w="38100" cap="rnd">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72854" name="Line 22"/>
          <p:cNvSpPr>
            <a:spLocks noChangeShapeType="1"/>
          </p:cNvSpPr>
          <p:nvPr/>
        </p:nvSpPr>
        <p:spPr bwMode="auto">
          <a:xfrm flipH="1">
            <a:off x="2743200" y="3251200"/>
            <a:ext cx="1905000" cy="0"/>
          </a:xfrm>
          <a:prstGeom prst="line">
            <a:avLst/>
          </a:prstGeom>
          <a:noFill/>
          <a:ln w="38100" cap="rnd">
            <a:solidFill>
              <a:schemeClr val="tx1"/>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58378" name="Group 23"/>
          <p:cNvGrpSpPr>
            <a:grpSpLocks/>
          </p:cNvGrpSpPr>
          <p:nvPr/>
        </p:nvGrpSpPr>
        <p:grpSpPr bwMode="auto">
          <a:xfrm>
            <a:off x="2536825" y="2438400"/>
            <a:ext cx="663575" cy="730250"/>
            <a:chOff x="791" y="1709"/>
            <a:chExt cx="418" cy="518"/>
          </a:xfrm>
        </p:grpSpPr>
        <p:sp>
          <p:nvSpPr>
            <p:cNvPr id="1272856" name="Text Box 24"/>
            <p:cNvSpPr txBox="1">
              <a:spLocks noChangeArrowheads="1"/>
            </p:cNvSpPr>
            <p:nvPr/>
          </p:nvSpPr>
          <p:spPr bwMode="auto">
            <a:xfrm>
              <a:off x="791" y="1709"/>
              <a:ext cx="418"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sz="2400" i="1">
                  <a:latin typeface="Times New Roman" charset="0"/>
                  <a:cs typeface="+mn-cs"/>
                </a:rPr>
                <a:t>x</a:t>
              </a:r>
              <a:r>
                <a:rPr kumimoji="1" lang="en-US" sz="2400" i="1" baseline="-25000">
                  <a:latin typeface="Times New Roman" charset="0"/>
                  <a:cs typeface="+mn-cs"/>
                </a:rPr>
                <a:t>i</a:t>
              </a:r>
              <a:r>
                <a:rPr kumimoji="1" lang="en-US" sz="2400" i="1">
                  <a:latin typeface="Times New Roman" charset="0"/>
                  <a:cs typeface="+mn-cs"/>
                </a:rPr>
                <a:t>(t)</a:t>
              </a:r>
            </a:p>
          </p:txBody>
        </p:sp>
        <p:sp>
          <p:nvSpPr>
            <p:cNvPr id="1272857" name="Line 25"/>
            <p:cNvSpPr>
              <a:spLocks noChangeShapeType="1"/>
            </p:cNvSpPr>
            <p:nvPr/>
          </p:nvSpPr>
          <p:spPr bwMode="auto">
            <a:xfrm flipV="1">
              <a:off x="945" y="2003"/>
              <a:ext cx="0" cy="224"/>
            </a:xfrm>
            <a:prstGeom prst="line">
              <a:avLst/>
            </a:prstGeom>
            <a:noFill/>
            <a:ln w="38100" cap="rnd">
              <a:solidFill>
                <a:schemeClr val="tx1"/>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58379" name="Rectangle 26"/>
          <p:cNvSpPr>
            <a:spLocks noChangeArrowheads="1"/>
          </p:cNvSpPr>
          <p:nvPr/>
        </p:nvSpPr>
        <p:spPr bwMode="auto">
          <a:xfrm>
            <a:off x="609600" y="2209800"/>
            <a:ext cx="1371600" cy="1371600"/>
          </a:xfrm>
          <a:prstGeom prst="rect">
            <a:avLst/>
          </a:prstGeom>
          <a:solidFill>
            <a:srgbClr val="FFFFFF"/>
          </a:solidFill>
          <a:ln w="38100">
            <a:solidFill>
              <a:srgbClr val="0000FF"/>
            </a:solidFill>
            <a:miter lim="800000"/>
            <a:headEnd/>
            <a:tailEnd/>
          </a:ln>
        </p:spPr>
        <p:txBody>
          <a:bodyPr/>
          <a:lstStyle/>
          <a:p>
            <a:pPr marL="342900" indent="-342900">
              <a:lnSpc>
                <a:spcPct val="90000"/>
              </a:lnSpc>
              <a:spcBef>
                <a:spcPct val="20000"/>
              </a:spcBef>
              <a:buClr>
                <a:schemeClr val="accent2"/>
              </a:buClr>
              <a:buFont typeface="Wingdings" charset="0"/>
              <a:buNone/>
            </a:pPr>
            <a:r>
              <a:rPr kumimoji="1" lang="en-US" sz="2000" dirty="0">
                <a:solidFill>
                  <a:srgbClr val="0000FF"/>
                </a:solidFill>
                <a:latin typeface="Tahoma" charset="0"/>
              </a:rPr>
              <a:t>TCP: </a:t>
            </a:r>
          </a:p>
          <a:p>
            <a:pPr marL="342900" indent="-342900">
              <a:lnSpc>
                <a:spcPct val="90000"/>
              </a:lnSpc>
              <a:spcBef>
                <a:spcPct val="20000"/>
              </a:spcBef>
              <a:buClr>
                <a:schemeClr val="accent2"/>
              </a:buClr>
              <a:buFont typeface="Wingdings" charset="0"/>
              <a:buChar char="n"/>
            </a:pPr>
            <a:r>
              <a:rPr kumimoji="1" lang="en-US" sz="2000" dirty="0">
                <a:solidFill>
                  <a:srgbClr val="0000FF"/>
                </a:solidFill>
                <a:latin typeface="Tahoma" charset="0"/>
              </a:rPr>
              <a:t>Reno</a:t>
            </a:r>
          </a:p>
          <a:p>
            <a:pPr marL="342900" indent="-342900">
              <a:lnSpc>
                <a:spcPct val="90000"/>
              </a:lnSpc>
              <a:spcBef>
                <a:spcPct val="20000"/>
              </a:spcBef>
              <a:buClr>
                <a:schemeClr val="accent2"/>
              </a:buClr>
              <a:buFont typeface="Wingdings" charset="0"/>
              <a:buChar char="n"/>
            </a:pPr>
            <a:r>
              <a:rPr kumimoji="1" lang="en-US" sz="2000" dirty="0">
                <a:solidFill>
                  <a:srgbClr val="0000FF"/>
                </a:solidFill>
                <a:latin typeface="Tahoma" charset="0"/>
              </a:rPr>
              <a:t>Vegas</a:t>
            </a:r>
            <a:endParaRPr kumimoji="1" lang="en-US" altLang="zh-CN" sz="2000" dirty="0">
              <a:solidFill>
                <a:srgbClr val="0000FF"/>
              </a:solidFill>
              <a:latin typeface="Tahoma" charset="0"/>
              <a:ea typeface="宋体" charset="0"/>
              <a:cs typeface="宋体" charset="0"/>
            </a:endParaRPr>
          </a:p>
          <a:p>
            <a:pPr marL="342900" indent="-342900">
              <a:lnSpc>
                <a:spcPct val="90000"/>
              </a:lnSpc>
              <a:spcBef>
                <a:spcPct val="20000"/>
              </a:spcBef>
              <a:buClr>
                <a:schemeClr val="accent2"/>
              </a:buClr>
              <a:buFont typeface="Wingdings" charset="0"/>
              <a:buChar char="n"/>
            </a:pPr>
            <a:r>
              <a:rPr kumimoji="1" lang="en-US" altLang="zh-CN" sz="2000" dirty="0">
                <a:solidFill>
                  <a:srgbClr val="0000FF"/>
                </a:solidFill>
                <a:latin typeface="Tahoma" charset="0"/>
                <a:ea typeface="宋体" charset="0"/>
                <a:cs typeface="宋体" charset="0"/>
              </a:rPr>
              <a:t>FAST</a:t>
            </a:r>
            <a:endParaRPr kumimoji="1" lang="en-US" sz="2000" dirty="0">
              <a:solidFill>
                <a:srgbClr val="0000FF"/>
              </a:solidFill>
              <a:latin typeface="Tahoma" charset="0"/>
            </a:endParaRPr>
          </a:p>
        </p:txBody>
      </p:sp>
      <p:sp>
        <p:nvSpPr>
          <p:cNvPr id="1272859" name="Text Box 27"/>
          <p:cNvSpPr txBox="1">
            <a:spLocks noChangeArrowheads="1"/>
          </p:cNvSpPr>
          <p:nvPr/>
        </p:nvSpPr>
        <p:spPr bwMode="auto">
          <a:xfrm>
            <a:off x="5197475" y="1693863"/>
            <a:ext cx="1431925" cy="1774825"/>
          </a:xfrm>
          <a:prstGeom prst="rect">
            <a:avLst/>
          </a:prstGeom>
          <a:solidFill>
            <a:schemeClr val="bg1"/>
          </a:solidFill>
          <a:ln w="38100">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defRPr/>
            </a:pPr>
            <a:r>
              <a:rPr kumimoji="1" lang="en-US" sz="2000">
                <a:solidFill>
                  <a:srgbClr val="0000FF"/>
                </a:solidFill>
                <a:latin typeface="Tahoma" charset="0"/>
                <a:cs typeface="+mn-cs"/>
              </a:rPr>
              <a:t>AQM:</a:t>
            </a:r>
          </a:p>
          <a:p>
            <a:pPr>
              <a:lnSpc>
                <a:spcPct val="90000"/>
              </a:lnSpc>
              <a:spcBef>
                <a:spcPct val="20000"/>
              </a:spcBef>
              <a:buClr>
                <a:schemeClr val="accent2"/>
              </a:buClr>
              <a:buFont typeface="Wingdings" charset="0"/>
              <a:buChar char="n"/>
              <a:defRPr/>
            </a:pPr>
            <a:r>
              <a:rPr kumimoji="1" lang="en-US" sz="2000">
                <a:solidFill>
                  <a:srgbClr val="0000FF"/>
                </a:solidFill>
                <a:latin typeface="Tahoma" charset="0"/>
                <a:cs typeface="+mn-cs"/>
              </a:rPr>
              <a:t> DropTail</a:t>
            </a:r>
          </a:p>
          <a:p>
            <a:pPr>
              <a:lnSpc>
                <a:spcPct val="90000"/>
              </a:lnSpc>
              <a:spcBef>
                <a:spcPct val="20000"/>
              </a:spcBef>
              <a:buClr>
                <a:schemeClr val="accent2"/>
              </a:buClr>
              <a:buFont typeface="Wingdings" charset="0"/>
              <a:buChar char="n"/>
              <a:defRPr/>
            </a:pPr>
            <a:r>
              <a:rPr kumimoji="1" lang="en-US" sz="2000">
                <a:solidFill>
                  <a:srgbClr val="0000FF"/>
                </a:solidFill>
                <a:latin typeface="Tahoma" charset="0"/>
                <a:cs typeface="+mn-cs"/>
              </a:rPr>
              <a:t> RED</a:t>
            </a:r>
          </a:p>
          <a:p>
            <a:pPr>
              <a:lnSpc>
                <a:spcPct val="90000"/>
              </a:lnSpc>
              <a:spcBef>
                <a:spcPct val="20000"/>
              </a:spcBef>
              <a:buClr>
                <a:schemeClr val="accent2"/>
              </a:buClr>
              <a:buFont typeface="Wingdings" charset="0"/>
              <a:buChar char="n"/>
              <a:defRPr/>
            </a:pPr>
            <a:r>
              <a:rPr kumimoji="1" lang="en-US" sz="2000">
                <a:solidFill>
                  <a:srgbClr val="0000FF"/>
                </a:solidFill>
                <a:latin typeface="Tahoma" charset="0"/>
                <a:cs typeface="+mn-cs"/>
              </a:rPr>
              <a:t> REM/PI</a:t>
            </a:r>
          </a:p>
          <a:p>
            <a:pPr>
              <a:lnSpc>
                <a:spcPct val="90000"/>
              </a:lnSpc>
              <a:spcBef>
                <a:spcPct val="20000"/>
              </a:spcBef>
              <a:buClr>
                <a:schemeClr val="accent2"/>
              </a:buClr>
              <a:buFont typeface="Wingdings" charset="0"/>
              <a:buChar char="n"/>
              <a:defRPr/>
            </a:pPr>
            <a:r>
              <a:rPr kumimoji="1" lang="en-US" sz="2000">
                <a:solidFill>
                  <a:srgbClr val="0000FF"/>
                </a:solidFill>
                <a:latin typeface="Tahoma" charset="0"/>
                <a:cs typeface="+mn-cs"/>
              </a:rPr>
              <a:t> AVQ</a:t>
            </a:r>
            <a:endParaRPr kumimoji="1" lang="en-US" sz="2000">
              <a:latin typeface="Tahoma" charset="0"/>
              <a:cs typeface="+mn-cs"/>
            </a:endParaRPr>
          </a:p>
        </p:txBody>
      </p:sp>
    </p:spTree>
    <p:extLst>
      <p:ext uri="{BB962C8B-B14F-4D97-AF65-F5344CB8AC3E}">
        <p14:creationId xmlns:p14="http://schemas.microsoft.com/office/powerpoint/2010/main" val="1282337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en-US" dirty="0" smtClean="0"/>
              <a:t>Network model</a:t>
            </a:r>
            <a:endParaRPr lang="en-US" dirty="0"/>
          </a:p>
        </p:txBody>
      </p:sp>
      <p:grpSp>
        <p:nvGrpSpPr>
          <p:cNvPr id="543747" name="Group 3"/>
          <p:cNvGrpSpPr>
            <a:grpSpLocks/>
          </p:cNvGrpSpPr>
          <p:nvPr/>
        </p:nvGrpSpPr>
        <p:grpSpPr bwMode="auto">
          <a:xfrm>
            <a:off x="2087563" y="4972050"/>
            <a:ext cx="5070475" cy="862013"/>
            <a:chOff x="1227" y="2940"/>
            <a:chExt cx="3194" cy="543"/>
          </a:xfrm>
        </p:grpSpPr>
        <p:sp>
          <p:nvSpPr>
            <p:cNvPr id="543748" name="Rectangle 4"/>
            <p:cNvSpPr>
              <a:spLocks noChangeArrowheads="1"/>
            </p:cNvSpPr>
            <p:nvPr/>
          </p:nvSpPr>
          <p:spPr bwMode="auto">
            <a:xfrm>
              <a:off x="1986" y="3214"/>
              <a:ext cx="45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spcBef>
                  <a:spcPct val="20000"/>
                </a:spcBef>
              </a:pPr>
              <a:r>
                <a:rPr lang="en-US" sz="2000" i="1" dirty="0">
                  <a:latin typeface="Times New Roman" charset="0"/>
                </a:rPr>
                <a:t>p</a:t>
              </a:r>
              <a:r>
                <a:rPr lang="en-US" sz="2000" i="1" baseline="-25000" dirty="0" smtClean="0">
                  <a:latin typeface="Times New Roman" charset="0"/>
                </a:rPr>
                <a:t>1</a:t>
              </a:r>
              <a:r>
                <a:rPr lang="en-US" sz="2000" i="1" dirty="0" smtClean="0">
                  <a:latin typeface="Times New Roman" charset="0"/>
                </a:rPr>
                <a:t>(t)</a:t>
              </a:r>
              <a:endParaRPr lang="en-US" sz="2000" i="1" baseline="-25000" dirty="0">
                <a:latin typeface="Times New Roman" charset="0"/>
              </a:endParaRPr>
            </a:p>
          </p:txBody>
        </p:sp>
        <p:sp>
          <p:nvSpPr>
            <p:cNvPr id="543749" name="Rectangle 5"/>
            <p:cNvSpPr>
              <a:spLocks noChangeArrowheads="1"/>
            </p:cNvSpPr>
            <p:nvPr/>
          </p:nvSpPr>
          <p:spPr bwMode="auto">
            <a:xfrm>
              <a:off x="3486" y="3231"/>
              <a:ext cx="45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spcBef>
                  <a:spcPct val="20000"/>
                </a:spcBef>
              </a:pPr>
              <a:r>
                <a:rPr lang="en-US" sz="2000" i="1" dirty="0">
                  <a:latin typeface="Times New Roman" charset="0"/>
                </a:rPr>
                <a:t>p</a:t>
              </a:r>
              <a:r>
                <a:rPr lang="en-US" sz="2000" i="1" baseline="-25000" dirty="0" smtClean="0">
                  <a:latin typeface="Times New Roman" charset="0"/>
                </a:rPr>
                <a:t>2</a:t>
              </a:r>
              <a:r>
                <a:rPr lang="en-US" sz="2000" i="1" dirty="0" smtClean="0">
                  <a:latin typeface="Times New Roman" charset="0"/>
                </a:rPr>
                <a:t>(t)</a:t>
              </a:r>
              <a:endParaRPr lang="en-US" sz="2000" i="1" baseline="-25000" dirty="0">
                <a:latin typeface="Times New Roman" charset="0"/>
              </a:endParaRPr>
            </a:p>
          </p:txBody>
        </p:sp>
        <p:grpSp>
          <p:nvGrpSpPr>
            <p:cNvPr id="543750" name="Group 6"/>
            <p:cNvGrpSpPr>
              <a:grpSpLocks/>
            </p:cNvGrpSpPr>
            <p:nvPr/>
          </p:nvGrpSpPr>
          <p:grpSpPr bwMode="auto">
            <a:xfrm>
              <a:off x="1227" y="2940"/>
              <a:ext cx="3194" cy="366"/>
              <a:chOff x="1227" y="2940"/>
              <a:chExt cx="3194" cy="366"/>
            </a:xfrm>
          </p:grpSpPr>
          <p:sp>
            <p:nvSpPr>
              <p:cNvPr id="543751" name="Rectangle 7"/>
              <p:cNvSpPr>
                <a:spLocks noChangeArrowheads="1"/>
              </p:cNvSpPr>
              <p:nvPr/>
            </p:nvSpPr>
            <p:spPr bwMode="auto">
              <a:xfrm>
                <a:off x="1227" y="2940"/>
                <a:ext cx="363" cy="341"/>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2" name="Rectangle 8"/>
              <p:cNvSpPr>
                <a:spLocks noChangeArrowheads="1"/>
              </p:cNvSpPr>
              <p:nvPr/>
            </p:nvSpPr>
            <p:spPr bwMode="auto">
              <a:xfrm>
                <a:off x="4058" y="2956"/>
                <a:ext cx="363" cy="341"/>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53" name="Rectangle 9"/>
              <p:cNvSpPr>
                <a:spLocks noChangeArrowheads="1"/>
              </p:cNvSpPr>
              <p:nvPr/>
            </p:nvSpPr>
            <p:spPr bwMode="auto">
              <a:xfrm>
                <a:off x="2721" y="2965"/>
                <a:ext cx="363" cy="341"/>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543754" name="Group 10"/>
              <p:cNvGrpSpPr>
                <a:grpSpLocks/>
              </p:cNvGrpSpPr>
              <p:nvPr/>
            </p:nvGrpSpPr>
            <p:grpSpPr bwMode="auto">
              <a:xfrm>
                <a:off x="1584" y="3120"/>
                <a:ext cx="2496" cy="0"/>
                <a:chOff x="1584" y="3120"/>
                <a:chExt cx="2496" cy="0"/>
              </a:xfrm>
            </p:grpSpPr>
            <p:sp>
              <p:nvSpPr>
                <p:cNvPr id="543755" name="Line 11"/>
                <p:cNvSpPr>
                  <a:spLocks noChangeShapeType="1"/>
                </p:cNvSpPr>
                <p:nvPr/>
              </p:nvSpPr>
              <p:spPr bwMode="auto">
                <a:xfrm>
                  <a:off x="1584" y="3120"/>
                  <a:ext cx="115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3756" name="Line 12"/>
                <p:cNvSpPr>
                  <a:spLocks noChangeShapeType="1"/>
                </p:cNvSpPr>
                <p:nvPr/>
              </p:nvSpPr>
              <p:spPr bwMode="auto">
                <a:xfrm>
                  <a:off x="3072" y="3120"/>
                  <a:ext cx="100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sp>
        <p:nvSpPr>
          <p:cNvPr id="543757" name="Rectangle 13"/>
          <p:cNvSpPr>
            <a:spLocks noGrp="1" noChangeArrowheads="1"/>
          </p:cNvSpPr>
          <p:nvPr>
            <p:ph type="body" idx="1"/>
          </p:nvPr>
        </p:nvSpPr>
        <p:spPr>
          <a:xfrm>
            <a:off x="382588" y="1384300"/>
            <a:ext cx="8455025" cy="2603500"/>
          </a:xfrm>
          <a:noFill/>
          <a:ln/>
        </p:spPr>
        <p:txBody>
          <a:bodyPr/>
          <a:lstStyle/>
          <a:p>
            <a:pPr marL="0" indent="0">
              <a:lnSpc>
                <a:spcPct val="90000"/>
              </a:lnSpc>
              <a:buNone/>
            </a:pPr>
            <a:r>
              <a:rPr lang="en-US" sz="2600" dirty="0"/>
              <a:t>Network</a:t>
            </a:r>
          </a:p>
          <a:p>
            <a:pPr marL="742950" lvl="1" indent="-285750">
              <a:lnSpc>
                <a:spcPct val="90000"/>
              </a:lnSpc>
            </a:pPr>
            <a:r>
              <a:rPr lang="en-US" sz="2200" dirty="0" smtClean="0"/>
              <a:t>Links </a:t>
            </a:r>
            <a:r>
              <a:rPr lang="en-US" sz="2200" i="1" dirty="0" smtClean="0">
                <a:latin typeface="Times New Roman" charset="0"/>
              </a:rPr>
              <a:t>l</a:t>
            </a:r>
            <a:r>
              <a:rPr lang="en-US" sz="2200" dirty="0" smtClean="0">
                <a:latin typeface="Times New Roman" charset="0"/>
              </a:rPr>
              <a:t> </a:t>
            </a:r>
            <a:r>
              <a:rPr lang="en-US" sz="2200" dirty="0" smtClean="0"/>
              <a:t>of capacities </a:t>
            </a:r>
            <a:r>
              <a:rPr lang="en-US" sz="2800" i="1" dirty="0" smtClean="0">
                <a:latin typeface="Times New Roman" charset="0"/>
              </a:rPr>
              <a:t>c</a:t>
            </a:r>
            <a:r>
              <a:rPr lang="en-US" sz="2800" i="1" baseline="-25000" dirty="0" smtClean="0">
                <a:latin typeface="Times New Roman" charset="0"/>
              </a:rPr>
              <a:t>l</a:t>
            </a:r>
            <a:r>
              <a:rPr lang="en-US" sz="2800" i="1" dirty="0" smtClean="0">
                <a:latin typeface="Times New Roman" charset="0"/>
              </a:rPr>
              <a:t> </a:t>
            </a:r>
            <a:r>
              <a:rPr lang="en-US" sz="2200" dirty="0" smtClean="0"/>
              <a:t>and congestion measure </a:t>
            </a:r>
            <a:r>
              <a:rPr lang="en-US" sz="2800" i="1" dirty="0" err="1" smtClean="0">
                <a:latin typeface="Times New Roman" charset="0"/>
              </a:rPr>
              <a:t>p</a:t>
            </a:r>
            <a:r>
              <a:rPr lang="en-US" sz="3200" i="1" baseline="-25000" dirty="0" err="1" smtClean="0">
                <a:latin typeface="Times New Roman" charset="0"/>
              </a:rPr>
              <a:t>l</a:t>
            </a:r>
            <a:r>
              <a:rPr lang="en-US" sz="2800" i="1" dirty="0" smtClean="0">
                <a:latin typeface="Times New Roman" charset="0"/>
              </a:rPr>
              <a:t>(t) </a:t>
            </a:r>
            <a:endParaRPr lang="en-US" sz="2800" dirty="0" smtClean="0">
              <a:latin typeface="Times New Roman" charset="0"/>
            </a:endParaRPr>
          </a:p>
          <a:p>
            <a:pPr marL="0" indent="0">
              <a:lnSpc>
                <a:spcPct val="90000"/>
              </a:lnSpc>
              <a:buNone/>
            </a:pPr>
            <a:r>
              <a:rPr lang="en-US" sz="2600" dirty="0" smtClean="0"/>
              <a:t>Sources </a:t>
            </a:r>
            <a:r>
              <a:rPr lang="en-US" sz="2600" i="1" dirty="0" err="1" smtClean="0">
                <a:latin typeface="Times New Roman" charset="0"/>
              </a:rPr>
              <a:t>i</a:t>
            </a:r>
            <a:endParaRPr lang="en-US" sz="2600" dirty="0"/>
          </a:p>
          <a:p>
            <a:pPr marL="742950" lvl="1" indent="-285750">
              <a:lnSpc>
                <a:spcPct val="90000"/>
              </a:lnSpc>
            </a:pPr>
            <a:r>
              <a:rPr lang="en-US" sz="2200" dirty="0"/>
              <a:t>Source </a:t>
            </a:r>
            <a:r>
              <a:rPr lang="en-US" sz="2200" dirty="0" smtClean="0"/>
              <a:t>rates </a:t>
            </a:r>
            <a:r>
              <a:rPr lang="en-US" sz="2800" i="1" dirty="0" smtClean="0">
                <a:latin typeface="Times New Roman"/>
                <a:cs typeface="Times New Roman"/>
              </a:rPr>
              <a:t>x</a:t>
            </a:r>
            <a:r>
              <a:rPr lang="en-US" sz="2800" i="1" baseline="-25000" dirty="0" smtClean="0">
                <a:latin typeface="Times New Roman"/>
                <a:cs typeface="Times New Roman"/>
              </a:rPr>
              <a:t>i</a:t>
            </a:r>
            <a:r>
              <a:rPr lang="en-US" sz="2800" i="1" dirty="0" smtClean="0">
                <a:latin typeface="Times New Roman"/>
                <a:cs typeface="Times New Roman"/>
              </a:rPr>
              <a:t>(t)</a:t>
            </a:r>
            <a:endParaRPr lang="en-US" sz="2800" i="1" baseline="-25000" dirty="0">
              <a:latin typeface="Times New Roman"/>
              <a:cs typeface="Times New Roman"/>
            </a:endParaRPr>
          </a:p>
          <a:p>
            <a:pPr marL="342900" indent="-342900">
              <a:lnSpc>
                <a:spcPct val="90000"/>
              </a:lnSpc>
              <a:buNone/>
            </a:pPr>
            <a:r>
              <a:rPr lang="en-US" sz="2600" dirty="0" smtClean="0"/>
              <a:t>Routing matrix </a:t>
            </a:r>
            <a:r>
              <a:rPr lang="en-US" sz="2600" i="1" dirty="0" smtClean="0">
                <a:latin typeface="Times New Roman" charset="0"/>
              </a:rPr>
              <a:t>R</a:t>
            </a:r>
            <a:endParaRPr lang="en-US" sz="2600" dirty="0"/>
          </a:p>
          <a:p>
            <a:pPr marL="342900" indent="-342900">
              <a:lnSpc>
                <a:spcPct val="90000"/>
              </a:lnSpc>
              <a:buFont typeface="Wingdings" charset="0"/>
              <a:buNone/>
            </a:pPr>
            <a:r>
              <a:rPr lang="en-US" sz="2600" dirty="0"/>
              <a:t>		</a:t>
            </a:r>
          </a:p>
        </p:txBody>
      </p:sp>
      <p:grpSp>
        <p:nvGrpSpPr>
          <p:cNvPr id="543758" name="Group 14"/>
          <p:cNvGrpSpPr>
            <a:grpSpLocks/>
          </p:cNvGrpSpPr>
          <p:nvPr/>
        </p:nvGrpSpPr>
        <p:grpSpPr bwMode="auto">
          <a:xfrm>
            <a:off x="1054100" y="4114800"/>
            <a:ext cx="6518275" cy="2563813"/>
            <a:chOff x="576" y="2400"/>
            <a:chExt cx="4106" cy="1615"/>
          </a:xfrm>
        </p:grpSpPr>
        <p:grpSp>
          <p:nvGrpSpPr>
            <p:cNvPr id="543759" name="Group 15"/>
            <p:cNvGrpSpPr>
              <a:grpSpLocks/>
            </p:cNvGrpSpPr>
            <p:nvPr/>
          </p:nvGrpSpPr>
          <p:grpSpPr bwMode="auto">
            <a:xfrm>
              <a:off x="576" y="2400"/>
              <a:ext cx="4106" cy="1417"/>
              <a:chOff x="576" y="2400"/>
              <a:chExt cx="4106" cy="1417"/>
            </a:xfrm>
          </p:grpSpPr>
          <p:sp>
            <p:nvSpPr>
              <p:cNvPr id="543760" name="Line 16"/>
              <p:cNvSpPr>
                <a:spLocks noChangeShapeType="1"/>
              </p:cNvSpPr>
              <p:nvPr/>
            </p:nvSpPr>
            <p:spPr bwMode="auto">
              <a:xfrm>
                <a:off x="2721" y="3191"/>
                <a:ext cx="102" cy="11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1" name="Line 17"/>
              <p:cNvSpPr>
                <a:spLocks noChangeShapeType="1"/>
              </p:cNvSpPr>
              <p:nvPr/>
            </p:nvSpPr>
            <p:spPr bwMode="auto">
              <a:xfrm flipH="1">
                <a:off x="2977" y="3214"/>
                <a:ext cx="102" cy="11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2" name="Line 18"/>
              <p:cNvSpPr>
                <a:spLocks noChangeShapeType="1"/>
              </p:cNvSpPr>
              <p:nvPr/>
            </p:nvSpPr>
            <p:spPr bwMode="auto">
              <a:xfrm>
                <a:off x="859" y="2660"/>
                <a:ext cx="284" cy="37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3" name="Line 19"/>
              <p:cNvSpPr>
                <a:spLocks noChangeShapeType="1"/>
              </p:cNvSpPr>
              <p:nvPr/>
            </p:nvSpPr>
            <p:spPr bwMode="auto">
              <a:xfrm>
                <a:off x="1136" y="3016"/>
                <a:ext cx="325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4" name="Line 20"/>
              <p:cNvSpPr>
                <a:spLocks noChangeShapeType="1"/>
              </p:cNvSpPr>
              <p:nvPr/>
            </p:nvSpPr>
            <p:spPr bwMode="auto">
              <a:xfrm flipH="1">
                <a:off x="4382" y="2661"/>
                <a:ext cx="284" cy="371"/>
              </a:xfrm>
              <a:prstGeom prst="line">
                <a:avLst/>
              </a:prstGeom>
              <a:noFill/>
              <a:ln w="12700">
                <a:solidFill>
                  <a:schemeClr val="tx1"/>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5" name="Line 21"/>
              <p:cNvSpPr>
                <a:spLocks noChangeShapeType="1"/>
              </p:cNvSpPr>
              <p:nvPr/>
            </p:nvSpPr>
            <p:spPr bwMode="auto">
              <a:xfrm>
                <a:off x="1143" y="3184"/>
                <a:ext cx="157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6" name="Line 22"/>
              <p:cNvSpPr>
                <a:spLocks noChangeShapeType="1"/>
              </p:cNvSpPr>
              <p:nvPr/>
            </p:nvSpPr>
            <p:spPr bwMode="auto">
              <a:xfrm flipH="1">
                <a:off x="853" y="3192"/>
                <a:ext cx="284" cy="37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7" name="Line 23"/>
              <p:cNvSpPr>
                <a:spLocks noChangeShapeType="1"/>
              </p:cNvSpPr>
              <p:nvPr/>
            </p:nvSpPr>
            <p:spPr bwMode="auto">
              <a:xfrm>
                <a:off x="2809" y="3315"/>
                <a:ext cx="0" cy="414"/>
              </a:xfrm>
              <a:prstGeom prst="line">
                <a:avLst/>
              </a:prstGeom>
              <a:noFill/>
              <a:ln w="127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8" name="Line 24"/>
              <p:cNvSpPr>
                <a:spLocks noChangeShapeType="1"/>
              </p:cNvSpPr>
              <p:nvPr/>
            </p:nvSpPr>
            <p:spPr bwMode="auto">
              <a:xfrm>
                <a:off x="2992" y="3324"/>
                <a:ext cx="0" cy="41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69" name="Line 25"/>
              <p:cNvSpPr>
                <a:spLocks noChangeShapeType="1"/>
              </p:cNvSpPr>
              <p:nvPr/>
            </p:nvSpPr>
            <p:spPr bwMode="auto">
              <a:xfrm flipV="1">
                <a:off x="3080" y="3213"/>
                <a:ext cx="1314" cy="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0" name="Line 26"/>
              <p:cNvSpPr>
                <a:spLocks noChangeShapeType="1"/>
              </p:cNvSpPr>
              <p:nvPr/>
            </p:nvSpPr>
            <p:spPr bwMode="auto">
              <a:xfrm flipH="1" flipV="1">
                <a:off x="4398" y="3207"/>
                <a:ext cx="284" cy="371"/>
              </a:xfrm>
              <a:prstGeom prst="line">
                <a:avLst/>
              </a:prstGeom>
              <a:noFill/>
              <a:ln w="12700">
                <a:solidFill>
                  <a:schemeClr val="tx1"/>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3771" name="Rectangle 27"/>
              <p:cNvSpPr>
                <a:spLocks noChangeArrowheads="1"/>
              </p:cNvSpPr>
              <p:nvPr/>
            </p:nvSpPr>
            <p:spPr bwMode="auto">
              <a:xfrm>
                <a:off x="576" y="2400"/>
                <a:ext cx="44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i="1" dirty="0">
                    <a:latin typeface="Times New Roman" charset="0"/>
                  </a:rPr>
                  <a:t>x</a:t>
                </a:r>
                <a:r>
                  <a:rPr lang="en-US" sz="2000" i="1" baseline="-25000" dirty="0" smtClean="0">
                    <a:latin typeface="Times New Roman" charset="0"/>
                  </a:rPr>
                  <a:t>1</a:t>
                </a:r>
                <a:r>
                  <a:rPr lang="en-US" sz="2000" i="1" dirty="0" smtClean="0">
                    <a:latin typeface="Times New Roman" charset="0"/>
                  </a:rPr>
                  <a:t>(t)</a:t>
                </a:r>
                <a:endParaRPr lang="en-US" sz="2000" i="1" baseline="-25000" dirty="0">
                  <a:latin typeface="Times New Roman" charset="0"/>
                </a:endParaRPr>
              </a:p>
            </p:txBody>
          </p:sp>
          <p:sp>
            <p:nvSpPr>
              <p:cNvPr id="543772" name="Rectangle 28"/>
              <p:cNvSpPr>
                <a:spLocks noChangeArrowheads="1"/>
              </p:cNvSpPr>
              <p:nvPr/>
            </p:nvSpPr>
            <p:spPr bwMode="auto">
              <a:xfrm>
                <a:off x="606" y="3565"/>
                <a:ext cx="44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i="1" dirty="0">
                    <a:latin typeface="Times New Roman" charset="0"/>
                  </a:rPr>
                  <a:t>x</a:t>
                </a:r>
                <a:r>
                  <a:rPr lang="en-US" sz="2000" i="1" baseline="-25000" dirty="0" smtClean="0">
                    <a:latin typeface="Times New Roman" charset="0"/>
                  </a:rPr>
                  <a:t>2</a:t>
                </a:r>
                <a:r>
                  <a:rPr lang="en-US" sz="2000" i="1" dirty="0" smtClean="0">
                    <a:latin typeface="Times New Roman" charset="0"/>
                  </a:rPr>
                  <a:t>(t)</a:t>
                </a:r>
                <a:endParaRPr lang="en-US" sz="2000" i="1" baseline="-25000" dirty="0">
                  <a:latin typeface="Times New Roman" charset="0"/>
                </a:endParaRPr>
              </a:p>
            </p:txBody>
          </p:sp>
        </p:grpSp>
        <p:sp>
          <p:nvSpPr>
            <p:cNvPr id="543773" name="Rectangle 29"/>
            <p:cNvSpPr>
              <a:spLocks noChangeArrowheads="1"/>
            </p:cNvSpPr>
            <p:nvPr/>
          </p:nvSpPr>
          <p:spPr bwMode="auto">
            <a:xfrm>
              <a:off x="2899" y="3763"/>
              <a:ext cx="44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r>
                <a:rPr lang="en-US" sz="2000" i="1" dirty="0">
                  <a:latin typeface="Times New Roman" charset="0"/>
                </a:rPr>
                <a:t>x</a:t>
              </a:r>
              <a:r>
                <a:rPr lang="en-US" sz="2000" i="1" baseline="-25000" dirty="0" smtClean="0">
                  <a:latin typeface="Times New Roman" charset="0"/>
                </a:rPr>
                <a:t>3</a:t>
              </a:r>
              <a:r>
                <a:rPr lang="en-US" sz="2000" i="1" dirty="0" smtClean="0">
                  <a:latin typeface="Times New Roman" charset="0"/>
                </a:rPr>
                <a:t>(t)</a:t>
              </a:r>
              <a:endParaRPr lang="en-US" sz="2000" i="1" baseline="-25000" dirty="0">
                <a:latin typeface="Times New Roman" charset="0"/>
              </a:endParaRPr>
            </a:p>
          </p:txBody>
        </p:sp>
      </p:grpSp>
      <p:grpSp>
        <p:nvGrpSpPr>
          <p:cNvPr id="543774" name="Group 30"/>
          <p:cNvGrpSpPr>
            <a:grpSpLocks/>
          </p:cNvGrpSpPr>
          <p:nvPr/>
        </p:nvGrpSpPr>
        <p:grpSpPr bwMode="auto">
          <a:xfrm>
            <a:off x="2971800" y="4646607"/>
            <a:ext cx="3436938" cy="406400"/>
            <a:chOff x="1784" y="2735"/>
            <a:chExt cx="2165" cy="256"/>
          </a:xfrm>
        </p:grpSpPr>
        <p:graphicFrame>
          <p:nvGraphicFramePr>
            <p:cNvPr id="543775" name="Object 31"/>
            <p:cNvGraphicFramePr>
              <a:graphicFrameLocks/>
            </p:cNvGraphicFramePr>
            <p:nvPr>
              <p:extLst>
                <p:ext uri="{D42A27DB-BD31-4B8C-83A1-F6EECF244321}">
                  <p14:modId xmlns:p14="http://schemas.microsoft.com/office/powerpoint/2010/main" val="3214511147"/>
                </p:ext>
              </p:extLst>
            </p:nvPr>
          </p:nvGraphicFramePr>
          <p:xfrm>
            <a:off x="1784" y="2743"/>
            <a:ext cx="791" cy="239"/>
          </p:xfrm>
          <a:graphic>
            <a:graphicData uri="http://schemas.openxmlformats.org/presentationml/2006/ole">
              <mc:AlternateContent xmlns:mc="http://schemas.openxmlformats.org/markup-compatibility/2006">
                <mc:Choice xmlns:v="urn:schemas-microsoft-com:vml" Requires="v">
                  <p:oleObj spid="_x0000_s1813641" name="Equation" r:id="rId3" imgW="673100" imgH="203200" progId="Equation.3">
                    <p:embed/>
                  </p:oleObj>
                </mc:Choice>
                <mc:Fallback>
                  <p:oleObj name="Equation" r:id="rId3" imgW="673100" imgH="203200" progId="Equation.3">
                    <p:embed/>
                    <p:pic>
                      <p:nvPicPr>
                        <p:cNvPr id="0" name=""/>
                        <p:cNvPicPr>
                          <a:picLocks noChangeArrowheads="1"/>
                        </p:cNvPicPr>
                        <p:nvPr/>
                      </p:nvPicPr>
                      <p:blipFill>
                        <a:blip r:embed="rId4"/>
                        <a:srcRect/>
                        <a:stretch>
                          <a:fillRect/>
                        </a:stretch>
                      </p:blipFill>
                      <p:spPr bwMode="auto">
                        <a:xfrm>
                          <a:off x="1784" y="2743"/>
                          <a:ext cx="791"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43776" name="Object 32"/>
            <p:cNvGraphicFramePr>
              <a:graphicFrameLocks/>
            </p:cNvGraphicFramePr>
            <p:nvPr>
              <p:extLst>
                <p:ext uri="{D42A27DB-BD31-4B8C-83A1-F6EECF244321}">
                  <p14:modId xmlns:p14="http://schemas.microsoft.com/office/powerpoint/2010/main" val="719201880"/>
                </p:ext>
              </p:extLst>
            </p:nvPr>
          </p:nvGraphicFramePr>
          <p:xfrm>
            <a:off x="3142" y="2735"/>
            <a:ext cx="807" cy="256"/>
          </p:xfrm>
          <a:graphic>
            <a:graphicData uri="http://schemas.openxmlformats.org/presentationml/2006/ole">
              <mc:AlternateContent xmlns:mc="http://schemas.openxmlformats.org/markup-compatibility/2006">
                <mc:Choice xmlns:v="urn:schemas-microsoft-com:vml" Requires="v">
                  <p:oleObj spid="_x0000_s1813642" name="Equation" r:id="rId5" imgW="685800" imgH="215900" progId="Equation.3">
                    <p:embed/>
                  </p:oleObj>
                </mc:Choice>
                <mc:Fallback>
                  <p:oleObj name="Equation" r:id="rId5" imgW="685800" imgH="215900" progId="Equation.3">
                    <p:embed/>
                    <p:pic>
                      <p:nvPicPr>
                        <p:cNvPr id="0" name=""/>
                        <p:cNvPicPr>
                          <a:picLocks noChangeArrowheads="1"/>
                        </p:cNvPicPr>
                        <p:nvPr/>
                      </p:nvPicPr>
                      <p:blipFill>
                        <a:blip r:embed="rId6"/>
                        <a:srcRect/>
                        <a:stretch>
                          <a:fillRect/>
                        </a:stretch>
                      </p:blipFill>
                      <p:spPr bwMode="auto">
                        <a:xfrm>
                          <a:off x="3142" y="2735"/>
                          <a:ext cx="80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aphicFrame>
        <p:nvGraphicFramePr>
          <p:cNvPr id="33" name="Object 31"/>
          <p:cNvGraphicFramePr>
            <a:graphicFrameLocks/>
          </p:cNvGraphicFramePr>
          <p:nvPr>
            <p:extLst>
              <p:ext uri="{D42A27DB-BD31-4B8C-83A1-F6EECF244321}">
                <p14:modId xmlns:p14="http://schemas.microsoft.com/office/powerpoint/2010/main" val="3003423869"/>
              </p:ext>
            </p:extLst>
          </p:nvPr>
        </p:nvGraphicFramePr>
        <p:xfrm>
          <a:off x="3733800" y="3690937"/>
          <a:ext cx="1563688" cy="881063"/>
        </p:xfrm>
        <a:graphic>
          <a:graphicData uri="http://schemas.openxmlformats.org/presentationml/2006/ole">
            <mc:AlternateContent xmlns:mc="http://schemas.openxmlformats.org/markup-compatibility/2006">
              <mc:Choice xmlns:v="urn:schemas-microsoft-com:vml" Requires="v">
                <p:oleObj spid="_x0000_s1813643" name="Equation" r:id="rId7" imgW="838200" imgH="469900" progId="Equation.3">
                  <p:embed/>
                </p:oleObj>
              </mc:Choice>
              <mc:Fallback>
                <p:oleObj name="Equation" r:id="rId7" imgW="838200" imgH="469900" progId="Equation.3">
                  <p:embed/>
                  <p:pic>
                    <p:nvPicPr>
                      <p:cNvPr id="0" name=""/>
                      <p:cNvPicPr>
                        <a:picLocks noChangeArrowheads="1"/>
                      </p:cNvPicPr>
                      <p:nvPr/>
                    </p:nvPicPr>
                    <p:blipFill>
                      <a:blip r:embed="rId8"/>
                      <a:srcRect/>
                      <a:stretch>
                        <a:fillRect/>
                      </a:stretch>
                    </p:blipFill>
                    <p:spPr bwMode="auto">
                      <a:xfrm>
                        <a:off x="3733800" y="3690937"/>
                        <a:ext cx="1563688"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5734128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43747"/>
                                        </p:tgtEl>
                                        <p:attrNameLst>
                                          <p:attrName>style.visibility</p:attrName>
                                        </p:attrNameLst>
                                      </p:cBhvr>
                                      <p:to>
                                        <p:strVal val="visible"/>
                                      </p:to>
                                    </p:set>
                                    <p:animEffect transition="in" filter="dissolve">
                                      <p:cBhvr>
                                        <p:cTn id="7" dur="500"/>
                                        <p:tgtEl>
                                          <p:spTgt spid="543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43758"/>
                                        </p:tgtEl>
                                        <p:attrNameLst>
                                          <p:attrName>style.visibility</p:attrName>
                                        </p:attrNameLst>
                                      </p:cBhvr>
                                      <p:to>
                                        <p:strVal val="visible"/>
                                      </p:to>
                                    </p:set>
                                    <p:animEffect transition="in" filter="dissolve">
                                      <p:cBhvr>
                                        <p:cTn id="12" dur="500"/>
                                        <p:tgtEl>
                                          <p:spTgt spid="5437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43774"/>
                                        </p:tgtEl>
                                        <p:attrNameLst>
                                          <p:attrName>style.visibility</p:attrName>
                                        </p:attrNameLst>
                                      </p:cBhvr>
                                      <p:to>
                                        <p:strVal val="visible"/>
                                      </p:to>
                                    </p:set>
                                    <p:animEffect transition="in" filter="dissolve">
                                      <p:cBhvr>
                                        <p:cTn id="17" dur="500"/>
                                        <p:tgtEl>
                                          <p:spTgt spid="543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4882" name="Group 2"/>
          <p:cNvGrpSpPr>
            <a:grpSpLocks/>
          </p:cNvGrpSpPr>
          <p:nvPr/>
        </p:nvGrpSpPr>
        <p:grpSpPr bwMode="auto">
          <a:xfrm>
            <a:off x="76200" y="1371600"/>
            <a:ext cx="9015413" cy="3168650"/>
            <a:chOff x="36" y="874"/>
            <a:chExt cx="5679" cy="1996"/>
          </a:xfrm>
        </p:grpSpPr>
        <p:grpSp>
          <p:nvGrpSpPr>
            <p:cNvPr id="1274883" name="Group 3"/>
            <p:cNvGrpSpPr>
              <a:grpSpLocks/>
            </p:cNvGrpSpPr>
            <p:nvPr/>
          </p:nvGrpSpPr>
          <p:grpSpPr bwMode="auto">
            <a:xfrm>
              <a:off x="544" y="1508"/>
              <a:ext cx="858" cy="873"/>
              <a:chOff x="238" y="1559"/>
              <a:chExt cx="858" cy="873"/>
            </a:xfrm>
          </p:grpSpPr>
          <p:sp>
            <p:nvSpPr>
              <p:cNvPr id="1274884" name="Text Box 4"/>
              <p:cNvSpPr txBox="1">
                <a:spLocks noChangeArrowheads="1"/>
              </p:cNvSpPr>
              <p:nvPr/>
            </p:nvSpPr>
            <p:spPr bwMode="auto">
              <a:xfrm>
                <a:off x="253" y="1559"/>
                <a:ext cx="297"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F</a:t>
                </a:r>
                <a:r>
                  <a:rPr kumimoji="1" lang="en-US" sz="2400" i="1" baseline="-25000">
                    <a:solidFill>
                      <a:srgbClr val="000000"/>
                    </a:solidFill>
                    <a:latin typeface="Times New Roman" pitchFamily="18" charset="0"/>
                    <a:ea typeface="+mn-ea"/>
                  </a:rPr>
                  <a:t>1</a:t>
                </a:r>
              </a:p>
            </p:txBody>
          </p:sp>
          <p:sp>
            <p:nvSpPr>
              <p:cNvPr id="1274885" name="Text Box 5"/>
              <p:cNvSpPr txBox="1">
                <a:spLocks noChangeArrowheads="1"/>
              </p:cNvSpPr>
              <p:nvPr/>
            </p:nvSpPr>
            <p:spPr bwMode="auto">
              <a:xfrm>
                <a:off x="778" y="2131"/>
                <a:ext cx="318"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F</a:t>
                </a:r>
                <a:r>
                  <a:rPr kumimoji="1" lang="en-US" sz="2400" i="1" baseline="-25000">
                    <a:solidFill>
                      <a:srgbClr val="000000"/>
                    </a:solidFill>
                    <a:latin typeface="Times New Roman" pitchFamily="18" charset="0"/>
                    <a:ea typeface="+mn-ea"/>
                  </a:rPr>
                  <a:t>N</a:t>
                </a:r>
              </a:p>
            </p:txBody>
          </p:sp>
          <p:sp>
            <p:nvSpPr>
              <p:cNvPr id="1274886" name="Rectangle 6"/>
              <p:cNvSpPr>
                <a:spLocks noChangeArrowheads="1"/>
              </p:cNvSpPr>
              <p:nvPr/>
            </p:nvSpPr>
            <p:spPr bwMode="auto">
              <a:xfrm>
                <a:off x="238" y="1573"/>
                <a:ext cx="832" cy="859"/>
              </a:xfrm>
              <a:prstGeom prst="rect">
                <a:avLst/>
              </a:prstGeom>
              <a:noFill/>
              <a:ln w="9525">
                <a:solidFill>
                  <a:schemeClr val="tx1"/>
                </a:solidFill>
                <a:miter lim="800000"/>
                <a:headEnd/>
                <a:tailEnd/>
              </a:ln>
              <a:effectLst/>
            </p:spPr>
            <p:txBody>
              <a:bodyPr wrap="none" anchor="ctr"/>
              <a:lstStyle/>
              <a:p>
                <a:endParaRPr lang="en-US">
                  <a:solidFill>
                    <a:srgbClr val="000000"/>
                  </a:solidFill>
                  <a:ea typeface="+mn-ea"/>
                </a:endParaRPr>
              </a:p>
            </p:txBody>
          </p:sp>
        </p:grpSp>
        <p:grpSp>
          <p:nvGrpSpPr>
            <p:cNvPr id="1274887" name="Group 7"/>
            <p:cNvGrpSpPr>
              <a:grpSpLocks/>
            </p:cNvGrpSpPr>
            <p:nvPr/>
          </p:nvGrpSpPr>
          <p:grpSpPr bwMode="auto">
            <a:xfrm>
              <a:off x="4275" y="1513"/>
              <a:ext cx="866" cy="873"/>
              <a:chOff x="238" y="1559"/>
              <a:chExt cx="866" cy="873"/>
            </a:xfrm>
          </p:grpSpPr>
          <p:sp>
            <p:nvSpPr>
              <p:cNvPr id="1274888" name="Text Box 8"/>
              <p:cNvSpPr txBox="1">
                <a:spLocks noChangeArrowheads="1"/>
              </p:cNvSpPr>
              <p:nvPr/>
            </p:nvSpPr>
            <p:spPr bwMode="auto">
              <a:xfrm>
                <a:off x="253" y="1559"/>
                <a:ext cx="319"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G</a:t>
                </a:r>
                <a:r>
                  <a:rPr kumimoji="1" lang="en-US" sz="2400" i="1" baseline="-25000">
                    <a:solidFill>
                      <a:srgbClr val="000000"/>
                    </a:solidFill>
                    <a:latin typeface="Times New Roman" pitchFamily="18" charset="0"/>
                    <a:ea typeface="+mn-ea"/>
                  </a:rPr>
                  <a:t>1</a:t>
                </a:r>
              </a:p>
            </p:txBody>
          </p:sp>
          <p:sp>
            <p:nvSpPr>
              <p:cNvPr id="1274889" name="Text Box 9"/>
              <p:cNvSpPr txBox="1">
                <a:spLocks noChangeArrowheads="1"/>
              </p:cNvSpPr>
              <p:nvPr/>
            </p:nvSpPr>
            <p:spPr bwMode="auto">
              <a:xfrm>
                <a:off x="778" y="2131"/>
                <a:ext cx="326"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G</a:t>
                </a:r>
                <a:r>
                  <a:rPr kumimoji="1" lang="en-US" sz="2400" i="1" baseline="-25000">
                    <a:solidFill>
                      <a:srgbClr val="000000"/>
                    </a:solidFill>
                    <a:latin typeface="Times New Roman" pitchFamily="18" charset="0"/>
                    <a:ea typeface="+mn-ea"/>
                  </a:rPr>
                  <a:t>L</a:t>
                </a:r>
              </a:p>
            </p:txBody>
          </p:sp>
          <p:sp>
            <p:nvSpPr>
              <p:cNvPr id="1274890" name="Rectangle 10"/>
              <p:cNvSpPr>
                <a:spLocks noChangeArrowheads="1"/>
              </p:cNvSpPr>
              <p:nvPr/>
            </p:nvSpPr>
            <p:spPr bwMode="auto">
              <a:xfrm>
                <a:off x="238" y="1573"/>
                <a:ext cx="832" cy="859"/>
              </a:xfrm>
              <a:prstGeom prst="rect">
                <a:avLst/>
              </a:prstGeom>
              <a:noFill/>
              <a:ln w="9525">
                <a:solidFill>
                  <a:schemeClr val="tx1"/>
                </a:solidFill>
                <a:miter lim="800000"/>
                <a:headEnd/>
                <a:tailEnd/>
              </a:ln>
              <a:effectLst/>
            </p:spPr>
            <p:txBody>
              <a:bodyPr wrap="none" anchor="ctr"/>
              <a:lstStyle/>
              <a:p>
                <a:endParaRPr lang="en-US">
                  <a:solidFill>
                    <a:srgbClr val="000000"/>
                  </a:solidFill>
                  <a:ea typeface="+mn-ea"/>
                </a:endParaRPr>
              </a:p>
            </p:txBody>
          </p:sp>
        </p:grpSp>
        <p:sp>
          <p:nvSpPr>
            <p:cNvPr id="1274891" name="Line 11"/>
            <p:cNvSpPr>
              <a:spLocks noChangeShapeType="1"/>
            </p:cNvSpPr>
            <p:nvPr/>
          </p:nvSpPr>
          <p:spPr bwMode="auto">
            <a:xfrm flipV="1">
              <a:off x="951" y="1193"/>
              <a:ext cx="0" cy="329"/>
            </a:xfrm>
            <a:prstGeom prst="line">
              <a:avLst/>
            </a:prstGeom>
            <a:noFill/>
            <a:ln w="9525">
              <a:solidFill>
                <a:schemeClr val="tx1"/>
              </a:solidFill>
              <a:miter lim="800000"/>
              <a:headEnd/>
              <a:tailEnd/>
            </a:ln>
            <a:effectLst/>
          </p:spPr>
          <p:txBody>
            <a:bodyPr/>
            <a:lstStyle/>
            <a:p>
              <a:endParaRPr lang="en-US">
                <a:solidFill>
                  <a:srgbClr val="000000"/>
                </a:solidFill>
                <a:ea typeface="+mn-ea"/>
              </a:endParaRPr>
            </a:p>
          </p:txBody>
        </p:sp>
        <p:sp>
          <p:nvSpPr>
            <p:cNvPr id="1274892" name="Text Box 12"/>
            <p:cNvSpPr txBox="1">
              <a:spLocks noChangeArrowheads="1"/>
            </p:cNvSpPr>
            <p:nvPr/>
          </p:nvSpPr>
          <p:spPr bwMode="auto">
            <a:xfrm>
              <a:off x="2473" y="1034"/>
              <a:ext cx="431" cy="294"/>
            </a:xfrm>
            <a:prstGeom prst="rect">
              <a:avLst/>
            </a:prstGeom>
            <a:noFill/>
            <a:ln w="9525">
              <a:solidFill>
                <a:schemeClr val="tx1"/>
              </a:solid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  R  </a:t>
              </a:r>
            </a:p>
          </p:txBody>
        </p:sp>
        <p:sp>
          <p:nvSpPr>
            <p:cNvPr id="1274893" name="Line 13"/>
            <p:cNvSpPr>
              <a:spLocks noChangeShapeType="1"/>
            </p:cNvSpPr>
            <p:nvPr/>
          </p:nvSpPr>
          <p:spPr bwMode="auto">
            <a:xfrm>
              <a:off x="951" y="1202"/>
              <a:ext cx="1490" cy="0"/>
            </a:xfrm>
            <a:prstGeom prst="line">
              <a:avLst/>
            </a:prstGeom>
            <a:noFill/>
            <a:ln w="9525">
              <a:solidFill>
                <a:schemeClr val="tx1"/>
              </a:solidFill>
              <a:miter lim="800000"/>
              <a:headEnd/>
              <a:tailEnd type="triangle" w="med" len="med"/>
            </a:ln>
            <a:effectLst/>
          </p:spPr>
          <p:txBody>
            <a:bodyPr/>
            <a:lstStyle/>
            <a:p>
              <a:endParaRPr lang="en-US">
                <a:solidFill>
                  <a:srgbClr val="000000"/>
                </a:solidFill>
                <a:ea typeface="+mn-ea"/>
              </a:endParaRPr>
            </a:p>
          </p:txBody>
        </p:sp>
        <p:sp>
          <p:nvSpPr>
            <p:cNvPr id="1274894" name="Line 14"/>
            <p:cNvSpPr>
              <a:spLocks noChangeShapeType="1"/>
            </p:cNvSpPr>
            <p:nvPr/>
          </p:nvSpPr>
          <p:spPr bwMode="auto">
            <a:xfrm>
              <a:off x="2962" y="1193"/>
              <a:ext cx="1692" cy="0"/>
            </a:xfrm>
            <a:prstGeom prst="line">
              <a:avLst/>
            </a:prstGeom>
            <a:noFill/>
            <a:ln w="9525">
              <a:solidFill>
                <a:schemeClr val="tx1"/>
              </a:solidFill>
              <a:miter lim="800000"/>
              <a:headEnd/>
              <a:tailEnd/>
            </a:ln>
            <a:effectLst/>
          </p:spPr>
          <p:txBody>
            <a:bodyPr/>
            <a:lstStyle/>
            <a:p>
              <a:endParaRPr lang="en-US">
                <a:solidFill>
                  <a:srgbClr val="000000"/>
                </a:solidFill>
                <a:ea typeface="+mn-ea"/>
              </a:endParaRPr>
            </a:p>
          </p:txBody>
        </p:sp>
        <p:sp>
          <p:nvSpPr>
            <p:cNvPr id="1274895" name="Line 15"/>
            <p:cNvSpPr>
              <a:spLocks noChangeShapeType="1"/>
            </p:cNvSpPr>
            <p:nvPr/>
          </p:nvSpPr>
          <p:spPr bwMode="auto">
            <a:xfrm flipV="1">
              <a:off x="4640" y="1188"/>
              <a:ext cx="0" cy="329"/>
            </a:xfrm>
            <a:prstGeom prst="line">
              <a:avLst/>
            </a:prstGeom>
            <a:noFill/>
            <a:ln w="9525">
              <a:solidFill>
                <a:schemeClr val="tx1"/>
              </a:solidFill>
              <a:miter lim="800000"/>
              <a:headEnd type="triangle" w="med" len="med"/>
              <a:tailEnd/>
            </a:ln>
            <a:effectLst/>
          </p:spPr>
          <p:txBody>
            <a:bodyPr/>
            <a:lstStyle/>
            <a:p>
              <a:endParaRPr lang="en-US">
                <a:solidFill>
                  <a:srgbClr val="000000"/>
                </a:solidFill>
                <a:ea typeface="+mn-ea"/>
              </a:endParaRPr>
            </a:p>
          </p:txBody>
        </p:sp>
        <p:sp>
          <p:nvSpPr>
            <p:cNvPr id="1274896" name="Text Box 16"/>
            <p:cNvSpPr txBox="1">
              <a:spLocks noChangeArrowheads="1"/>
            </p:cNvSpPr>
            <p:nvPr/>
          </p:nvSpPr>
          <p:spPr bwMode="auto">
            <a:xfrm>
              <a:off x="2543" y="2576"/>
              <a:ext cx="445" cy="294"/>
            </a:xfrm>
            <a:prstGeom prst="rect">
              <a:avLst/>
            </a:prstGeom>
            <a:noFill/>
            <a:ln w="9525">
              <a:solidFill>
                <a:schemeClr val="tx1"/>
              </a:solid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  R</a:t>
              </a:r>
              <a:r>
                <a:rPr kumimoji="1" lang="en-US" sz="2000" i="1" baseline="30000">
                  <a:solidFill>
                    <a:srgbClr val="000000"/>
                  </a:solidFill>
                  <a:latin typeface="Times New Roman" pitchFamily="18" charset="0"/>
                  <a:ea typeface="+mn-ea"/>
                </a:rPr>
                <a:t>T  </a:t>
              </a:r>
            </a:p>
          </p:txBody>
        </p:sp>
        <p:sp>
          <p:nvSpPr>
            <p:cNvPr id="1274897" name="Line 17"/>
            <p:cNvSpPr>
              <a:spLocks noChangeShapeType="1"/>
            </p:cNvSpPr>
            <p:nvPr/>
          </p:nvSpPr>
          <p:spPr bwMode="auto">
            <a:xfrm>
              <a:off x="3021" y="2726"/>
              <a:ext cx="1692" cy="0"/>
            </a:xfrm>
            <a:prstGeom prst="line">
              <a:avLst/>
            </a:prstGeom>
            <a:noFill/>
            <a:ln w="9525">
              <a:solidFill>
                <a:schemeClr val="tx1"/>
              </a:solidFill>
              <a:miter lim="800000"/>
              <a:headEnd type="triangle" w="med" len="med"/>
              <a:tailEnd/>
            </a:ln>
            <a:effectLst/>
          </p:spPr>
          <p:txBody>
            <a:bodyPr/>
            <a:lstStyle/>
            <a:p>
              <a:endParaRPr lang="en-US">
                <a:solidFill>
                  <a:srgbClr val="000000"/>
                </a:solidFill>
                <a:ea typeface="+mn-ea"/>
              </a:endParaRPr>
            </a:p>
          </p:txBody>
        </p:sp>
        <p:sp>
          <p:nvSpPr>
            <p:cNvPr id="1274898" name="Line 18"/>
            <p:cNvSpPr>
              <a:spLocks noChangeShapeType="1"/>
            </p:cNvSpPr>
            <p:nvPr/>
          </p:nvSpPr>
          <p:spPr bwMode="auto">
            <a:xfrm flipV="1">
              <a:off x="4695" y="2386"/>
              <a:ext cx="0" cy="329"/>
            </a:xfrm>
            <a:prstGeom prst="line">
              <a:avLst/>
            </a:prstGeom>
            <a:noFill/>
            <a:ln w="9525">
              <a:solidFill>
                <a:schemeClr val="tx1"/>
              </a:solidFill>
              <a:miter lim="800000"/>
              <a:headEnd/>
              <a:tailEnd/>
            </a:ln>
            <a:effectLst/>
          </p:spPr>
          <p:txBody>
            <a:bodyPr/>
            <a:lstStyle/>
            <a:p>
              <a:endParaRPr lang="en-US">
                <a:solidFill>
                  <a:srgbClr val="000000"/>
                </a:solidFill>
                <a:ea typeface="+mn-ea"/>
              </a:endParaRPr>
            </a:p>
          </p:txBody>
        </p:sp>
        <p:sp>
          <p:nvSpPr>
            <p:cNvPr id="1274899" name="Line 19"/>
            <p:cNvSpPr>
              <a:spLocks noChangeShapeType="1"/>
            </p:cNvSpPr>
            <p:nvPr/>
          </p:nvSpPr>
          <p:spPr bwMode="auto">
            <a:xfrm>
              <a:off x="946" y="2716"/>
              <a:ext cx="1600" cy="0"/>
            </a:xfrm>
            <a:prstGeom prst="line">
              <a:avLst/>
            </a:prstGeom>
            <a:noFill/>
            <a:ln w="9525">
              <a:solidFill>
                <a:schemeClr val="tx1"/>
              </a:solidFill>
              <a:miter lim="800000"/>
              <a:headEnd/>
              <a:tailEnd/>
            </a:ln>
            <a:effectLst/>
          </p:spPr>
          <p:txBody>
            <a:bodyPr/>
            <a:lstStyle/>
            <a:p>
              <a:endParaRPr lang="en-US">
                <a:solidFill>
                  <a:srgbClr val="000000"/>
                </a:solidFill>
                <a:ea typeface="+mn-ea"/>
              </a:endParaRPr>
            </a:p>
          </p:txBody>
        </p:sp>
        <p:sp>
          <p:nvSpPr>
            <p:cNvPr id="1274900" name="Line 20"/>
            <p:cNvSpPr>
              <a:spLocks noChangeShapeType="1"/>
            </p:cNvSpPr>
            <p:nvPr/>
          </p:nvSpPr>
          <p:spPr bwMode="auto">
            <a:xfrm flipV="1">
              <a:off x="951" y="2382"/>
              <a:ext cx="0" cy="329"/>
            </a:xfrm>
            <a:prstGeom prst="line">
              <a:avLst/>
            </a:prstGeom>
            <a:noFill/>
            <a:ln w="9525">
              <a:solidFill>
                <a:schemeClr val="tx1"/>
              </a:solidFill>
              <a:miter lim="800000"/>
              <a:headEnd/>
              <a:tailEnd type="triangle" w="med" len="med"/>
            </a:ln>
            <a:effectLst/>
          </p:spPr>
          <p:txBody>
            <a:bodyPr/>
            <a:lstStyle/>
            <a:p>
              <a:endParaRPr lang="en-US">
                <a:solidFill>
                  <a:srgbClr val="000000"/>
                </a:solidFill>
                <a:ea typeface="+mn-ea"/>
              </a:endParaRPr>
            </a:p>
          </p:txBody>
        </p:sp>
        <p:sp>
          <p:nvSpPr>
            <p:cNvPr id="1274901" name="Text Box 21"/>
            <p:cNvSpPr txBox="1">
              <a:spLocks noChangeArrowheads="1"/>
            </p:cNvSpPr>
            <p:nvPr/>
          </p:nvSpPr>
          <p:spPr bwMode="auto">
            <a:xfrm>
              <a:off x="36" y="1771"/>
              <a:ext cx="455" cy="294"/>
            </a:xfrm>
            <a:prstGeom prst="rect">
              <a:avLst/>
            </a:prstGeom>
            <a:noFill/>
            <a:ln w="9525">
              <a:solidFill>
                <a:srgbClr val="0000FF"/>
              </a:solidFill>
              <a:miter lim="800000"/>
              <a:headEnd/>
              <a:tailEnd/>
            </a:ln>
            <a:effectLst/>
          </p:spPr>
          <p:txBody>
            <a:bodyPr wrap="none" lIns="91358" tIns="45678" rIns="91358" bIns="45678">
              <a:spAutoFit/>
            </a:bodyPr>
            <a:lstStyle/>
            <a:p>
              <a:pPr>
                <a:spcBef>
                  <a:spcPct val="20000"/>
                </a:spcBef>
              </a:pPr>
              <a:r>
                <a:rPr kumimoji="1" lang="en-US" sz="2400">
                  <a:solidFill>
                    <a:srgbClr val="0000FF"/>
                  </a:solidFill>
                  <a:latin typeface="Tahoma" pitchFamily="34" charset="0"/>
                  <a:ea typeface="+mn-ea"/>
                </a:rPr>
                <a:t>TCP</a:t>
              </a:r>
            </a:p>
          </p:txBody>
        </p:sp>
        <p:sp>
          <p:nvSpPr>
            <p:cNvPr id="1274902" name="Text Box 22"/>
            <p:cNvSpPr txBox="1">
              <a:spLocks noChangeArrowheads="1"/>
            </p:cNvSpPr>
            <p:nvPr/>
          </p:nvSpPr>
          <p:spPr bwMode="auto">
            <a:xfrm>
              <a:off x="2350" y="1759"/>
              <a:ext cx="827" cy="294"/>
            </a:xfrm>
            <a:prstGeom prst="rect">
              <a:avLst/>
            </a:prstGeom>
            <a:noFill/>
            <a:ln w="9525">
              <a:solidFill>
                <a:srgbClr val="0000FF"/>
              </a:solidFill>
              <a:miter lim="800000"/>
              <a:headEnd/>
              <a:tailEnd/>
            </a:ln>
            <a:effectLst/>
          </p:spPr>
          <p:txBody>
            <a:bodyPr wrap="none" lIns="91358" tIns="45678" rIns="91358" bIns="45678">
              <a:spAutoFit/>
            </a:bodyPr>
            <a:lstStyle/>
            <a:p>
              <a:pPr>
                <a:spcBef>
                  <a:spcPct val="20000"/>
                </a:spcBef>
              </a:pPr>
              <a:r>
                <a:rPr kumimoji="1" lang="en-US" sz="2400">
                  <a:solidFill>
                    <a:srgbClr val="0000FF"/>
                  </a:solidFill>
                  <a:latin typeface="Tahoma" pitchFamily="34" charset="0"/>
                  <a:ea typeface="+mn-ea"/>
                </a:rPr>
                <a:t>Network</a:t>
              </a:r>
            </a:p>
          </p:txBody>
        </p:sp>
        <p:sp>
          <p:nvSpPr>
            <p:cNvPr id="1274903" name="Text Box 23"/>
            <p:cNvSpPr txBox="1">
              <a:spLocks noChangeArrowheads="1"/>
            </p:cNvSpPr>
            <p:nvPr/>
          </p:nvSpPr>
          <p:spPr bwMode="auto">
            <a:xfrm>
              <a:off x="5194" y="1762"/>
              <a:ext cx="521" cy="294"/>
            </a:xfrm>
            <a:prstGeom prst="rect">
              <a:avLst/>
            </a:prstGeom>
            <a:noFill/>
            <a:ln w="9525">
              <a:solidFill>
                <a:srgbClr val="0000FF"/>
              </a:solidFill>
              <a:miter lim="800000"/>
              <a:headEnd/>
              <a:tailEnd/>
            </a:ln>
            <a:effectLst/>
          </p:spPr>
          <p:txBody>
            <a:bodyPr wrap="none" lIns="91358" tIns="45678" rIns="91358" bIns="45678">
              <a:spAutoFit/>
            </a:bodyPr>
            <a:lstStyle/>
            <a:p>
              <a:pPr>
                <a:spcBef>
                  <a:spcPct val="20000"/>
                </a:spcBef>
              </a:pPr>
              <a:r>
                <a:rPr kumimoji="1" lang="en-US" sz="2400">
                  <a:solidFill>
                    <a:srgbClr val="0000FF"/>
                  </a:solidFill>
                  <a:latin typeface="Tahoma" pitchFamily="34" charset="0"/>
                  <a:ea typeface="+mn-ea"/>
                </a:rPr>
                <a:t>AQM</a:t>
              </a:r>
            </a:p>
          </p:txBody>
        </p:sp>
        <p:sp>
          <p:nvSpPr>
            <p:cNvPr id="1274904" name="Text Box 24"/>
            <p:cNvSpPr txBox="1">
              <a:spLocks noChangeArrowheads="1"/>
            </p:cNvSpPr>
            <p:nvPr/>
          </p:nvSpPr>
          <p:spPr bwMode="auto">
            <a:xfrm>
              <a:off x="977" y="874"/>
              <a:ext cx="201"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x</a:t>
              </a:r>
            </a:p>
          </p:txBody>
        </p:sp>
        <p:sp>
          <p:nvSpPr>
            <p:cNvPr id="1274905" name="Text Box 25"/>
            <p:cNvSpPr txBox="1">
              <a:spLocks noChangeArrowheads="1"/>
            </p:cNvSpPr>
            <p:nvPr/>
          </p:nvSpPr>
          <p:spPr bwMode="auto">
            <a:xfrm>
              <a:off x="4422" y="879"/>
              <a:ext cx="201"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y</a:t>
              </a:r>
            </a:p>
          </p:txBody>
        </p:sp>
        <p:sp>
          <p:nvSpPr>
            <p:cNvPr id="1274906" name="Text Box 26"/>
            <p:cNvSpPr txBox="1">
              <a:spLocks noChangeArrowheads="1"/>
            </p:cNvSpPr>
            <p:nvPr/>
          </p:nvSpPr>
          <p:spPr bwMode="auto">
            <a:xfrm>
              <a:off x="1020" y="2424"/>
              <a:ext cx="212"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q</a:t>
              </a:r>
            </a:p>
          </p:txBody>
        </p:sp>
        <p:sp>
          <p:nvSpPr>
            <p:cNvPr id="1274907" name="Text Box 27"/>
            <p:cNvSpPr txBox="1">
              <a:spLocks noChangeArrowheads="1"/>
            </p:cNvSpPr>
            <p:nvPr/>
          </p:nvSpPr>
          <p:spPr bwMode="auto">
            <a:xfrm>
              <a:off x="4465" y="2442"/>
              <a:ext cx="212"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p</a:t>
              </a:r>
            </a:p>
          </p:txBody>
        </p:sp>
      </p:grpSp>
      <p:grpSp>
        <p:nvGrpSpPr>
          <p:cNvPr id="1274908" name="Group 28"/>
          <p:cNvGrpSpPr>
            <a:grpSpLocks/>
          </p:cNvGrpSpPr>
          <p:nvPr/>
        </p:nvGrpSpPr>
        <p:grpSpPr bwMode="auto">
          <a:xfrm>
            <a:off x="1176337" y="5410206"/>
            <a:ext cx="7453313" cy="1041401"/>
            <a:chOff x="741" y="3408"/>
            <a:chExt cx="4695" cy="656"/>
          </a:xfrm>
        </p:grpSpPr>
        <p:graphicFrame>
          <p:nvGraphicFramePr>
            <p:cNvPr id="1274909" name="Object 29"/>
            <p:cNvGraphicFramePr>
              <a:graphicFrameLocks/>
            </p:cNvGraphicFramePr>
            <p:nvPr>
              <p:extLst>
                <p:ext uri="{D42A27DB-BD31-4B8C-83A1-F6EECF244321}">
                  <p14:modId xmlns:p14="http://schemas.microsoft.com/office/powerpoint/2010/main" val="2185412350"/>
                </p:ext>
              </p:extLst>
            </p:nvPr>
          </p:nvGraphicFramePr>
          <p:xfrm>
            <a:off x="741" y="3408"/>
            <a:ext cx="2538" cy="655"/>
          </p:xfrm>
          <a:graphic>
            <a:graphicData uri="http://schemas.openxmlformats.org/presentationml/2006/ole">
              <mc:AlternateContent xmlns:mc="http://schemas.openxmlformats.org/markup-compatibility/2006">
                <mc:Choice xmlns:v="urn:schemas-microsoft-com:vml" Requires="v">
                  <p:oleObj spid="_x0000_s1814623" name="Equation" r:id="rId3" imgW="1803400" imgH="457200" progId="Equation.3">
                    <p:embed/>
                  </p:oleObj>
                </mc:Choice>
                <mc:Fallback>
                  <p:oleObj name="Equation" r:id="rId3" imgW="1803400" imgH="457200" progId="Equation.3">
                    <p:embed/>
                    <p:pic>
                      <p:nvPicPr>
                        <p:cNvPr id="0" name=""/>
                        <p:cNvPicPr>
                          <a:picLocks noChangeArrowheads="1"/>
                        </p:cNvPicPr>
                        <p:nvPr/>
                      </p:nvPicPr>
                      <p:blipFill>
                        <a:blip r:embed="rId4"/>
                        <a:srcRect/>
                        <a:stretch>
                          <a:fillRect/>
                        </a:stretch>
                      </p:blipFill>
                      <p:spPr bwMode="auto">
                        <a:xfrm>
                          <a:off x="741" y="3408"/>
                          <a:ext cx="2538" cy="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274910" name="Group 30"/>
            <p:cNvGrpSpPr>
              <a:grpSpLocks/>
            </p:cNvGrpSpPr>
            <p:nvPr/>
          </p:nvGrpSpPr>
          <p:grpSpPr bwMode="auto">
            <a:xfrm>
              <a:off x="3757" y="3452"/>
              <a:ext cx="1619" cy="268"/>
              <a:chOff x="3400" y="2940"/>
              <a:chExt cx="1619" cy="268"/>
            </a:xfrm>
          </p:grpSpPr>
          <p:sp>
            <p:nvSpPr>
              <p:cNvPr id="1274911" name="Text Box 31"/>
              <p:cNvSpPr txBox="1">
                <a:spLocks noChangeArrowheads="1"/>
              </p:cNvSpPr>
              <p:nvPr/>
            </p:nvSpPr>
            <p:spPr bwMode="auto">
              <a:xfrm>
                <a:off x="4006" y="2940"/>
                <a:ext cx="1013" cy="268"/>
              </a:xfrm>
              <a:prstGeom prst="rect">
                <a:avLst/>
              </a:prstGeom>
              <a:noFill/>
              <a:ln w="28575">
                <a:solidFill>
                  <a:srgbClr val="0000FF"/>
                </a:solidFill>
                <a:miter lim="800000"/>
                <a:headEnd/>
                <a:tailEnd/>
              </a:ln>
              <a:effectLst/>
            </p:spPr>
            <p:txBody>
              <a:bodyPr wrap="none" lIns="91358" tIns="45678" rIns="91358" bIns="45678">
                <a:spAutoFit/>
              </a:bodyPr>
              <a:lstStyle/>
              <a:p>
                <a:pPr>
                  <a:spcBef>
                    <a:spcPct val="20000"/>
                  </a:spcBef>
                </a:pPr>
                <a:r>
                  <a:rPr kumimoji="1" lang="en-US" sz="2000">
                    <a:solidFill>
                      <a:srgbClr val="0000FF"/>
                    </a:solidFill>
                    <a:latin typeface="Tahoma" pitchFamily="34" charset="0"/>
                    <a:ea typeface="+mn-ea"/>
                  </a:rPr>
                  <a:t>Reno, Vegas</a:t>
                </a:r>
              </a:p>
            </p:txBody>
          </p:sp>
          <p:sp>
            <p:nvSpPr>
              <p:cNvPr id="1274912" name="Line 32"/>
              <p:cNvSpPr>
                <a:spLocks noChangeShapeType="1"/>
              </p:cNvSpPr>
              <p:nvPr/>
            </p:nvSpPr>
            <p:spPr bwMode="auto">
              <a:xfrm flipH="1">
                <a:off x="3400" y="3072"/>
                <a:ext cx="600" cy="0"/>
              </a:xfrm>
              <a:prstGeom prst="line">
                <a:avLst/>
              </a:prstGeom>
              <a:noFill/>
              <a:ln w="28575">
                <a:solidFill>
                  <a:srgbClr val="0000FF"/>
                </a:solidFill>
                <a:miter lim="800000"/>
                <a:headEnd/>
                <a:tailEnd type="triangle" w="med" len="med"/>
              </a:ln>
              <a:effectLst/>
            </p:spPr>
            <p:txBody>
              <a:bodyPr wrap="none" anchor="ctr"/>
              <a:lstStyle/>
              <a:p>
                <a:endParaRPr lang="en-US">
                  <a:solidFill>
                    <a:srgbClr val="000000"/>
                  </a:solidFill>
                  <a:ea typeface="+mn-ea"/>
                </a:endParaRPr>
              </a:p>
            </p:txBody>
          </p:sp>
        </p:grpSp>
        <p:grpSp>
          <p:nvGrpSpPr>
            <p:cNvPr id="1274913" name="Group 33"/>
            <p:cNvGrpSpPr>
              <a:grpSpLocks/>
            </p:cNvGrpSpPr>
            <p:nvPr/>
          </p:nvGrpSpPr>
          <p:grpSpPr bwMode="auto">
            <a:xfrm>
              <a:off x="3757" y="3812"/>
              <a:ext cx="1679" cy="252"/>
              <a:chOff x="3400" y="2940"/>
              <a:chExt cx="1679" cy="252"/>
            </a:xfrm>
          </p:grpSpPr>
          <p:sp>
            <p:nvSpPr>
              <p:cNvPr id="1274914" name="Text Box 34"/>
              <p:cNvSpPr txBox="1">
                <a:spLocks noChangeArrowheads="1"/>
              </p:cNvSpPr>
              <p:nvPr/>
            </p:nvSpPr>
            <p:spPr bwMode="auto">
              <a:xfrm>
                <a:off x="4006" y="2940"/>
                <a:ext cx="1073" cy="252"/>
              </a:xfrm>
              <a:prstGeom prst="rect">
                <a:avLst/>
              </a:prstGeom>
              <a:noFill/>
              <a:ln w="28575">
                <a:solidFill>
                  <a:srgbClr val="0000FF"/>
                </a:solidFill>
                <a:miter lim="800000"/>
                <a:headEnd/>
                <a:tailEnd/>
              </a:ln>
              <a:effectLst/>
            </p:spPr>
            <p:txBody>
              <a:bodyPr wrap="none" lIns="91358" tIns="45678" rIns="91358" bIns="45678">
                <a:spAutoFit/>
              </a:bodyPr>
              <a:lstStyle/>
              <a:p>
                <a:pPr>
                  <a:spcBef>
                    <a:spcPct val="20000"/>
                  </a:spcBef>
                </a:pPr>
                <a:r>
                  <a:rPr kumimoji="1" lang="en-US" sz="2000" dirty="0" err="1" smtClean="0">
                    <a:solidFill>
                      <a:srgbClr val="0000FF"/>
                    </a:solidFill>
                    <a:latin typeface="Tahoma" pitchFamily="34" charset="0"/>
                    <a:ea typeface="+mn-ea"/>
                  </a:rPr>
                  <a:t>Droptail</a:t>
                </a:r>
                <a:r>
                  <a:rPr kumimoji="1" lang="en-US" sz="2000" dirty="0" smtClean="0">
                    <a:solidFill>
                      <a:srgbClr val="0000FF"/>
                    </a:solidFill>
                    <a:latin typeface="Tahoma" pitchFamily="34" charset="0"/>
                    <a:ea typeface="+mn-ea"/>
                  </a:rPr>
                  <a:t>, RED </a:t>
                </a:r>
                <a:endParaRPr kumimoji="1" lang="en-US" sz="2000" dirty="0">
                  <a:solidFill>
                    <a:srgbClr val="0000FF"/>
                  </a:solidFill>
                  <a:latin typeface="Tahoma" pitchFamily="34" charset="0"/>
                  <a:ea typeface="+mn-ea"/>
                </a:endParaRPr>
              </a:p>
            </p:txBody>
          </p:sp>
          <p:sp>
            <p:nvSpPr>
              <p:cNvPr id="1274915" name="Line 35"/>
              <p:cNvSpPr>
                <a:spLocks noChangeShapeType="1"/>
              </p:cNvSpPr>
              <p:nvPr/>
            </p:nvSpPr>
            <p:spPr bwMode="auto">
              <a:xfrm flipH="1">
                <a:off x="3400" y="3072"/>
                <a:ext cx="600" cy="0"/>
              </a:xfrm>
              <a:prstGeom prst="line">
                <a:avLst/>
              </a:prstGeom>
              <a:noFill/>
              <a:ln w="28575">
                <a:solidFill>
                  <a:srgbClr val="0000FF"/>
                </a:solidFill>
                <a:miter lim="800000"/>
                <a:headEnd/>
                <a:tailEnd type="triangle" w="med" len="med"/>
              </a:ln>
              <a:effectLst/>
            </p:spPr>
            <p:txBody>
              <a:bodyPr wrap="none" anchor="ctr"/>
              <a:lstStyle/>
              <a:p>
                <a:endParaRPr lang="en-US">
                  <a:solidFill>
                    <a:srgbClr val="000000"/>
                  </a:solidFill>
                  <a:ea typeface="+mn-ea"/>
                </a:endParaRPr>
              </a:p>
            </p:txBody>
          </p:sp>
        </p:grpSp>
      </p:grpSp>
      <p:grpSp>
        <p:nvGrpSpPr>
          <p:cNvPr id="1274916" name="Group 36"/>
          <p:cNvGrpSpPr>
            <a:grpSpLocks/>
          </p:cNvGrpSpPr>
          <p:nvPr/>
        </p:nvGrpSpPr>
        <p:grpSpPr bwMode="auto">
          <a:xfrm>
            <a:off x="1143000" y="4800600"/>
            <a:ext cx="7345363" cy="533400"/>
            <a:chOff x="720" y="3024"/>
            <a:chExt cx="4627" cy="336"/>
          </a:xfrm>
        </p:grpSpPr>
        <p:graphicFrame>
          <p:nvGraphicFramePr>
            <p:cNvPr id="1274917" name="Object 37"/>
            <p:cNvGraphicFramePr>
              <a:graphicFrameLocks noChangeAspect="1"/>
            </p:cNvGraphicFramePr>
            <p:nvPr/>
          </p:nvGraphicFramePr>
          <p:xfrm>
            <a:off x="720" y="3024"/>
            <a:ext cx="2964" cy="336"/>
          </p:xfrm>
          <a:graphic>
            <a:graphicData uri="http://schemas.openxmlformats.org/presentationml/2006/ole">
              <mc:AlternateContent xmlns:mc="http://schemas.openxmlformats.org/markup-compatibility/2006">
                <mc:Choice xmlns:v="urn:schemas-microsoft-com:vml" Requires="v">
                  <p:oleObj spid="_x0000_s1814624" name="Equation" r:id="rId5" imgW="1752480" imgH="228600" progId="Equation.3">
                    <p:embed/>
                  </p:oleObj>
                </mc:Choice>
                <mc:Fallback>
                  <p:oleObj name="Equation" r:id="rId5" imgW="17524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3024"/>
                          <a:ext cx="2964" cy="336"/>
                        </a:xfrm>
                        <a:prstGeom prst="rect">
                          <a:avLst/>
                        </a:prstGeom>
                        <a:noFill/>
                        <a:ln>
                          <a:noFill/>
                        </a:ln>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rgbClr val="009900"/>
                              </a:solidFill>
                              <a:miter lim="800000"/>
                              <a:headEnd/>
                              <a:tailEnd/>
                            </a14:hiddenLine>
                          </a:ext>
                        </a:extLst>
                      </p:spPr>
                    </p:pic>
                  </p:oleObj>
                </mc:Fallback>
              </mc:AlternateContent>
            </a:graphicData>
          </a:graphic>
        </p:graphicFrame>
        <p:grpSp>
          <p:nvGrpSpPr>
            <p:cNvPr id="1274918" name="Group 38"/>
            <p:cNvGrpSpPr>
              <a:grpSpLocks/>
            </p:cNvGrpSpPr>
            <p:nvPr/>
          </p:nvGrpSpPr>
          <p:grpSpPr bwMode="auto">
            <a:xfrm>
              <a:off x="3757" y="3024"/>
              <a:ext cx="1590" cy="268"/>
              <a:chOff x="3400" y="2940"/>
              <a:chExt cx="1590" cy="268"/>
            </a:xfrm>
          </p:grpSpPr>
          <p:sp>
            <p:nvSpPr>
              <p:cNvPr id="1274919" name="Text Box 39"/>
              <p:cNvSpPr txBox="1">
                <a:spLocks noChangeArrowheads="1"/>
              </p:cNvSpPr>
              <p:nvPr/>
            </p:nvSpPr>
            <p:spPr bwMode="auto">
              <a:xfrm>
                <a:off x="4006" y="2940"/>
                <a:ext cx="984" cy="268"/>
              </a:xfrm>
              <a:prstGeom prst="rect">
                <a:avLst/>
              </a:prstGeom>
              <a:noFill/>
              <a:ln w="28575">
                <a:solidFill>
                  <a:srgbClr val="0000FF"/>
                </a:solidFill>
                <a:miter lim="800000"/>
                <a:headEnd/>
                <a:tailEnd/>
              </a:ln>
              <a:effectLst/>
            </p:spPr>
            <p:txBody>
              <a:bodyPr wrap="none" lIns="91358" tIns="45678" rIns="91358" bIns="45678">
                <a:spAutoFit/>
              </a:bodyPr>
              <a:lstStyle/>
              <a:p>
                <a:pPr>
                  <a:spcBef>
                    <a:spcPct val="20000"/>
                  </a:spcBef>
                </a:pPr>
                <a:r>
                  <a:rPr kumimoji="1" lang="en-US" sz="2000">
                    <a:solidFill>
                      <a:srgbClr val="0000FF"/>
                    </a:solidFill>
                    <a:latin typeface="Tahoma" pitchFamily="34" charset="0"/>
                    <a:ea typeface="+mn-ea"/>
                  </a:rPr>
                  <a:t>IP routing   </a:t>
                </a:r>
              </a:p>
            </p:txBody>
          </p:sp>
          <p:sp>
            <p:nvSpPr>
              <p:cNvPr id="1274920" name="Line 40"/>
              <p:cNvSpPr>
                <a:spLocks noChangeShapeType="1"/>
              </p:cNvSpPr>
              <p:nvPr/>
            </p:nvSpPr>
            <p:spPr bwMode="auto">
              <a:xfrm flipH="1">
                <a:off x="3400" y="3072"/>
                <a:ext cx="600" cy="0"/>
              </a:xfrm>
              <a:prstGeom prst="line">
                <a:avLst/>
              </a:prstGeom>
              <a:noFill/>
              <a:ln w="28575">
                <a:solidFill>
                  <a:srgbClr val="0000FF"/>
                </a:solidFill>
                <a:miter lim="800000"/>
                <a:headEnd/>
                <a:tailEnd type="triangle" w="med" len="med"/>
              </a:ln>
              <a:effectLst/>
            </p:spPr>
            <p:txBody>
              <a:bodyPr wrap="none" anchor="ctr"/>
              <a:lstStyle/>
              <a:p>
                <a:endParaRPr lang="en-US">
                  <a:solidFill>
                    <a:srgbClr val="000000"/>
                  </a:solidFill>
                  <a:ea typeface="+mn-ea"/>
                </a:endParaRPr>
              </a:p>
            </p:txBody>
          </p:sp>
        </p:grpSp>
      </p:grpSp>
      <p:sp>
        <p:nvSpPr>
          <p:cNvPr id="1274921" name="Rectangle 41"/>
          <p:cNvSpPr>
            <a:spLocks noChangeArrowheads="1"/>
          </p:cNvSpPr>
          <p:nvPr/>
        </p:nvSpPr>
        <p:spPr bwMode="auto">
          <a:xfrm>
            <a:off x="6934200" y="1295400"/>
            <a:ext cx="533400" cy="533400"/>
          </a:xfrm>
          <a:prstGeom prst="rect">
            <a:avLst/>
          </a:prstGeom>
          <a:solidFill>
            <a:srgbClr val="FFFFFF"/>
          </a:solidFill>
          <a:ln w="9525">
            <a:noFill/>
            <a:miter lim="800000"/>
            <a:headEnd/>
            <a:tailEnd/>
          </a:ln>
          <a:effectLst/>
        </p:spPr>
        <p:txBody>
          <a:bodyPr wrap="none" anchor="ctr"/>
          <a:lstStyle/>
          <a:p>
            <a:endParaRPr lang="en-US">
              <a:solidFill>
                <a:srgbClr val="000000"/>
              </a:solidFill>
              <a:ea typeface="+mn-ea"/>
            </a:endParaRPr>
          </a:p>
        </p:txBody>
      </p:sp>
      <p:sp>
        <p:nvSpPr>
          <p:cNvPr id="1274922" name="Rectangle 42"/>
          <p:cNvSpPr>
            <a:spLocks noChangeArrowheads="1"/>
          </p:cNvSpPr>
          <p:nvPr/>
        </p:nvSpPr>
        <p:spPr bwMode="auto">
          <a:xfrm>
            <a:off x="1676400" y="3886200"/>
            <a:ext cx="533400" cy="381000"/>
          </a:xfrm>
          <a:prstGeom prst="rect">
            <a:avLst/>
          </a:prstGeom>
          <a:solidFill>
            <a:srgbClr val="FFFFFF"/>
          </a:solidFill>
          <a:ln w="9525">
            <a:noFill/>
            <a:miter lim="800000"/>
            <a:headEnd/>
            <a:tailEnd/>
          </a:ln>
          <a:effectLst/>
        </p:spPr>
        <p:txBody>
          <a:bodyPr wrap="none" anchor="ctr"/>
          <a:lstStyle/>
          <a:p>
            <a:endParaRPr lang="en-US">
              <a:solidFill>
                <a:srgbClr val="000000"/>
              </a:solidFill>
              <a:ea typeface="+mn-ea"/>
            </a:endParaRPr>
          </a:p>
        </p:txBody>
      </p:sp>
      <p:sp>
        <p:nvSpPr>
          <p:cNvPr id="3" name="Title 2"/>
          <p:cNvSpPr>
            <a:spLocks noGrp="1"/>
          </p:cNvSpPr>
          <p:nvPr>
            <p:ph type="title"/>
          </p:nvPr>
        </p:nvSpPr>
        <p:spPr/>
        <p:txBody>
          <a:bodyPr/>
          <a:lstStyle/>
          <a:p>
            <a:r>
              <a:rPr lang="en-US" dirty="0" smtClean="0"/>
              <a:t>Network model</a:t>
            </a:r>
            <a:endParaRPr lang="en-US" dirty="0"/>
          </a:p>
        </p:txBody>
      </p:sp>
      <p:grpSp>
        <p:nvGrpSpPr>
          <p:cNvPr id="46" name="Group 45"/>
          <p:cNvGrpSpPr/>
          <p:nvPr/>
        </p:nvGrpSpPr>
        <p:grpSpPr>
          <a:xfrm>
            <a:off x="381000" y="4724400"/>
            <a:ext cx="8534400" cy="1981200"/>
            <a:chOff x="609600" y="4191000"/>
            <a:chExt cx="7696200" cy="1676400"/>
          </a:xfrm>
        </p:grpSpPr>
        <p:sp>
          <p:nvSpPr>
            <p:cNvPr id="47" name="Rounded Rectangle 46"/>
            <p:cNvSpPr/>
            <p:nvPr/>
          </p:nvSpPr>
          <p:spPr bwMode="auto">
            <a:xfrm>
              <a:off x="609600" y="4191000"/>
              <a:ext cx="7696200" cy="1676400"/>
            </a:xfrm>
            <a:prstGeom prst="roundRect">
              <a:avLst/>
            </a:prstGeom>
            <a:solidFill>
              <a:srgbClr val="CC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48" name="TextBox 47"/>
            <p:cNvSpPr txBox="1"/>
            <p:nvPr/>
          </p:nvSpPr>
          <p:spPr>
            <a:xfrm>
              <a:off x="2479893" y="4608740"/>
              <a:ext cx="3959692" cy="807321"/>
            </a:xfrm>
            <a:prstGeom prst="rect">
              <a:avLst/>
            </a:prstGeom>
            <a:solidFill>
              <a:srgbClr val="CCFFCC"/>
            </a:solidFill>
          </p:spPr>
          <p:txBody>
            <a:bodyPr wrap="none" rtlCol="0">
              <a:spAutoFit/>
            </a:bodyPr>
            <a:lstStyle/>
            <a:p>
              <a:pPr algn="ctr"/>
              <a:r>
                <a:rPr lang="en-US" sz="2800" dirty="0" smtClean="0">
                  <a:solidFill>
                    <a:srgbClr val="0000FF"/>
                  </a:solidFill>
                </a:rPr>
                <a:t>TCP CC model consists of</a:t>
              </a:r>
            </a:p>
            <a:p>
              <a:pPr algn="ctr"/>
              <a:r>
                <a:rPr lang="en-US" sz="2800" dirty="0">
                  <a:solidFill>
                    <a:srgbClr val="0000FF"/>
                  </a:solidFill>
                </a:rPr>
                <a:t>s</a:t>
              </a:r>
              <a:r>
                <a:rPr lang="en-US" sz="2800" dirty="0" smtClean="0">
                  <a:solidFill>
                    <a:srgbClr val="0000FF"/>
                  </a:solidFill>
                </a:rPr>
                <a:t>pecs for </a:t>
              </a:r>
              <a:r>
                <a:rPr lang="en-US" sz="2800" i="1" dirty="0" smtClean="0">
                  <a:solidFill>
                    <a:srgbClr val="0000FF"/>
                  </a:solidFill>
                  <a:latin typeface="Times New Roman"/>
                  <a:cs typeface="Times New Roman"/>
                </a:rPr>
                <a:t>F</a:t>
              </a:r>
              <a:r>
                <a:rPr lang="en-US" sz="2800" i="1" baseline="-25000" dirty="0" smtClean="0">
                  <a:solidFill>
                    <a:srgbClr val="0000FF"/>
                  </a:solidFill>
                  <a:latin typeface="Times New Roman"/>
                  <a:cs typeface="Times New Roman"/>
                </a:rPr>
                <a:t>i</a:t>
              </a:r>
              <a:r>
                <a:rPr lang="en-US" sz="2800" dirty="0" smtClean="0">
                  <a:solidFill>
                    <a:srgbClr val="0000FF"/>
                  </a:solidFill>
                </a:rPr>
                <a:t> and </a:t>
              </a:r>
              <a:r>
                <a:rPr lang="en-US" sz="2800" i="1" dirty="0" err="1">
                  <a:solidFill>
                    <a:srgbClr val="0000FF"/>
                  </a:solidFill>
                  <a:latin typeface="Times New Roman"/>
                  <a:cs typeface="Times New Roman"/>
                </a:rPr>
                <a:t>G</a:t>
              </a:r>
              <a:r>
                <a:rPr lang="en-US" sz="2800" i="1" baseline="-25000" dirty="0" err="1">
                  <a:solidFill>
                    <a:srgbClr val="0000FF"/>
                  </a:solidFill>
                  <a:latin typeface="Times New Roman"/>
                  <a:cs typeface="Times New Roman"/>
                </a:rPr>
                <a:t>l</a:t>
              </a:r>
              <a:r>
                <a:rPr lang="en-US" sz="2800" dirty="0" smtClean="0">
                  <a:solidFill>
                    <a:srgbClr val="0000FF"/>
                  </a:solidFill>
                </a:rPr>
                <a:t> </a:t>
              </a:r>
              <a:endParaRPr lang="en-US" sz="2800" dirty="0">
                <a:solidFill>
                  <a:srgbClr val="0000FF"/>
                </a:solidFill>
              </a:endParaRPr>
            </a:p>
          </p:txBody>
        </p:sp>
      </p:grpSp>
    </p:spTree>
    <p:extLst>
      <p:ext uri="{BB962C8B-B14F-4D97-AF65-F5344CB8AC3E}">
        <p14:creationId xmlns:p14="http://schemas.microsoft.com/office/powerpoint/2010/main" val="4141657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dirty="0" smtClean="0"/>
              <a:t>Examples</a:t>
            </a:r>
            <a:endParaRPr lang="en-US" dirty="0"/>
          </a:p>
        </p:txBody>
      </p:sp>
      <p:sp>
        <p:nvSpPr>
          <p:cNvPr id="1131523" name="Rectangle 3"/>
          <p:cNvSpPr>
            <a:spLocks noGrp="1" noChangeArrowheads="1"/>
          </p:cNvSpPr>
          <p:nvPr>
            <p:ph type="body" idx="1"/>
          </p:nvPr>
        </p:nvSpPr>
        <p:spPr>
          <a:xfrm>
            <a:off x="838200" y="1143000"/>
            <a:ext cx="8077200" cy="5562600"/>
          </a:xfrm>
        </p:spPr>
        <p:txBody>
          <a:bodyPr/>
          <a:lstStyle/>
          <a:p>
            <a:pPr marL="0" indent="0">
              <a:buNone/>
            </a:pPr>
            <a:r>
              <a:rPr lang="en-US" sz="3200" dirty="0" smtClean="0"/>
              <a:t>Derive (</a:t>
            </a:r>
            <a:r>
              <a:rPr lang="en-US" sz="3200" i="1" dirty="0" smtClean="0">
                <a:latin typeface="Times New Roman"/>
                <a:cs typeface="Times New Roman"/>
              </a:rPr>
              <a:t>F</a:t>
            </a:r>
            <a:r>
              <a:rPr lang="en-US" sz="3200" i="1" baseline="-25000" dirty="0" smtClean="0">
                <a:latin typeface="Times New Roman"/>
                <a:cs typeface="Times New Roman"/>
              </a:rPr>
              <a:t>i</a:t>
            </a:r>
            <a:r>
              <a:rPr lang="en-US" sz="3200" dirty="0" smtClean="0"/>
              <a:t>, </a:t>
            </a:r>
            <a:r>
              <a:rPr lang="en-US" sz="3200" i="1" dirty="0" err="1" smtClean="0">
                <a:latin typeface="Times New Roman"/>
                <a:cs typeface="Times New Roman"/>
              </a:rPr>
              <a:t>G</a:t>
            </a:r>
            <a:r>
              <a:rPr lang="en-US" sz="3200" i="1" baseline="-25000" dirty="0" err="1" smtClean="0">
                <a:latin typeface="Times New Roman"/>
                <a:cs typeface="Times New Roman"/>
              </a:rPr>
              <a:t>l</a:t>
            </a:r>
            <a:r>
              <a:rPr lang="en-US" sz="3200" dirty="0" smtClean="0"/>
              <a:t>) model for</a:t>
            </a:r>
          </a:p>
          <a:p>
            <a:pPr marL="0" indent="0">
              <a:buNone/>
            </a:pPr>
            <a:endParaRPr lang="en-US" sz="1000" dirty="0" smtClean="0"/>
          </a:p>
          <a:p>
            <a:pPr lvl="1"/>
            <a:r>
              <a:rPr lang="en-US" dirty="0" smtClean="0"/>
              <a:t>Reno/RED</a:t>
            </a:r>
          </a:p>
          <a:p>
            <a:pPr lvl="1"/>
            <a:r>
              <a:rPr lang="en-US" dirty="0" smtClean="0"/>
              <a:t>Vegas/</a:t>
            </a:r>
            <a:r>
              <a:rPr lang="en-US" dirty="0" err="1" smtClean="0"/>
              <a:t>Droptail</a:t>
            </a:r>
            <a:endParaRPr lang="en-US" dirty="0" smtClean="0"/>
          </a:p>
          <a:p>
            <a:pPr lvl="1"/>
            <a:r>
              <a:rPr lang="en-US" dirty="0" smtClean="0"/>
              <a:t>FAST/</a:t>
            </a:r>
            <a:r>
              <a:rPr lang="en-US" dirty="0" err="1" smtClean="0"/>
              <a:t>Droptail</a:t>
            </a:r>
            <a:endParaRPr lang="en-US" dirty="0" smtClean="0"/>
          </a:p>
          <a:p>
            <a:pPr lvl="1"/>
            <a:endParaRPr lang="en-US" dirty="0"/>
          </a:p>
          <a:p>
            <a:pPr marL="0" indent="0">
              <a:buNone/>
            </a:pPr>
            <a:r>
              <a:rPr lang="en-US" sz="3200" dirty="0" smtClean="0"/>
              <a:t>Focus on </a:t>
            </a:r>
            <a:r>
              <a:rPr lang="en-US" sz="3200" dirty="0"/>
              <a:t>C</a:t>
            </a:r>
            <a:r>
              <a:rPr lang="en-US" sz="3200" dirty="0" smtClean="0"/>
              <a:t>ongestion </a:t>
            </a:r>
            <a:r>
              <a:rPr lang="en-US" sz="3200" dirty="0"/>
              <a:t>A</a:t>
            </a:r>
            <a:r>
              <a:rPr lang="en-US" sz="3200" dirty="0" smtClean="0"/>
              <a:t>voidance</a:t>
            </a:r>
            <a:endParaRPr lang="en-US" sz="3200" dirty="0"/>
          </a:p>
        </p:txBody>
      </p:sp>
    </p:spTree>
    <p:extLst>
      <p:ext uri="{BB962C8B-B14F-4D97-AF65-F5344CB8AC3E}">
        <p14:creationId xmlns:p14="http://schemas.microsoft.com/office/powerpoint/2010/main" val="16656745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482" name="Object 2"/>
          <p:cNvGraphicFramePr>
            <a:graphicFrameLocks noChangeAspect="1"/>
          </p:cNvGraphicFramePr>
          <p:nvPr>
            <p:extLst>
              <p:ext uri="{D42A27DB-BD31-4B8C-83A1-F6EECF244321}">
                <p14:modId xmlns:p14="http://schemas.microsoft.com/office/powerpoint/2010/main" val="4271728366"/>
              </p:ext>
            </p:extLst>
          </p:nvPr>
        </p:nvGraphicFramePr>
        <p:xfrm>
          <a:off x="738188" y="2906713"/>
          <a:ext cx="7796212" cy="984250"/>
        </p:xfrm>
        <a:graphic>
          <a:graphicData uri="http://schemas.openxmlformats.org/presentationml/2006/ole">
            <mc:AlternateContent xmlns:mc="http://schemas.openxmlformats.org/markup-compatibility/2006">
              <mc:Choice xmlns:v="urn:schemas-microsoft-com:vml" Requires="v">
                <p:oleObj spid="_x0000_s1674368" name="Equation" r:id="rId3" imgW="3022600" imgH="431800" progId="Equation.3">
                  <p:embed/>
                </p:oleObj>
              </mc:Choice>
              <mc:Fallback>
                <p:oleObj name="Equation" r:id="rId3" imgW="3022600" imgH="431800" progId="Equation.3">
                  <p:embed/>
                  <p:pic>
                    <p:nvPicPr>
                      <p:cNvPr id="0" name=""/>
                      <p:cNvPicPr>
                        <a:picLocks noChangeAspect="1" noChangeArrowheads="1"/>
                      </p:cNvPicPr>
                      <p:nvPr/>
                    </p:nvPicPr>
                    <p:blipFill>
                      <a:blip r:embed="rId4"/>
                      <a:srcRect/>
                      <a:stretch>
                        <a:fillRect/>
                      </a:stretch>
                    </p:blipFill>
                    <p:spPr bwMode="auto">
                      <a:xfrm>
                        <a:off x="738188" y="2906713"/>
                        <a:ext cx="7796212" cy="984250"/>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88484" name="Rectangle 4"/>
          <p:cNvSpPr>
            <a:spLocks noGrp="1" noChangeArrowheads="1"/>
          </p:cNvSpPr>
          <p:nvPr>
            <p:ph type="title"/>
          </p:nvPr>
        </p:nvSpPr>
        <p:spPr>
          <a:noFill/>
          <a:ln/>
        </p:spPr>
        <p:txBody>
          <a:bodyPr/>
          <a:lstStyle/>
          <a:p>
            <a:r>
              <a:rPr lang="en-US" dirty="0" smtClean="0"/>
              <a:t>Model: Reno</a:t>
            </a:r>
            <a:endParaRPr lang="en-US" i="1" dirty="0">
              <a:latin typeface="Times New Roman" charset="0"/>
            </a:endParaRPr>
          </a:p>
        </p:txBody>
      </p:sp>
      <p:sp>
        <p:nvSpPr>
          <p:cNvPr id="788492" name="Rectangle 12"/>
          <p:cNvSpPr>
            <a:spLocks noChangeArrowheads="1"/>
          </p:cNvSpPr>
          <p:nvPr/>
        </p:nvSpPr>
        <p:spPr bwMode="auto">
          <a:xfrm>
            <a:off x="660400" y="1379538"/>
            <a:ext cx="8039100" cy="1452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buClr>
                <a:schemeClr val="accent2"/>
              </a:buClr>
              <a:buFont typeface="Wingdings" charset="0"/>
              <a:buNone/>
            </a:pPr>
            <a:r>
              <a:rPr lang="en-US" sz="2000">
                <a:solidFill>
                  <a:schemeClr val="tx1"/>
                </a:solidFill>
              </a:rPr>
              <a:t>	</a:t>
            </a:r>
            <a:r>
              <a:rPr lang="en-US" sz="2000">
                <a:solidFill>
                  <a:schemeClr val="tx1"/>
                </a:solidFill>
                <a:latin typeface="Lucida Console" charset="0"/>
              </a:rPr>
              <a:t>for every ack (</a:t>
            </a:r>
            <a:r>
              <a:rPr lang="en-US" sz="2000" i="1">
                <a:solidFill>
                  <a:schemeClr val="tx1"/>
                </a:solidFill>
                <a:latin typeface="Lucida Console" charset="0"/>
              </a:rPr>
              <a:t>ca)</a:t>
            </a:r>
            <a:endParaRPr lang="en-US" sz="2000">
              <a:solidFill>
                <a:schemeClr val="tx1"/>
              </a:solidFill>
              <a:latin typeface="Lucida Console" charset="0"/>
            </a:endParaRPr>
          </a:p>
          <a:p>
            <a:pPr marL="342900" indent="-342900" algn="l">
              <a:lnSpc>
                <a:spcPct val="90000"/>
              </a:lnSpc>
              <a:buClr>
                <a:schemeClr val="accent2"/>
              </a:buClr>
              <a:buFont typeface="Wingdings" charset="0"/>
              <a:buNone/>
            </a:pPr>
            <a:r>
              <a:rPr lang="en-US" sz="2000">
                <a:solidFill>
                  <a:schemeClr val="tx1"/>
                </a:solidFill>
                <a:latin typeface="Lucida Console" charset="0"/>
              </a:rPr>
              <a:t>	{	W += 1/W   }</a:t>
            </a:r>
          </a:p>
          <a:p>
            <a:pPr marL="342900" indent="-342900" algn="l">
              <a:lnSpc>
                <a:spcPct val="90000"/>
              </a:lnSpc>
              <a:buClr>
                <a:schemeClr val="accent2"/>
              </a:buClr>
              <a:buFont typeface="Wingdings" charset="0"/>
              <a:buNone/>
            </a:pPr>
            <a:r>
              <a:rPr lang="en-US" sz="2000">
                <a:solidFill>
                  <a:schemeClr val="tx1"/>
                </a:solidFill>
              </a:rPr>
              <a:t>	</a:t>
            </a:r>
            <a:r>
              <a:rPr lang="en-US" sz="2000">
                <a:solidFill>
                  <a:schemeClr val="tx1"/>
                </a:solidFill>
                <a:latin typeface="Lucida Console" charset="0"/>
              </a:rPr>
              <a:t>for every loss</a:t>
            </a:r>
          </a:p>
          <a:p>
            <a:pPr marL="342900" indent="-342900" algn="l">
              <a:lnSpc>
                <a:spcPct val="90000"/>
              </a:lnSpc>
              <a:buClr>
                <a:schemeClr val="accent2"/>
              </a:buClr>
              <a:buFont typeface="Wingdings" charset="0"/>
              <a:buNone/>
            </a:pPr>
            <a:r>
              <a:rPr lang="en-US" sz="2000">
                <a:solidFill>
                  <a:schemeClr val="tx1"/>
                </a:solidFill>
                <a:latin typeface="Lucida Console" charset="0"/>
              </a:rPr>
              <a:t>	{	W := W/2   }</a:t>
            </a:r>
          </a:p>
        </p:txBody>
      </p:sp>
      <p:sp>
        <p:nvSpPr>
          <p:cNvPr id="788493" name="Rectangle 13"/>
          <p:cNvSpPr>
            <a:spLocks noChangeArrowheads="1"/>
          </p:cNvSpPr>
          <p:nvPr/>
        </p:nvSpPr>
        <p:spPr bwMode="auto">
          <a:xfrm>
            <a:off x="2714625" y="2997200"/>
            <a:ext cx="5791200" cy="901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9204167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19325"/>
            <a:ext cx="7772400" cy="1362075"/>
          </a:xfrm>
        </p:spPr>
        <p:txBody>
          <a:bodyPr/>
          <a:lstStyle/>
          <a:p>
            <a:pPr algn="ctr"/>
            <a:r>
              <a:rPr lang="en-US" dirty="0" smtClean="0"/>
              <a:t>Congestion Control Protocols</a:t>
            </a:r>
            <a:endParaRPr lang="en-US" dirty="0"/>
          </a:p>
        </p:txBody>
      </p:sp>
    </p:spTree>
    <p:extLst>
      <p:ext uri="{BB962C8B-B14F-4D97-AF65-F5344CB8AC3E}">
        <p14:creationId xmlns:p14="http://schemas.microsoft.com/office/powerpoint/2010/main" val="380849280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2874963" y="2906713"/>
            <a:ext cx="2430462" cy="846386"/>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buFontTx/>
              <a:buNone/>
            </a:pPr>
            <a:r>
              <a:rPr kumimoji="0" lang="en-US" sz="2000">
                <a:solidFill>
                  <a:srgbClr val="3333FF"/>
                </a:solidFill>
              </a:rPr>
              <a:t> </a:t>
            </a:r>
          </a:p>
          <a:p>
            <a:pPr algn="l">
              <a:buFontTx/>
              <a:buNone/>
            </a:pPr>
            <a:endParaRPr kumimoji="0" lang="en-US" sz="2000">
              <a:solidFill>
                <a:srgbClr val="3333FF"/>
              </a:solidFill>
            </a:endParaRPr>
          </a:p>
          <a:p>
            <a:pPr algn="l">
              <a:buFontTx/>
              <a:buNone/>
            </a:pPr>
            <a:endParaRPr kumimoji="0" lang="en-US" sz="900">
              <a:solidFill>
                <a:srgbClr val="3333FF"/>
              </a:solidFill>
            </a:endParaRPr>
          </a:p>
        </p:txBody>
      </p:sp>
      <p:sp>
        <p:nvSpPr>
          <p:cNvPr id="6" name="Rectangle 2"/>
          <p:cNvSpPr>
            <a:spLocks noChangeArrowheads="1"/>
          </p:cNvSpPr>
          <p:nvPr/>
        </p:nvSpPr>
        <p:spPr bwMode="auto">
          <a:xfrm>
            <a:off x="990600" y="1397000"/>
            <a:ext cx="2946400" cy="63500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788482" name="Object 2"/>
          <p:cNvGraphicFramePr>
            <a:graphicFrameLocks noChangeAspect="1"/>
          </p:cNvGraphicFramePr>
          <p:nvPr>
            <p:extLst>
              <p:ext uri="{D42A27DB-BD31-4B8C-83A1-F6EECF244321}">
                <p14:modId xmlns:p14="http://schemas.microsoft.com/office/powerpoint/2010/main" val="1546721754"/>
              </p:ext>
            </p:extLst>
          </p:nvPr>
        </p:nvGraphicFramePr>
        <p:xfrm>
          <a:off x="738188" y="2906713"/>
          <a:ext cx="7796212" cy="984250"/>
        </p:xfrm>
        <a:graphic>
          <a:graphicData uri="http://schemas.openxmlformats.org/presentationml/2006/ole">
            <mc:AlternateContent xmlns:mc="http://schemas.openxmlformats.org/markup-compatibility/2006">
              <mc:Choice xmlns:v="urn:schemas-microsoft-com:vml" Requires="v">
                <p:oleObj spid="_x0000_s1675515" name="Equation" r:id="rId3" imgW="3022600" imgH="431800" progId="Equation.3">
                  <p:embed/>
                </p:oleObj>
              </mc:Choice>
              <mc:Fallback>
                <p:oleObj name="Equation" r:id="rId3" imgW="3022600" imgH="431800" progId="Equation.3">
                  <p:embed/>
                  <p:pic>
                    <p:nvPicPr>
                      <p:cNvPr id="0" name=""/>
                      <p:cNvPicPr>
                        <a:picLocks noChangeAspect="1" noChangeArrowheads="1"/>
                      </p:cNvPicPr>
                      <p:nvPr/>
                    </p:nvPicPr>
                    <p:blipFill>
                      <a:blip r:embed="rId4"/>
                      <a:srcRect/>
                      <a:stretch>
                        <a:fillRect/>
                      </a:stretch>
                    </p:blipFill>
                    <p:spPr bwMode="auto">
                      <a:xfrm>
                        <a:off x="738188" y="2906713"/>
                        <a:ext cx="7796212" cy="984250"/>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88484" name="Rectangle 4"/>
          <p:cNvSpPr>
            <a:spLocks noGrp="1" noChangeArrowheads="1"/>
          </p:cNvSpPr>
          <p:nvPr>
            <p:ph type="title"/>
          </p:nvPr>
        </p:nvSpPr>
        <p:spPr>
          <a:noFill/>
          <a:ln/>
        </p:spPr>
        <p:txBody>
          <a:bodyPr/>
          <a:lstStyle/>
          <a:p>
            <a:r>
              <a:rPr lang="en-US" dirty="0" smtClean="0"/>
              <a:t>Model: Reno</a:t>
            </a:r>
            <a:endParaRPr lang="en-US" i="1" dirty="0">
              <a:latin typeface="Times New Roman" charset="0"/>
            </a:endParaRPr>
          </a:p>
        </p:txBody>
      </p:sp>
      <p:sp>
        <p:nvSpPr>
          <p:cNvPr id="788492" name="Rectangle 12"/>
          <p:cNvSpPr>
            <a:spLocks noChangeArrowheads="1"/>
          </p:cNvSpPr>
          <p:nvPr/>
        </p:nvSpPr>
        <p:spPr bwMode="auto">
          <a:xfrm>
            <a:off x="660400" y="1379538"/>
            <a:ext cx="8039100" cy="1452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buClr>
                <a:schemeClr val="accent2"/>
              </a:buClr>
              <a:buFont typeface="Wingdings" charset="0"/>
              <a:buNone/>
            </a:pPr>
            <a:r>
              <a:rPr lang="en-US" sz="2000">
                <a:solidFill>
                  <a:schemeClr val="tx1"/>
                </a:solidFill>
              </a:rPr>
              <a:t>	</a:t>
            </a:r>
            <a:r>
              <a:rPr lang="en-US" sz="2000">
                <a:solidFill>
                  <a:schemeClr val="tx1"/>
                </a:solidFill>
                <a:latin typeface="Lucida Console" charset="0"/>
              </a:rPr>
              <a:t>for every ack (</a:t>
            </a:r>
            <a:r>
              <a:rPr lang="en-US" sz="2000" i="1">
                <a:solidFill>
                  <a:schemeClr val="tx1"/>
                </a:solidFill>
                <a:latin typeface="Lucida Console" charset="0"/>
              </a:rPr>
              <a:t>ca)</a:t>
            </a:r>
            <a:endParaRPr lang="en-US" sz="2000">
              <a:solidFill>
                <a:schemeClr val="tx1"/>
              </a:solidFill>
              <a:latin typeface="Lucida Console" charset="0"/>
            </a:endParaRPr>
          </a:p>
          <a:p>
            <a:pPr marL="342900" indent="-342900" algn="l">
              <a:lnSpc>
                <a:spcPct val="90000"/>
              </a:lnSpc>
              <a:buClr>
                <a:schemeClr val="accent2"/>
              </a:buClr>
              <a:buFont typeface="Wingdings" charset="0"/>
              <a:buNone/>
            </a:pPr>
            <a:r>
              <a:rPr lang="en-US" sz="2000">
                <a:solidFill>
                  <a:schemeClr val="tx1"/>
                </a:solidFill>
                <a:latin typeface="Lucida Console" charset="0"/>
              </a:rPr>
              <a:t>	{	W += 1/W   }</a:t>
            </a:r>
          </a:p>
          <a:p>
            <a:pPr marL="342900" indent="-342900" algn="l">
              <a:lnSpc>
                <a:spcPct val="90000"/>
              </a:lnSpc>
              <a:buClr>
                <a:schemeClr val="accent2"/>
              </a:buClr>
              <a:buFont typeface="Wingdings" charset="0"/>
              <a:buNone/>
            </a:pPr>
            <a:r>
              <a:rPr lang="en-US" sz="2000">
                <a:solidFill>
                  <a:schemeClr val="tx1"/>
                </a:solidFill>
              </a:rPr>
              <a:t>	</a:t>
            </a:r>
            <a:r>
              <a:rPr lang="en-US" sz="2000">
                <a:solidFill>
                  <a:schemeClr val="tx1"/>
                </a:solidFill>
                <a:latin typeface="Lucida Console" charset="0"/>
              </a:rPr>
              <a:t>for every loss</a:t>
            </a:r>
          </a:p>
          <a:p>
            <a:pPr marL="342900" indent="-342900" algn="l">
              <a:lnSpc>
                <a:spcPct val="90000"/>
              </a:lnSpc>
              <a:buClr>
                <a:schemeClr val="accent2"/>
              </a:buClr>
              <a:buFont typeface="Wingdings" charset="0"/>
              <a:buNone/>
            </a:pPr>
            <a:r>
              <a:rPr lang="en-US" sz="2000">
                <a:solidFill>
                  <a:schemeClr val="tx1"/>
                </a:solidFill>
                <a:latin typeface="Lucida Console" charset="0"/>
              </a:rPr>
              <a:t>	{	W := W/2   }</a:t>
            </a:r>
          </a:p>
        </p:txBody>
      </p:sp>
      <p:sp>
        <p:nvSpPr>
          <p:cNvPr id="9" name="Rectangle 13"/>
          <p:cNvSpPr>
            <a:spLocks noChangeArrowheads="1"/>
          </p:cNvSpPr>
          <p:nvPr/>
        </p:nvSpPr>
        <p:spPr bwMode="auto">
          <a:xfrm>
            <a:off x="5381625" y="2997200"/>
            <a:ext cx="3124200" cy="901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8" name="Object 8"/>
          <p:cNvGraphicFramePr>
            <a:graphicFrameLocks/>
          </p:cNvGraphicFramePr>
          <p:nvPr>
            <p:extLst>
              <p:ext uri="{D42A27DB-BD31-4B8C-83A1-F6EECF244321}">
                <p14:modId xmlns:p14="http://schemas.microsoft.com/office/powerpoint/2010/main" val="1123906305"/>
              </p:ext>
            </p:extLst>
          </p:nvPr>
        </p:nvGraphicFramePr>
        <p:xfrm>
          <a:off x="5809069" y="4495800"/>
          <a:ext cx="2438400" cy="849313"/>
        </p:xfrm>
        <a:graphic>
          <a:graphicData uri="http://schemas.openxmlformats.org/presentationml/2006/ole">
            <mc:AlternateContent xmlns:mc="http://schemas.openxmlformats.org/markup-compatibility/2006">
              <mc:Choice xmlns:v="urn:schemas-microsoft-com:vml" Requires="v">
                <p:oleObj spid="_x0000_s1675516" name="Equation" r:id="rId5" imgW="1054100" imgH="368300" progId="Equation.3">
                  <p:embed/>
                </p:oleObj>
              </mc:Choice>
              <mc:Fallback>
                <p:oleObj name="Equation" r:id="rId5" imgW="1054100" imgH="368300" progId="Equation.3">
                  <p:embed/>
                  <p:pic>
                    <p:nvPicPr>
                      <p:cNvPr id="0" name=""/>
                      <p:cNvPicPr>
                        <a:picLocks noChangeArrowheads="1"/>
                      </p:cNvPicPr>
                      <p:nvPr/>
                    </p:nvPicPr>
                    <p:blipFill>
                      <a:blip r:embed="rId6"/>
                      <a:srcRect/>
                      <a:stretch>
                        <a:fillRect/>
                      </a:stretch>
                    </p:blipFill>
                    <p:spPr bwMode="auto">
                      <a:xfrm>
                        <a:off x="5809069" y="4495800"/>
                        <a:ext cx="2438400" cy="849313"/>
                      </a:xfrm>
                      <a:prstGeom prst="rect">
                        <a:avLst/>
                      </a:prstGeom>
                      <a:solidFill>
                        <a:srgbClr val="C0C0C0"/>
                      </a:solidFill>
                      <a:ln w="28575" cmpd="sng">
                        <a:solidFill>
                          <a:srgbClr val="000000"/>
                        </a:solidFill>
                      </a:ln>
                      <a:effectLst/>
                    </p:spPr>
                  </p:pic>
                </p:oleObj>
              </mc:Fallback>
            </mc:AlternateContent>
          </a:graphicData>
        </a:graphic>
      </p:graphicFrame>
      <p:sp>
        <p:nvSpPr>
          <p:cNvPr id="2" name="TextBox 1"/>
          <p:cNvSpPr txBox="1"/>
          <p:nvPr/>
        </p:nvSpPr>
        <p:spPr>
          <a:xfrm>
            <a:off x="7391400" y="5924490"/>
            <a:ext cx="1353731" cy="707886"/>
          </a:xfrm>
          <a:prstGeom prst="rect">
            <a:avLst/>
          </a:prstGeom>
          <a:noFill/>
        </p:spPr>
        <p:txBody>
          <a:bodyPr wrap="none" rtlCol="0">
            <a:spAutoFit/>
          </a:bodyPr>
          <a:lstStyle/>
          <a:p>
            <a:pPr algn="ctr"/>
            <a:r>
              <a:rPr lang="en-US" sz="2000" dirty="0">
                <a:solidFill>
                  <a:srgbClr val="0000FF"/>
                </a:solidFill>
              </a:rPr>
              <a:t>l</a:t>
            </a:r>
            <a:r>
              <a:rPr lang="en-US" sz="2000" dirty="0" smtClean="0">
                <a:solidFill>
                  <a:srgbClr val="0000FF"/>
                </a:solidFill>
              </a:rPr>
              <a:t>ink loss </a:t>
            </a:r>
          </a:p>
          <a:p>
            <a:pPr algn="ctr"/>
            <a:r>
              <a:rPr lang="en-US" sz="2000" dirty="0" smtClean="0">
                <a:solidFill>
                  <a:srgbClr val="0000FF"/>
                </a:solidFill>
              </a:rPr>
              <a:t>probability</a:t>
            </a:r>
            <a:endParaRPr lang="en-US" sz="2000" dirty="0">
              <a:solidFill>
                <a:srgbClr val="0000FF"/>
              </a:solidFill>
            </a:endParaRPr>
          </a:p>
        </p:txBody>
      </p:sp>
      <p:cxnSp>
        <p:nvCxnSpPr>
          <p:cNvPr id="4" name="Straight Arrow Connector 3"/>
          <p:cNvCxnSpPr/>
          <p:nvPr/>
        </p:nvCxnSpPr>
        <p:spPr bwMode="auto">
          <a:xfrm flipH="1" flipV="1">
            <a:off x="7714070" y="5105400"/>
            <a:ext cx="210730" cy="83820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4976906" y="5921514"/>
            <a:ext cx="1881094" cy="707886"/>
          </a:xfrm>
          <a:prstGeom prst="rect">
            <a:avLst/>
          </a:prstGeom>
          <a:noFill/>
        </p:spPr>
        <p:txBody>
          <a:bodyPr wrap="none" rtlCol="0">
            <a:spAutoFit/>
          </a:bodyPr>
          <a:lstStyle/>
          <a:p>
            <a:pPr algn="ctr"/>
            <a:r>
              <a:rPr lang="en-US" sz="2000" dirty="0">
                <a:solidFill>
                  <a:srgbClr val="0000FF"/>
                </a:solidFill>
              </a:rPr>
              <a:t>r</a:t>
            </a:r>
            <a:r>
              <a:rPr lang="en-US" sz="2000" dirty="0" smtClean="0">
                <a:solidFill>
                  <a:srgbClr val="0000FF"/>
                </a:solidFill>
              </a:rPr>
              <a:t>ound-trip </a:t>
            </a:r>
          </a:p>
          <a:p>
            <a:pPr algn="ctr"/>
            <a:r>
              <a:rPr lang="en-US" sz="2000" dirty="0" smtClean="0">
                <a:solidFill>
                  <a:srgbClr val="0000FF"/>
                </a:solidFill>
              </a:rPr>
              <a:t>loss probability</a:t>
            </a:r>
            <a:endParaRPr lang="en-US" sz="2000" dirty="0">
              <a:solidFill>
                <a:srgbClr val="0000FF"/>
              </a:solidFill>
            </a:endParaRPr>
          </a:p>
        </p:txBody>
      </p:sp>
      <p:cxnSp>
        <p:nvCxnSpPr>
          <p:cNvPr id="14" name="Straight Arrow Connector 13"/>
          <p:cNvCxnSpPr>
            <a:stCxn id="13" idx="0"/>
          </p:cNvCxnSpPr>
          <p:nvPr/>
        </p:nvCxnSpPr>
        <p:spPr bwMode="auto">
          <a:xfrm flipV="1">
            <a:off x="5917453" y="5105400"/>
            <a:ext cx="44016" cy="816114"/>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p:nvPr/>
        </p:nvSpPr>
        <p:spPr>
          <a:xfrm>
            <a:off x="3296595" y="4724400"/>
            <a:ext cx="1580205" cy="400110"/>
          </a:xfrm>
          <a:prstGeom prst="rect">
            <a:avLst/>
          </a:prstGeom>
          <a:noFill/>
        </p:spPr>
        <p:txBody>
          <a:bodyPr wrap="none" rtlCol="0">
            <a:spAutoFit/>
          </a:bodyPr>
          <a:lstStyle/>
          <a:p>
            <a:pPr algn="ctr"/>
            <a:r>
              <a:rPr lang="en-US" sz="2000" dirty="0">
                <a:solidFill>
                  <a:srgbClr val="0000FF"/>
                </a:solidFill>
              </a:rPr>
              <a:t>w</a:t>
            </a:r>
            <a:r>
              <a:rPr lang="en-US" sz="2000" dirty="0" smtClean="0">
                <a:solidFill>
                  <a:srgbClr val="0000FF"/>
                </a:solidFill>
              </a:rPr>
              <a:t>indow size</a:t>
            </a:r>
          </a:p>
        </p:txBody>
      </p:sp>
      <p:cxnSp>
        <p:nvCxnSpPr>
          <p:cNvPr id="21" name="Straight Arrow Connector 20"/>
          <p:cNvCxnSpPr/>
          <p:nvPr/>
        </p:nvCxnSpPr>
        <p:spPr bwMode="auto">
          <a:xfrm flipH="1" flipV="1">
            <a:off x="4010497" y="3962400"/>
            <a:ext cx="28103" cy="76200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TextBox 24"/>
          <p:cNvSpPr txBox="1"/>
          <p:nvPr/>
        </p:nvSpPr>
        <p:spPr>
          <a:xfrm>
            <a:off x="1532359" y="4724400"/>
            <a:ext cx="1411088" cy="400110"/>
          </a:xfrm>
          <a:prstGeom prst="rect">
            <a:avLst/>
          </a:prstGeom>
          <a:noFill/>
        </p:spPr>
        <p:txBody>
          <a:bodyPr wrap="none" rtlCol="0">
            <a:spAutoFit/>
          </a:bodyPr>
          <a:lstStyle/>
          <a:p>
            <a:pPr algn="ctr"/>
            <a:r>
              <a:rPr lang="en-US" sz="2000" dirty="0" smtClean="0">
                <a:solidFill>
                  <a:srgbClr val="0000FF"/>
                </a:solidFill>
              </a:rPr>
              <a:t>throughput</a:t>
            </a:r>
          </a:p>
        </p:txBody>
      </p:sp>
      <p:cxnSp>
        <p:nvCxnSpPr>
          <p:cNvPr id="26" name="Straight Arrow Connector 25"/>
          <p:cNvCxnSpPr/>
          <p:nvPr/>
        </p:nvCxnSpPr>
        <p:spPr bwMode="auto">
          <a:xfrm flipV="1">
            <a:off x="2189806" y="3429000"/>
            <a:ext cx="858194" cy="129540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71399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6072188" y="2868613"/>
            <a:ext cx="2433637" cy="9255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buFontTx/>
              <a:buNone/>
            </a:pPr>
            <a:r>
              <a:rPr kumimoji="0" lang="en-US" sz="2000">
                <a:solidFill>
                  <a:srgbClr val="3333FF"/>
                </a:solidFill>
              </a:rPr>
              <a:t> </a:t>
            </a:r>
          </a:p>
          <a:p>
            <a:pPr algn="l">
              <a:buFontTx/>
              <a:buNone/>
            </a:pPr>
            <a:endParaRPr kumimoji="0" lang="en-US" sz="2000">
              <a:solidFill>
                <a:srgbClr val="3333FF"/>
              </a:solidFill>
            </a:endParaRPr>
          </a:p>
          <a:p>
            <a:pPr algn="l">
              <a:buFontTx/>
              <a:buNone/>
            </a:pPr>
            <a:endParaRPr kumimoji="0" lang="en-US" sz="900">
              <a:solidFill>
                <a:srgbClr val="3333FF"/>
              </a:solidFill>
            </a:endParaRPr>
          </a:p>
        </p:txBody>
      </p:sp>
      <p:sp>
        <p:nvSpPr>
          <p:cNvPr id="8" name="Rectangle 3"/>
          <p:cNvSpPr>
            <a:spLocks noChangeArrowheads="1"/>
          </p:cNvSpPr>
          <p:nvPr/>
        </p:nvSpPr>
        <p:spPr bwMode="auto">
          <a:xfrm>
            <a:off x="990600" y="2057400"/>
            <a:ext cx="2616200" cy="7239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Text Box 3"/>
          <p:cNvSpPr txBox="1">
            <a:spLocks noChangeArrowheads="1"/>
          </p:cNvSpPr>
          <p:nvPr/>
        </p:nvSpPr>
        <p:spPr bwMode="auto">
          <a:xfrm>
            <a:off x="2874963" y="2906713"/>
            <a:ext cx="2430462" cy="846386"/>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buFontTx/>
              <a:buNone/>
            </a:pPr>
            <a:r>
              <a:rPr kumimoji="0" lang="en-US" sz="2000">
                <a:solidFill>
                  <a:srgbClr val="3333FF"/>
                </a:solidFill>
              </a:rPr>
              <a:t> </a:t>
            </a:r>
          </a:p>
          <a:p>
            <a:pPr algn="l">
              <a:buFontTx/>
              <a:buNone/>
            </a:pPr>
            <a:endParaRPr kumimoji="0" lang="en-US" sz="2000">
              <a:solidFill>
                <a:srgbClr val="3333FF"/>
              </a:solidFill>
            </a:endParaRPr>
          </a:p>
          <a:p>
            <a:pPr algn="l">
              <a:buFontTx/>
              <a:buNone/>
            </a:pPr>
            <a:endParaRPr kumimoji="0" lang="en-US" sz="900">
              <a:solidFill>
                <a:srgbClr val="3333FF"/>
              </a:solidFill>
            </a:endParaRPr>
          </a:p>
        </p:txBody>
      </p:sp>
      <p:sp>
        <p:nvSpPr>
          <p:cNvPr id="6" name="Rectangle 2"/>
          <p:cNvSpPr>
            <a:spLocks noChangeArrowheads="1"/>
          </p:cNvSpPr>
          <p:nvPr/>
        </p:nvSpPr>
        <p:spPr bwMode="auto">
          <a:xfrm>
            <a:off x="990600" y="1397000"/>
            <a:ext cx="2946400" cy="635000"/>
          </a:xfrm>
          <a:prstGeom prst="rect">
            <a:avLst/>
          </a:prstGeom>
          <a:solidFill>
            <a:srgbClr val="99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788482" name="Object 2"/>
          <p:cNvGraphicFramePr>
            <a:graphicFrameLocks noChangeAspect="1"/>
          </p:cNvGraphicFramePr>
          <p:nvPr>
            <p:extLst>
              <p:ext uri="{D42A27DB-BD31-4B8C-83A1-F6EECF244321}">
                <p14:modId xmlns:p14="http://schemas.microsoft.com/office/powerpoint/2010/main" val="3489299770"/>
              </p:ext>
            </p:extLst>
          </p:nvPr>
        </p:nvGraphicFramePr>
        <p:xfrm>
          <a:off x="738188" y="2906713"/>
          <a:ext cx="7796212" cy="984250"/>
        </p:xfrm>
        <a:graphic>
          <a:graphicData uri="http://schemas.openxmlformats.org/presentationml/2006/ole">
            <mc:AlternateContent xmlns:mc="http://schemas.openxmlformats.org/markup-compatibility/2006">
              <mc:Choice xmlns:v="urn:schemas-microsoft-com:vml" Requires="v">
                <p:oleObj spid="_x0000_s1676659" name="Equation" r:id="rId3" imgW="3022600" imgH="431800" progId="Equation.3">
                  <p:embed/>
                </p:oleObj>
              </mc:Choice>
              <mc:Fallback>
                <p:oleObj name="Equation" r:id="rId3" imgW="3022600" imgH="431800" progId="Equation.3">
                  <p:embed/>
                  <p:pic>
                    <p:nvPicPr>
                      <p:cNvPr id="0" name=""/>
                      <p:cNvPicPr>
                        <a:picLocks noChangeAspect="1" noChangeArrowheads="1"/>
                      </p:cNvPicPr>
                      <p:nvPr/>
                    </p:nvPicPr>
                    <p:blipFill>
                      <a:blip r:embed="rId4"/>
                      <a:srcRect/>
                      <a:stretch>
                        <a:fillRect/>
                      </a:stretch>
                    </p:blipFill>
                    <p:spPr bwMode="auto">
                      <a:xfrm>
                        <a:off x="738188" y="2906713"/>
                        <a:ext cx="7796212" cy="984250"/>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88484" name="Rectangle 4"/>
          <p:cNvSpPr>
            <a:spLocks noGrp="1" noChangeArrowheads="1"/>
          </p:cNvSpPr>
          <p:nvPr>
            <p:ph type="title"/>
          </p:nvPr>
        </p:nvSpPr>
        <p:spPr>
          <a:noFill/>
          <a:ln/>
        </p:spPr>
        <p:txBody>
          <a:bodyPr/>
          <a:lstStyle/>
          <a:p>
            <a:r>
              <a:rPr lang="en-US" dirty="0" smtClean="0"/>
              <a:t>Model: Reno</a:t>
            </a:r>
            <a:endParaRPr lang="en-US" i="1" dirty="0">
              <a:latin typeface="Times New Roman" charset="0"/>
            </a:endParaRPr>
          </a:p>
        </p:txBody>
      </p:sp>
      <p:sp>
        <p:nvSpPr>
          <p:cNvPr id="788492" name="Rectangle 12"/>
          <p:cNvSpPr>
            <a:spLocks noChangeArrowheads="1"/>
          </p:cNvSpPr>
          <p:nvPr/>
        </p:nvSpPr>
        <p:spPr bwMode="auto">
          <a:xfrm>
            <a:off x="660400" y="1379538"/>
            <a:ext cx="8039100" cy="1452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lnSpc>
                <a:spcPct val="90000"/>
              </a:lnSpc>
              <a:buClr>
                <a:schemeClr val="accent2"/>
              </a:buClr>
              <a:buFont typeface="Wingdings" charset="0"/>
              <a:buNone/>
            </a:pPr>
            <a:r>
              <a:rPr lang="en-US" sz="2000">
                <a:solidFill>
                  <a:schemeClr val="tx1"/>
                </a:solidFill>
              </a:rPr>
              <a:t>	</a:t>
            </a:r>
            <a:r>
              <a:rPr lang="en-US" sz="2000">
                <a:solidFill>
                  <a:schemeClr val="tx1"/>
                </a:solidFill>
                <a:latin typeface="Lucida Console" charset="0"/>
              </a:rPr>
              <a:t>for every ack (</a:t>
            </a:r>
            <a:r>
              <a:rPr lang="en-US" sz="2000" i="1">
                <a:solidFill>
                  <a:schemeClr val="tx1"/>
                </a:solidFill>
                <a:latin typeface="Lucida Console" charset="0"/>
              </a:rPr>
              <a:t>ca)</a:t>
            </a:r>
            <a:endParaRPr lang="en-US" sz="2000">
              <a:solidFill>
                <a:schemeClr val="tx1"/>
              </a:solidFill>
              <a:latin typeface="Lucida Console" charset="0"/>
            </a:endParaRPr>
          </a:p>
          <a:p>
            <a:pPr marL="342900" indent="-342900" algn="l">
              <a:lnSpc>
                <a:spcPct val="90000"/>
              </a:lnSpc>
              <a:buClr>
                <a:schemeClr val="accent2"/>
              </a:buClr>
              <a:buFont typeface="Wingdings" charset="0"/>
              <a:buNone/>
            </a:pPr>
            <a:r>
              <a:rPr lang="en-US" sz="2000">
                <a:solidFill>
                  <a:schemeClr val="tx1"/>
                </a:solidFill>
                <a:latin typeface="Lucida Console" charset="0"/>
              </a:rPr>
              <a:t>	{	W += 1/W   }</a:t>
            </a:r>
          </a:p>
          <a:p>
            <a:pPr marL="342900" indent="-342900" algn="l">
              <a:lnSpc>
                <a:spcPct val="90000"/>
              </a:lnSpc>
              <a:buClr>
                <a:schemeClr val="accent2"/>
              </a:buClr>
              <a:buFont typeface="Wingdings" charset="0"/>
              <a:buNone/>
            </a:pPr>
            <a:r>
              <a:rPr lang="en-US" sz="2000">
                <a:solidFill>
                  <a:schemeClr val="tx1"/>
                </a:solidFill>
              </a:rPr>
              <a:t>	</a:t>
            </a:r>
            <a:r>
              <a:rPr lang="en-US" sz="2000">
                <a:solidFill>
                  <a:schemeClr val="tx1"/>
                </a:solidFill>
                <a:latin typeface="Lucida Console" charset="0"/>
              </a:rPr>
              <a:t>for every loss</a:t>
            </a:r>
          </a:p>
          <a:p>
            <a:pPr marL="342900" indent="-342900" algn="l">
              <a:lnSpc>
                <a:spcPct val="90000"/>
              </a:lnSpc>
              <a:buClr>
                <a:schemeClr val="accent2"/>
              </a:buClr>
              <a:buFont typeface="Wingdings" charset="0"/>
              <a:buNone/>
            </a:pPr>
            <a:r>
              <a:rPr lang="en-US" sz="2000">
                <a:solidFill>
                  <a:schemeClr val="tx1"/>
                </a:solidFill>
                <a:latin typeface="Lucida Console" charset="0"/>
              </a:rPr>
              <a:t>	{	W := W/2   }</a:t>
            </a:r>
          </a:p>
        </p:txBody>
      </p:sp>
      <p:graphicFrame>
        <p:nvGraphicFramePr>
          <p:cNvPr id="11" name="Object 8"/>
          <p:cNvGraphicFramePr>
            <a:graphicFrameLocks/>
          </p:cNvGraphicFramePr>
          <p:nvPr>
            <p:extLst>
              <p:ext uri="{D42A27DB-BD31-4B8C-83A1-F6EECF244321}">
                <p14:modId xmlns:p14="http://schemas.microsoft.com/office/powerpoint/2010/main" val="3807166622"/>
              </p:ext>
            </p:extLst>
          </p:nvPr>
        </p:nvGraphicFramePr>
        <p:xfrm>
          <a:off x="750888" y="4665663"/>
          <a:ext cx="5040312" cy="1695450"/>
        </p:xfrm>
        <a:graphic>
          <a:graphicData uri="http://schemas.openxmlformats.org/presentationml/2006/ole">
            <mc:AlternateContent xmlns:mc="http://schemas.openxmlformats.org/markup-compatibility/2006">
              <mc:Choice xmlns:v="urn:schemas-microsoft-com:vml" Requires="v">
                <p:oleObj spid="_x0000_s1676660" name="Equation" r:id="rId5" imgW="1790700" imgH="635000" progId="Equation.3">
                  <p:embed/>
                </p:oleObj>
              </mc:Choice>
              <mc:Fallback>
                <p:oleObj name="Equation" r:id="rId5" imgW="1790700" imgH="635000" progId="Equation.3">
                  <p:embed/>
                  <p:pic>
                    <p:nvPicPr>
                      <p:cNvPr id="0" name=""/>
                      <p:cNvPicPr>
                        <a:picLocks noChangeArrowheads="1"/>
                      </p:cNvPicPr>
                      <p:nvPr/>
                    </p:nvPicPr>
                    <p:blipFill>
                      <a:blip r:embed="rId6"/>
                      <a:srcRect/>
                      <a:stretch>
                        <a:fillRect/>
                      </a:stretch>
                    </p:blipFill>
                    <p:spPr bwMode="auto">
                      <a:xfrm>
                        <a:off x="750888" y="4665663"/>
                        <a:ext cx="5040312" cy="1695450"/>
                      </a:xfrm>
                      <a:prstGeom prst="rect">
                        <a:avLst/>
                      </a:prstGeom>
                      <a:noFill/>
                      <a:ln>
                        <a:noFill/>
                      </a:ln>
                      <a:effectLst/>
                    </p:spPr>
                  </p:pic>
                </p:oleObj>
              </mc:Fallback>
            </mc:AlternateContent>
          </a:graphicData>
        </a:graphic>
      </p:graphicFrame>
      <p:graphicFrame>
        <p:nvGraphicFramePr>
          <p:cNvPr id="19" name="Object 8"/>
          <p:cNvGraphicFramePr>
            <a:graphicFrameLocks/>
          </p:cNvGraphicFramePr>
          <p:nvPr>
            <p:extLst>
              <p:ext uri="{D42A27DB-BD31-4B8C-83A1-F6EECF244321}">
                <p14:modId xmlns:p14="http://schemas.microsoft.com/office/powerpoint/2010/main" val="3577067125"/>
              </p:ext>
            </p:extLst>
          </p:nvPr>
        </p:nvGraphicFramePr>
        <p:xfrm>
          <a:off x="6742113" y="4572000"/>
          <a:ext cx="1792287" cy="1892300"/>
        </p:xfrm>
        <a:graphic>
          <a:graphicData uri="http://schemas.openxmlformats.org/presentationml/2006/ole">
            <mc:AlternateContent xmlns:mc="http://schemas.openxmlformats.org/markup-compatibility/2006">
              <mc:Choice xmlns:v="urn:schemas-microsoft-com:vml" Requires="v">
                <p:oleObj spid="_x0000_s1676661" name="Equation" r:id="rId7" imgW="774700" imgH="876300" progId="Equation.3">
                  <p:embed/>
                </p:oleObj>
              </mc:Choice>
              <mc:Fallback>
                <p:oleObj name="Equation" r:id="rId7" imgW="774700" imgH="876300" progId="Equation.3">
                  <p:embed/>
                  <p:pic>
                    <p:nvPicPr>
                      <p:cNvPr id="0" name=""/>
                      <p:cNvPicPr>
                        <a:picLocks noChangeArrowheads="1"/>
                      </p:cNvPicPr>
                      <p:nvPr/>
                    </p:nvPicPr>
                    <p:blipFill>
                      <a:blip r:embed="rId8"/>
                      <a:srcRect/>
                      <a:stretch>
                        <a:fillRect/>
                      </a:stretch>
                    </p:blipFill>
                    <p:spPr bwMode="auto">
                      <a:xfrm>
                        <a:off x="6742113" y="4572000"/>
                        <a:ext cx="1792287" cy="1892300"/>
                      </a:xfrm>
                      <a:prstGeom prst="rect">
                        <a:avLst/>
                      </a:prstGeom>
                      <a:solidFill>
                        <a:srgbClr val="C0C0C0"/>
                      </a:solidFill>
                      <a:ln w="28575" cmpd="sng">
                        <a:solidFill>
                          <a:srgbClr val="000000"/>
                        </a:solidFill>
                      </a:ln>
                      <a:effectLst/>
                    </p:spPr>
                  </p:pic>
                </p:oleObj>
              </mc:Fallback>
            </mc:AlternateContent>
          </a:graphicData>
        </a:graphic>
      </p:graphicFrame>
    </p:spTree>
    <p:extLst>
      <p:ext uri="{BB962C8B-B14F-4D97-AF65-F5344CB8AC3E}">
        <p14:creationId xmlns:p14="http://schemas.microsoft.com/office/powerpoint/2010/main" val="11517874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4" name="Rectangle 4"/>
          <p:cNvSpPr>
            <a:spLocks noGrp="1" noChangeArrowheads="1"/>
          </p:cNvSpPr>
          <p:nvPr>
            <p:ph type="title"/>
          </p:nvPr>
        </p:nvSpPr>
        <p:spPr>
          <a:noFill/>
          <a:ln/>
        </p:spPr>
        <p:txBody>
          <a:bodyPr/>
          <a:lstStyle/>
          <a:p>
            <a:r>
              <a:rPr lang="en-US" dirty="0" smtClean="0"/>
              <a:t>Model: RED</a:t>
            </a:r>
            <a:endParaRPr lang="en-US" i="1" dirty="0">
              <a:latin typeface="Times New Roman" charset="0"/>
            </a:endParaRPr>
          </a:p>
        </p:txBody>
      </p:sp>
      <p:graphicFrame>
        <p:nvGraphicFramePr>
          <p:cNvPr id="11" name="Object 8"/>
          <p:cNvGraphicFramePr>
            <a:graphicFrameLocks/>
          </p:cNvGraphicFramePr>
          <p:nvPr>
            <p:extLst>
              <p:ext uri="{D42A27DB-BD31-4B8C-83A1-F6EECF244321}">
                <p14:modId xmlns:p14="http://schemas.microsoft.com/office/powerpoint/2010/main" val="821933126"/>
              </p:ext>
            </p:extLst>
          </p:nvPr>
        </p:nvGraphicFramePr>
        <p:xfrm>
          <a:off x="1874838" y="4160837"/>
          <a:ext cx="4754562" cy="1935163"/>
        </p:xfrm>
        <a:graphic>
          <a:graphicData uri="http://schemas.openxmlformats.org/presentationml/2006/ole">
            <mc:AlternateContent xmlns:mc="http://schemas.openxmlformats.org/markup-compatibility/2006">
              <mc:Choice xmlns:v="urn:schemas-microsoft-com:vml" Requires="v">
                <p:oleObj spid="_x0000_s1682681" name="Equation" r:id="rId3" imgW="1689100" imgH="723900" progId="Equation.3">
                  <p:embed/>
                </p:oleObj>
              </mc:Choice>
              <mc:Fallback>
                <p:oleObj name="Equation" r:id="rId3" imgW="1689100" imgH="723900" progId="Equation.3">
                  <p:embed/>
                  <p:pic>
                    <p:nvPicPr>
                      <p:cNvPr id="0" name=""/>
                      <p:cNvPicPr>
                        <a:picLocks noChangeArrowheads="1"/>
                      </p:cNvPicPr>
                      <p:nvPr/>
                    </p:nvPicPr>
                    <p:blipFill>
                      <a:blip r:embed="rId4"/>
                      <a:srcRect/>
                      <a:stretch>
                        <a:fillRect/>
                      </a:stretch>
                    </p:blipFill>
                    <p:spPr bwMode="auto">
                      <a:xfrm>
                        <a:off x="1874838" y="4160837"/>
                        <a:ext cx="4754562" cy="1935163"/>
                      </a:xfrm>
                      <a:prstGeom prst="rect">
                        <a:avLst/>
                      </a:prstGeom>
                      <a:noFill/>
                      <a:ln>
                        <a:noFill/>
                      </a:ln>
                      <a:effectLst/>
                    </p:spPr>
                  </p:pic>
                </p:oleObj>
              </mc:Fallback>
            </mc:AlternateContent>
          </a:graphicData>
        </a:graphic>
      </p:graphicFrame>
      <p:grpSp>
        <p:nvGrpSpPr>
          <p:cNvPr id="12" name="Group 11"/>
          <p:cNvGrpSpPr/>
          <p:nvPr/>
        </p:nvGrpSpPr>
        <p:grpSpPr>
          <a:xfrm>
            <a:off x="564097" y="1316037"/>
            <a:ext cx="4846103" cy="2417763"/>
            <a:chOff x="1998718" y="3355975"/>
            <a:chExt cx="4981763" cy="2417763"/>
          </a:xfrm>
        </p:grpSpPr>
        <p:sp>
          <p:nvSpPr>
            <p:cNvPr id="13" name="Text Box 4"/>
            <p:cNvSpPr txBox="1">
              <a:spLocks noChangeArrowheads="1"/>
            </p:cNvSpPr>
            <p:nvPr/>
          </p:nvSpPr>
          <p:spPr bwMode="auto">
            <a:xfrm>
              <a:off x="5002213" y="543718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endParaRPr kumimoji="0" lang="en-US" sz="1600">
                <a:solidFill>
                  <a:schemeClr val="tx2"/>
                </a:solidFill>
                <a:latin typeface="Times New Roman" charset="0"/>
              </a:endParaRPr>
            </a:p>
          </p:txBody>
        </p:sp>
        <p:sp>
          <p:nvSpPr>
            <p:cNvPr id="14" name="Text Box 5"/>
            <p:cNvSpPr txBox="1">
              <a:spLocks noChangeArrowheads="1"/>
            </p:cNvSpPr>
            <p:nvPr/>
          </p:nvSpPr>
          <p:spPr bwMode="auto">
            <a:xfrm>
              <a:off x="5707063" y="5207000"/>
              <a:ext cx="127341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r>
                <a:rPr lang="en-US" sz="1600" dirty="0">
                  <a:solidFill>
                    <a:schemeClr val="tx2"/>
                  </a:solidFill>
                  <a:latin typeface="Times New Roman" charset="0"/>
                </a:rPr>
                <a:t>q</a:t>
              </a:r>
              <a:r>
                <a:rPr kumimoji="0" lang="en-US" sz="1600" dirty="0" smtClean="0">
                  <a:solidFill>
                    <a:schemeClr val="tx2"/>
                  </a:solidFill>
                  <a:latin typeface="Times New Roman" charset="0"/>
                </a:rPr>
                <a:t>ueue length</a:t>
              </a:r>
              <a:endParaRPr kumimoji="0" lang="en-US" sz="1600" dirty="0">
                <a:solidFill>
                  <a:schemeClr val="tx2"/>
                </a:solidFill>
                <a:latin typeface="Times New Roman" charset="0"/>
              </a:endParaRPr>
            </a:p>
          </p:txBody>
        </p:sp>
        <p:sp>
          <p:nvSpPr>
            <p:cNvPr id="15" name="Text Box 6"/>
            <p:cNvSpPr txBox="1">
              <a:spLocks noChangeArrowheads="1"/>
            </p:cNvSpPr>
            <p:nvPr/>
          </p:nvSpPr>
          <p:spPr bwMode="auto">
            <a:xfrm>
              <a:off x="1998718" y="3355975"/>
              <a:ext cx="14749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r>
                <a:rPr lang="en-US" dirty="0">
                  <a:solidFill>
                    <a:schemeClr val="tx2"/>
                  </a:solidFill>
                  <a:latin typeface="Times New Roman" charset="0"/>
                </a:rPr>
                <a:t>m</a:t>
              </a:r>
              <a:r>
                <a:rPr kumimoji="0" lang="en-US" dirty="0" smtClean="0">
                  <a:solidFill>
                    <a:schemeClr val="tx2"/>
                  </a:solidFill>
                  <a:latin typeface="Times New Roman" charset="0"/>
                </a:rPr>
                <a:t>arking </a:t>
              </a:r>
              <a:r>
                <a:rPr kumimoji="0" lang="en-US" dirty="0" err="1" smtClean="0">
                  <a:solidFill>
                    <a:schemeClr val="tx2"/>
                  </a:solidFill>
                  <a:latin typeface="Times New Roman" charset="0"/>
                </a:rPr>
                <a:t>prob</a:t>
              </a:r>
              <a:endParaRPr kumimoji="0" lang="en-US" dirty="0">
                <a:solidFill>
                  <a:schemeClr val="tx2"/>
                </a:solidFill>
                <a:latin typeface="Times New Roman" charset="0"/>
              </a:endParaRPr>
            </a:p>
          </p:txBody>
        </p:sp>
        <p:sp>
          <p:nvSpPr>
            <p:cNvPr id="16" name="Line 7"/>
            <p:cNvSpPr>
              <a:spLocks noChangeShapeType="1"/>
            </p:cNvSpPr>
            <p:nvPr/>
          </p:nvSpPr>
          <p:spPr bwMode="auto">
            <a:xfrm>
              <a:off x="2684463" y="5437188"/>
              <a:ext cx="3021012" cy="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Line 8"/>
            <p:cNvSpPr>
              <a:spLocks noChangeShapeType="1"/>
            </p:cNvSpPr>
            <p:nvPr/>
          </p:nvSpPr>
          <p:spPr bwMode="auto">
            <a:xfrm flipV="1">
              <a:off x="2684463" y="3816350"/>
              <a:ext cx="0" cy="1620838"/>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 name="Line 9"/>
            <p:cNvSpPr>
              <a:spLocks noChangeShapeType="1"/>
            </p:cNvSpPr>
            <p:nvPr/>
          </p:nvSpPr>
          <p:spPr bwMode="auto">
            <a:xfrm flipV="1">
              <a:off x="2660204" y="4117975"/>
              <a:ext cx="1958328" cy="130651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Line 10"/>
            <p:cNvSpPr>
              <a:spLocks noChangeShapeType="1"/>
            </p:cNvSpPr>
            <p:nvPr/>
          </p:nvSpPr>
          <p:spPr bwMode="auto">
            <a:xfrm>
              <a:off x="4541838" y="4149725"/>
              <a:ext cx="92551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11"/>
            <p:cNvSpPr>
              <a:spLocks noChangeShapeType="1"/>
            </p:cNvSpPr>
            <p:nvPr/>
          </p:nvSpPr>
          <p:spPr bwMode="auto">
            <a:xfrm flipH="1">
              <a:off x="2632075" y="4125913"/>
              <a:ext cx="5238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 name="Text Box 12"/>
            <p:cNvSpPr txBox="1">
              <a:spLocks noChangeArrowheads="1"/>
            </p:cNvSpPr>
            <p:nvPr/>
          </p:nvSpPr>
          <p:spPr bwMode="auto">
            <a:xfrm>
              <a:off x="2386013" y="3970338"/>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spcBef>
                  <a:spcPct val="0"/>
                </a:spcBef>
                <a:buFontTx/>
                <a:buNone/>
              </a:pPr>
              <a:r>
                <a:rPr kumimoji="0" lang="en-US" sz="1600">
                  <a:solidFill>
                    <a:schemeClr val="tx2"/>
                  </a:solidFill>
                  <a:latin typeface="Times New Roman" charset="0"/>
                </a:rPr>
                <a:t>1</a:t>
              </a:r>
            </a:p>
          </p:txBody>
        </p:sp>
      </p:grpSp>
      <p:graphicFrame>
        <p:nvGraphicFramePr>
          <p:cNvPr id="24" name="Object 8"/>
          <p:cNvGraphicFramePr>
            <a:graphicFrameLocks/>
          </p:cNvGraphicFramePr>
          <p:nvPr>
            <p:extLst>
              <p:ext uri="{D42A27DB-BD31-4B8C-83A1-F6EECF244321}">
                <p14:modId xmlns:p14="http://schemas.microsoft.com/office/powerpoint/2010/main" val="944651908"/>
              </p:ext>
            </p:extLst>
          </p:nvPr>
        </p:nvGraphicFramePr>
        <p:xfrm>
          <a:off x="6194024" y="1444824"/>
          <a:ext cx="2408238" cy="849313"/>
        </p:xfrm>
        <a:graphic>
          <a:graphicData uri="http://schemas.openxmlformats.org/presentationml/2006/ole">
            <mc:AlternateContent xmlns:mc="http://schemas.openxmlformats.org/markup-compatibility/2006">
              <mc:Choice xmlns:v="urn:schemas-microsoft-com:vml" Requires="v">
                <p:oleObj spid="_x0000_s1682682" name="Equation" r:id="rId5" imgW="1041400" imgH="368300" progId="Equation.3">
                  <p:embed/>
                </p:oleObj>
              </mc:Choice>
              <mc:Fallback>
                <p:oleObj name="Equation" r:id="rId5" imgW="1041400" imgH="368300" progId="Equation.3">
                  <p:embed/>
                  <p:pic>
                    <p:nvPicPr>
                      <p:cNvPr id="0" name=""/>
                      <p:cNvPicPr>
                        <a:picLocks noChangeArrowheads="1"/>
                      </p:cNvPicPr>
                      <p:nvPr/>
                    </p:nvPicPr>
                    <p:blipFill>
                      <a:blip r:embed="rId6"/>
                      <a:srcRect/>
                      <a:stretch>
                        <a:fillRect/>
                      </a:stretch>
                    </p:blipFill>
                    <p:spPr bwMode="auto">
                      <a:xfrm>
                        <a:off x="6194024" y="1444824"/>
                        <a:ext cx="2408238" cy="849313"/>
                      </a:xfrm>
                      <a:prstGeom prst="rect">
                        <a:avLst/>
                      </a:prstGeom>
                      <a:solidFill>
                        <a:srgbClr val="C0C0C0"/>
                      </a:solidFill>
                      <a:ln w="28575" cmpd="sng">
                        <a:solidFill>
                          <a:srgbClr val="000000"/>
                        </a:solidFill>
                      </a:ln>
                      <a:effectLst/>
                    </p:spPr>
                  </p:pic>
                </p:oleObj>
              </mc:Fallback>
            </mc:AlternateContent>
          </a:graphicData>
        </a:graphic>
      </p:graphicFrame>
      <p:sp>
        <p:nvSpPr>
          <p:cNvPr id="25" name="TextBox 24"/>
          <p:cNvSpPr txBox="1"/>
          <p:nvPr/>
        </p:nvSpPr>
        <p:spPr>
          <a:xfrm>
            <a:off x="7960917" y="2873514"/>
            <a:ext cx="954483" cy="707886"/>
          </a:xfrm>
          <a:prstGeom prst="rect">
            <a:avLst/>
          </a:prstGeom>
          <a:noFill/>
        </p:spPr>
        <p:txBody>
          <a:bodyPr wrap="none" rtlCol="0">
            <a:spAutoFit/>
          </a:bodyPr>
          <a:lstStyle/>
          <a:p>
            <a:pPr algn="ctr"/>
            <a:r>
              <a:rPr lang="en-US" sz="2000" dirty="0">
                <a:solidFill>
                  <a:srgbClr val="0000FF"/>
                </a:solidFill>
              </a:rPr>
              <a:t>s</a:t>
            </a:r>
            <a:r>
              <a:rPr lang="en-US" sz="2000" dirty="0" smtClean="0">
                <a:solidFill>
                  <a:srgbClr val="0000FF"/>
                </a:solidFill>
              </a:rPr>
              <a:t>ource</a:t>
            </a:r>
          </a:p>
          <a:p>
            <a:pPr algn="ctr"/>
            <a:r>
              <a:rPr lang="en-US" sz="2000" dirty="0" smtClean="0">
                <a:solidFill>
                  <a:srgbClr val="0000FF"/>
                </a:solidFill>
              </a:rPr>
              <a:t>rate</a:t>
            </a:r>
            <a:endParaRPr lang="en-US" sz="2000" dirty="0">
              <a:solidFill>
                <a:srgbClr val="0000FF"/>
              </a:solidFill>
            </a:endParaRPr>
          </a:p>
        </p:txBody>
      </p:sp>
      <p:cxnSp>
        <p:nvCxnSpPr>
          <p:cNvPr id="26" name="Straight Arrow Connector 25"/>
          <p:cNvCxnSpPr/>
          <p:nvPr/>
        </p:nvCxnSpPr>
        <p:spPr bwMode="auto">
          <a:xfrm flipH="1" flipV="1">
            <a:off x="8083963" y="2054424"/>
            <a:ext cx="210730" cy="83820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5617432" y="2870538"/>
            <a:ext cx="1339830" cy="707886"/>
          </a:xfrm>
          <a:prstGeom prst="rect">
            <a:avLst/>
          </a:prstGeom>
          <a:noFill/>
        </p:spPr>
        <p:txBody>
          <a:bodyPr wrap="none" rtlCol="0">
            <a:spAutoFit/>
          </a:bodyPr>
          <a:lstStyle/>
          <a:p>
            <a:pPr algn="ctr"/>
            <a:r>
              <a:rPr lang="en-US" sz="2000" dirty="0" smtClean="0">
                <a:solidFill>
                  <a:srgbClr val="0000FF"/>
                </a:solidFill>
              </a:rPr>
              <a:t>aggregate</a:t>
            </a:r>
          </a:p>
          <a:p>
            <a:pPr algn="ctr"/>
            <a:r>
              <a:rPr lang="en-US" sz="2000" dirty="0">
                <a:solidFill>
                  <a:srgbClr val="0000FF"/>
                </a:solidFill>
              </a:rPr>
              <a:t>l</a:t>
            </a:r>
            <a:r>
              <a:rPr lang="en-US" sz="2000" dirty="0" smtClean="0">
                <a:solidFill>
                  <a:srgbClr val="0000FF"/>
                </a:solidFill>
              </a:rPr>
              <a:t>ink rate</a:t>
            </a:r>
            <a:endParaRPr lang="en-US" sz="2000" dirty="0">
              <a:solidFill>
                <a:srgbClr val="0000FF"/>
              </a:solidFill>
            </a:endParaRPr>
          </a:p>
        </p:txBody>
      </p:sp>
      <p:cxnSp>
        <p:nvCxnSpPr>
          <p:cNvPr id="28" name="Straight Arrow Connector 27"/>
          <p:cNvCxnSpPr>
            <a:stCxn id="27" idx="0"/>
          </p:cNvCxnSpPr>
          <p:nvPr/>
        </p:nvCxnSpPr>
        <p:spPr bwMode="auto">
          <a:xfrm flipV="1">
            <a:off x="6287347" y="2054424"/>
            <a:ext cx="44015" cy="816114"/>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368200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4" name="Rectangle 4"/>
          <p:cNvSpPr>
            <a:spLocks noGrp="1" noChangeArrowheads="1"/>
          </p:cNvSpPr>
          <p:nvPr>
            <p:ph type="title"/>
          </p:nvPr>
        </p:nvSpPr>
        <p:spPr>
          <a:noFill/>
          <a:ln/>
        </p:spPr>
        <p:txBody>
          <a:bodyPr/>
          <a:lstStyle/>
          <a:p>
            <a:r>
              <a:rPr lang="en-US" dirty="0" smtClean="0"/>
              <a:t>Model: Reno/RED</a:t>
            </a:r>
            <a:endParaRPr lang="en-US" i="1" dirty="0">
              <a:latin typeface="Times New Roman" charset="0"/>
            </a:endParaRPr>
          </a:p>
        </p:txBody>
      </p:sp>
      <p:graphicFrame>
        <p:nvGraphicFramePr>
          <p:cNvPr id="11" name="Object 8"/>
          <p:cNvGraphicFramePr>
            <a:graphicFrameLocks/>
          </p:cNvGraphicFramePr>
          <p:nvPr>
            <p:extLst>
              <p:ext uri="{D42A27DB-BD31-4B8C-83A1-F6EECF244321}">
                <p14:modId xmlns:p14="http://schemas.microsoft.com/office/powerpoint/2010/main" val="2768724153"/>
              </p:ext>
            </p:extLst>
          </p:nvPr>
        </p:nvGraphicFramePr>
        <p:xfrm>
          <a:off x="676275" y="1616075"/>
          <a:ext cx="5038725" cy="1697038"/>
        </p:xfrm>
        <a:graphic>
          <a:graphicData uri="http://schemas.openxmlformats.org/presentationml/2006/ole">
            <mc:AlternateContent xmlns:mc="http://schemas.openxmlformats.org/markup-compatibility/2006">
              <mc:Choice xmlns:v="urn:schemas-microsoft-com:vml" Requires="v">
                <p:oleObj spid="_x0000_s1683823" name="Equation" r:id="rId3" imgW="1790700" imgH="635000" progId="Equation.3">
                  <p:embed/>
                </p:oleObj>
              </mc:Choice>
              <mc:Fallback>
                <p:oleObj name="Equation" r:id="rId3" imgW="1790700" imgH="635000" progId="Equation.3">
                  <p:embed/>
                  <p:pic>
                    <p:nvPicPr>
                      <p:cNvPr id="0" name=""/>
                      <p:cNvPicPr>
                        <a:picLocks noChangeArrowheads="1"/>
                      </p:cNvPicPr>
                      <p:nvPr/>
                    </p:nvPicPr>
                    <p:blipFill>
                      <a:blip r:embed="rId4"/>
                      <a:srcRect/>
                      <a:stretch>
                        <a:fillRect/>
                      </a:stretch>
                    </p:blipFill>
                    <p:spPr bwMode="auto">
                      <a:xfrm>
                        <a:off x="676275" y="1616075"/>
                        <a:ext cx="5038725" cy="1697038"/>
                      </a:xfrm>
                      <a:prstGeom prst="rect">
                        <a:avLst/>
                      </a:prstGeom>
                      <a:noFill/>
                      <a:ln>
                        <a:noFill/>
                      </a:ln>
                      <a:effectLst/>
                    </p:spPr>
                  </p:pic>
                </p:oleObj>
              </mc:Fallback>
            </mc:AlternateContent>
          </a:graphicData>
        </a:graphic>
      </p:graphicFrame>
      <p:graphicFrame>
        <p:nvGraphicFramePr>
          <p:cNvPr id="12" name="Object 8"/>
          <p:cNvGraphicFramePr>
            <a:graphicFrameLocks/>
          </p:cNvGraphicFramePr>
          <p:nvPr>
            <p:extLst>
              <p:ext uri="{D42A27DB-BD31-4B8C-83A1-F6EECF244321}">
                <p14:modId xmlns:p14="http://schemas.microsoft.com/office/powerpoint/2010/main" val="286765094"/>
              </p:ext>
            </p:extLst>
          </p:nvPr>
        </p:nvGraphicFramePr>
        <p:xfrm>
          <a:off x="685800" y="3962400"/>
          <a:ext cx="4754562" cy="1935163"/>
        </p:xfrm>
        <a:graphic>
          <a:graphicData uri="http://schemas.openxmlformats.org/presentationml/2006/ole">
            <mc:AlternateContent xmlns:mc="http://schemas.openxmlformats.org/markup-compatibility/2006">
              <mc:Choice xmlns:v="urn:schemas-microsoft-com:vml" Requires="v">
                <p:oleObj spid="_x0000_s1683824" name="Equation" r:id="rId5" imgW="1689100" imgH="723900" progId="Equation.3">
                  <p:embed/>
                </p:oleObj>
              </mc:Choice>
              <mc:Fallback>
                <p:oleObj name="Equation" r:id="rId5" imgW="1689100" imgH="723900" progId="Equation.3">
                  <p:embed/>
                  <p:pic>
                    <p:nvPicPr>
                      <p:cNvPr id="0" name=""/>
                      <p:cNvPicPr>
                        <a:picLocks noChangeArrowheads="1"/>
                      </p:cNvPicPr>
                      <p:nvPr/>
                    </p:nvPicPr>
                    <p:blipFill>
                      <a:blip r:embed="rId6"/>
                      <a:srcRect/>
                      <a:stretch>
                        <a:fillRect/>
                      </a:stretch>
                    </p:blipFill>
                    <p:spPr bwMode="auto">
                      <a:xfrm>
                        <a:off x="685800" y="3962400"/>
                        <a:ext cx="4754562" cy="1935163"/>
                      </a:xfrm>
                      <a:prstGeom prst="rect">
                        <a:avLst/>
                      </a:prstGeom>
                      <a:noFill/>
                      <a:ln>
                        <a:noFill/>
                      </a:ln>
                      <a:effectLst/>
                    </p:spPr>
                  </p:pic>
                </p:oleObj>
              </mc:Fallback>
            </mc:AlternateContent>
          </a:graphicData>
        </a:graphic>
      </p:graphicFrame>
      <p:graphicFrame>
        <p:nvGraphicFramePr>
          <p:cNvPr id="13" name="Object 8"/>
          <p:cNvGraphicFramePr>
            <a:graphicFrameLocks/>
          </p:cNvGraphicFramePr>
          <p:nvPr>
            <p:extLst>
              <p:ext uri="{D42A27DB-BD31-4B8C-83A1-F6EECF244321}">
                <p14:modId xmlns:p14="http://schemas.microsoft.com/office/powerpoint/2010/main" val="4160770345"/>
              </p:ext>
            </p:extLst>
          </p:nvPr>
        </p:nvGraphicFramePr>
        <p:xfrm>
          <a:off x="6324600" y="2768600"/>
          <a:ext cx="2438400" cy="1727200"/>
        </p:xfrm>
        <a:graphic>
          <a:graphicData uri="http://schemas.openxmlformats.org/presentationml/2006/ole">
            <mc:AlternateContent xmlns:mc="http://schemas.openxmlformats.org/markup-compatibility/2006">
              <mc:Choice xmlns:v="urn:schemas-microsoft-com:vml" Requires="v">
                <p:oleObj spid="_x0000_s1683825" name="Equation" r:id="rId7" imgW="1054100" imgH="749300" progId="Equation.3">
                  <p:embed/>
                </p:oleObj>
              </mc:Choice>
              <mc:Fallback>
                <p:oleObj name="Equation" r:id="rId7" imgW="1054100" imgH="749300" progId="Equation.3">
                  <p:embed/>
                  <p:pic>
                    <p:nvPicPr>
                      <p:cNvPr id="0" name=""/>
                      <p:cNvPicPr>
                        <a:picLocks noChangeArrowheads="1"/>
                      </p:cNvPicPr>
                      <p:nvPr/>
                    </p:nvPicPr>
                    <p:blipFill>
                      <a:blip r:embed="rId8"/>
                      <a:srcRect/>
                      <a:stretch>
                        <a:fillRect/>
                      </a:stretch>
                    </p:blipFill>
                    <p:spPr bwMode="auto">
                      <a:xfrm>
                        <a:off x="6324600" y="2768600"/>
                        <a:ext cx="2438400" cy="1727200"/>
                      </a:xfrm>
                      <a:prstGeom prst="rect">
                        <a:avLst/>
                      </a:prstGeom>
                      <a:solidFill>
                        <a:srgbClr val="C0C0C0"/>
                      </a:solidFill>
                      <a:ln w="28575" cmpd="sng">
                        <a:solidFill>
                          <a:srgbClr val="000000"/>
                        </a:solidFill>
                      </a:ln>
                      <a:effectLst/>
                    </p:spPr>
                  </p:pic>
                </p:oleObj>
              </mc:Fallback>
            </mc:AlternateContent>
          </a:graphicData>
        </a:graphic>
      </p:graphicFrame>
    </p:spTree>
    <p:extLst>
      <p:ext uri="{BB962C8B-B14F-4D97-AF65-F5344CB8AC3E}">
        <p14:creationId xmlns:p14="http://schemas.microsoft.com/office/powerpoint/2010/main" val="3955175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4882" name="Group 2"/>
          <p:cNvGrpSpPr>
            <a:grpSpLocks/>
          </p:cNvGrpSpPr>
          <p:nvPr/>
        </p:nvGrpSpPr>
        <p:grpSpPr bwMode="auto">
          <a:xfrm>
            <a:off x="76200" y="1403350"/>
            <a:ext cx="9015413" cy="3168650"/>
            <a:chOff x="36" y="874"/>
            <a:chExt cx="5679" cy="1996"/>
          </a:xfrm>
        </p:grpSpPr>
        <p:grpSp>
          <p:nvGrpSpPr>
            <p:cNvPr id="1274883" name="Group 3"/>
            <p:cNvGrpSpPr>
              <a:grpSpLocks/>
            </p:cNvGrpSpPr>
            <p:nvPr/>
          </p:nvGrpSpPr>
          <p:grpSpPr bwMode="auto">
            <a:xfrm>
              <a:off x="544" y="1508"/>
              <a:ext cx="858" cy="873"/>
              <a:chOff x="238" y="1559"/>
              <a:chExt cx="858" cy="873"/>
            </a:xfrm>
          </p:grpSpPr>
          <p:sp>
            <p:nvSpPr>
              <p:cNvPr id="1274884" name="Text Box 4"/>
              <p:cNvSpPr txBox="1">
                <a:spLocks noChangeArrowheads="1"/>
              </p:cNvSpPr>
              <p:nvPr/>
            </p:nvSpPr>
            <p:spPr bwMode="auto">
              <a:xfrm>
                <a:off x="253" y="1559"/>
                <a:ext cx="297"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F</a:t>
                </a:r>
                <a:r>
                  <a:rPr kumimoji="1" lang="en-US" sz="2400" i="1" baseline="-25000">
                    <a:solidFill>
                      <a:srgbClr val="000000"/>
                    </a:solidFill>
                    <a:latin typeface="Times New Roman" pitchFamily="18" charset="0"/>
                    <a:ea typeface="+mn-ea"/>
                  </a:rPr>
                  <a:t>1</a:t>
                </a:r>
              </a:p>
            </p:txBody>
          </p:sp>
          <p:sp>
            <p:nvSpPr>
              <p:cNvPr id="1274885" name="Text Box 5"/>
              <p:cNvSpPr txBox="1">
                <a:spLocks noChangeArrowheads="1"/>
              </p:cNvSpPr>
              <p:nvPr/>
            </p:nvSpPr>
            <p:spPr bwMode="auto">
              <a:xfrm>
                <a:off x="778" y="2131"/>
                <a:ext cx="318"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F</a:t>
                </a:r>
                <a:r>
                  <a:rPr kumimoji="1" lang="en-US" sz="2400" i="1" baseline="-25000">
                    <a:solidFill>
                      <a:srgbClr val="000000"/>
                    </a:solidFill>
                    <a:latin typeface="Times New Roman" pitchFamily="18" charset="0"/>
                    <a:ea typeface="+mn-ea"/>
                  </a:rPr>
                  <a:t>N</a:t>
                </a:r>
              </a:p>
            </p:txBody>
          </p:sp>
          <p:sp>
            <p:nvSpPr>
              <p:cNvPr id="1274886" name="Rectangle 6"/>
              <p:cNvSpPr>
                <a:spLocks noChangeArrowheads="1"/>
              </p:cNvSpPr>
              <p:nvPr/>
            </p:nvSpPr>
            <p:spPr bwMode="auto">
              <a:xfrm>
                <a:off x="238" y="1573"/>
                <a:ext cx="832" cy="859"/>
              </a:xfrm>
              <a:prstGeom prst="rect">
                <a:avLst/>
              </a:prstGeom>
              <a:noFill/>
              <a:ln w="9525">
                <a:solidFill>
                  <a:schemeClr val="tx1"/>
                </a:solidFill>
                <a:miter lim="800000"/>
                <a:headEnd/>
                <a:tailEnd/>
              </a:ln>
              <a:effectLst/>
            </p:spPr>
            <p:txBody>
              <a:bodyPr wrap="none" anchor="ctr"/>
              <a:lstStyle/>
              <a:p>
                <a:endParaRPr lang="en-US">
                  <a:solidFill>
                    <a:srgbClr val="000000"/>
                  </a:solidFill>
                  <a:ea typeface="+mn-ea"/>
                </a:endParaRPr>
              </a:p>
            </p:txBody>
          </p:sp>
        </p:grpSp>
        <p:grpSp>
          <p:nvGrpSpPr>
            <p:cNvPr id="1274887" name="Group 7"/>
            <p:cNvGrpSpPr>
              <a:grpSpLocks/>
            </p:cNvGrpSpPr>
            <p:nvPr/>
          </p:nvGrpSpPr>
          <p:grpSpPr bwMode="auto">
            <a:xfrm>
              <a:off x="4275" y="1513"/>
              <a:ext cx="866" cy="873"/>
              <a:chOff x="238" y="1559"/>
              <a:chExt cx="866" cy="873"/>
            </a:xfrm>
          </p:grpSpPr>
          <p:sp>
            <p:nvSpPr>
              <p:cNvPr id="1274888" name="Text Box 8"/>
              <p:cNvSpPr txBox="1">
                <a:spLocks noChangeArrowheads="1"/>
              </p:cNvSpPr>
              <p:nvPr/>
            </p:nvSpPr>
            <p:spPr bwMode="auto">
              <a:xfrm>
                <a:off x="253" y="1559"/>
                <a:ext cx="319"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G</a:t>
                </a:r>
                <a:r>
                  <a:rPr kumimoji="1" lang="en-US" sz="2400" i="1" baseline="-25000">
                    <a:solidFill>
                      <a:srgbClr val="000000"/>
                    </a:solidFill>
                    <a:latin typeface="Times New Roman" pitchFamily="18" charset="0"/>
                    <a:ea typeface="+mn-ea"/>
                  </a:rPr>
                  <a:t>1</a:t>
                </a:r>
              </a:p>
            </p:txBody>
          </p:sp>
          <p:sp>
            <p:nvSpPr>
              <p:cNvPr id="1274889" name="Text Box 9"/>
              <p:cNvSpPr txBox="1">
                <a:spLocks noChangeArrowheads="1"/>
              </p:cNvSpPr>
              <p:nvPr/>
            </p:nvSpPr>
            <p:spPr bwMode="auto">
              <a:xfrm>
                <a:off x="778" y="2131"/>
                <a:ext cx="326"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G</a:t>
                </a:r>
                <a:r>
                  <a:rPr kumimoji="1" lang="en-US" sz="2400" i="1" baseline="-25000">
                    <a:solidFill>
                      <a:srgbClr val="000000"/>
                    </a:solidFill>
                    <a:latin typeface="Times New Roman" pitchFamily="18" charset="0"/>
                    <a:ea typeface="+mn-ea"/>
                  </a:rPr>
                  <a:t>L</a:t>
                </a:r>
              </a:p>
            </p:txBody>
          </p:sp>
          <p:sp>
            <p:nvSpPr>
              <p:cNvPr id="1274890" name="Rectangle 10"/>
              <p:cNvSpPr>
                <a:spLocks noChangeArrowheads="1"/>
              </p:cNvSpPr>
              <p:nvPr/>
            </p:nvSpPr>
            <p:spPr bwMode="auto">
              <a:xfrm>
                <a:off x="238" y="1573"/>
                <a:ext cx="832" cy="859"/>
              </a:xfrm>
              <a:prstGeom prst="rect">
                <a:avLst/>
              </a:prstGeom>
              <a:noFill/>
              <a:ln w="9525">
                <a:solidFill>
                  <a:schemeClr val="tx1"/>
                </a:solidFill>
                <a:miter lim="800000"/>
                <a:headEnd/>
                <a:tailEnd/>
              </a:ln>
              <a:effectLst/>
            </p:spPr>
            <p:txBody>
              <a:bodyPr wrap="none" anchor="ctr"/>
              <a:lstStyle/>
              <a:p>
                <a:endParaRPr lang="en-US">
                  <a:solidFill>
                    <a:srgbClr val="000000"/>
                  </a:solidFill>
                  <a:ea typeface="+mn-ea"/>
                </a:endParaRPr>
              </a:p>
            </p:txBody>
          </p:sp>
        </p:grpSp>
        <p:sp>
          <p:nvSpPr>
            <p:cNvPr id="1274891" name="Line 11"/>
            <p:cNvSpPr>
              <a:spLocks noChangeShapeType="1"/>
            </p:cNvSpPr>
            <p:nvPr/>
          </p:nvSpPr>
          <p:spPr bwMode="auto">
            <a:xfrm flipV="1">
              <a:off x="951" y="1193"/>
              <a:ext cx="0" cy="329"/>
            </a:xfrm>
            <a:prstGeom prst="line">
              <a:avLst/>
            </a:prstGeom>
            <a:noFill/>
            <a:ln w="9525">
              <a:solidFill>
                <a:schemeClr val="tx1"/>
              </a:solidFill>
              <a:miter lim="800000"/>
              <a:headEnd/>
              <a:tailEnd/>
            </a:ln>
            <a:effectLst/>
          </p:spPr>
          <p:txBody>
            <a:bodyPr/>
            <a:lstStyle/>
            <a:p>
              <a:endParaRPr lang="en-US">
                <a:solidFill>
                  <a:srgbClr val="000000"/>
                </a:solidFill>
                <a:ea typeface="+mn-ea"/>
              </a:endParaRPr>
            </a:p>
          </p:txBody>
        </p:sp>
        <p:sp>
          <p:nvSpPr>
            <p:cNvPr id="1274892" name="Text Box 12"/>
            <p:cNvSpPr txBox="1">
              <a:spLocks noChangeArrowheads="1"/>
            </p:cNvSpPr>
            <p:nvPr/>
          </p:nvSpPr>
          <p:spPr bwMode="auto">
            <a:xfrm>
              <a:off x="2473" y="1034"/>
              <a:ext cx="431" cy="294"/>
            </a:xfrm>
            <a:prstGeom prst="rect">
              <a:avLst/>
            </a:prstGeom>
            <a:noFill/>
            <a:ln w="9525">
              <a:solidFill>
                <a:schemeClr val="tx1"/>
              </a:solid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  R  </a:t>
              </a:r>
            </a:p>
          </p:txBody>
        </p:sp>
        <p:sp>
          <p:nvSpPr>
            <p:cNvPr id="1274893" name="Line 13"/>
            <p:cNvSpPr>
              <a:spLocks noChangeShapeType="1"/>
            </p:cNvSpPr>
            <p:nvPr/>
          </p:nvSpPr>
          <p:spPr bwMode="auto">
            <a:xfrm>
              <a:off x="951" y="1202"/>
              <a:ext cx="1490" cy="0"/>
            </a:xfrm>
            <a:prstGeom prst="line">
              <a:avLst/>
            </a:prstGeom>
            <a:noFill/>
            <a:ln w="9525">
              <a:solidFill>
                <a:schemeClr val="tx1"/>
              </a:solidFill>
              <a:miter lim="800000"/>
              <a:headEnd/>
              <a:tailEnd type="triangle" w="med" len="med"/>
            </a:ln>
            <a:effectLst/>
          </p:spPr>
          <p:txBody>
            <a:bodyPr/>
            <a:lstStyle/>
            <a:p>
              <a:endParaRPr lang="en-US">
                <a:solidFill>
                  <a:srgbClr val="000000"/>
                </a:solidFill>
                <a:ea typeface="+mn-ea"/>
              </a:endParaRPr>
            </a:p>
          </p:txBody>
        </p:sp>
        <p:sp>
          <p:nvSpPr>
            <p:cNvPr id="1274894" name="Line 14"/>
            <p:cNvSpPr>
              <a:spLocks noChangeShapeType="1"/>
            </p:cNvSpPr>
            <p:nvPr/>
          </p:nvSpPr>
          <p:spPr bwMode="auto">
            <a:xfrm>
              <a:off x="2962" y="1193"/>
              <a:ext cx="1692" cy="0"/>
            </a:xfrm>
            <a:prstGeom prst="line">
              <a:avLst/>
            </a:prstGeom>
            <a:noFill/>
            <a:ln w="9525">
              <a:solidFill>
                <a:schemeClr val="tx1"/>
              </a:solidFill>
              <a:miter lim="800000"/>
              <a:headEnd/>
              <a:tailEnd/>
            </a:ln>
            <a:effectLst/>
          </p:spPr>
          <p:txBody>
            <a:bodyPr/>
            <a:lstStyle/>
            <a:p>
              <a:endParaRPr lang="en-US">
                <a:solidFill>
                  <a:srgbClr val="000000"/>
                </a:solidFill>
                <a:ea typeface="+mn-ea"/>
              </a:endParaRPr>
            </a:p>
          </p:txBody>
        </p:sp>
        <p:sp>
          <p:nvSpPr>
            <p:cNvPr id="1274895" name="Line 15"/>
            <p:cNvSpPr>
              <a:spLocks noChangeShapeType="1"/>
            </p:cNvSpPr>
            <p:nvPr/>
          </p:nvSpPr>
          <p:spPr bwMode="auto">
            <a:xfrm flipV="1">
              <a:off x="4640" y="1188"/>
              <a:ext cx="0" cy="329"/>
            </a:xfrm>
            <a:prstGeom prst="line">
              <a:avLst/>
            </a:prstGeom>
            <a:noFill/>
            <a:ln w="9525">
              <a:solidFill>
                <a:schemeClr val="tx1"/>
              </a:solidFill>
              <a:miter lim="800000"/>
              <a:headEnd type="triangle" w="med" len="med"/>
              <a:tailEnd/>
            </a:ln>
            <a:effectLst/>
          </p:spPr>
          <p:txBody>
            <a:bodyPr/>
            <a:lstStyle/>
            <a:p>
              <a:endParaRPr lang="en-US">
                <a:solidFill>
                  <a:srgbClr val="000000"/>
                </a:solidFill>
                <a:ea typeface="+mn-ea"/>
              </a:endParaRPr>
            </a:p>
          </p:txBody>
        </p:sp>
        <p:sp>
          <p:nvSpPr>
            <p:cNvPr id="1274896" name="Text Box 16"/>
            <p:cNvSpPr txBox="1">
              <a:spLocks noChangeArrowheads="1"/>
            </p:cNvSpPr>
            <p:nvPr/>
          </p:nvSpPr>
          <p:spPr bwMode="auto">
            <a:xfrm>
              <a:off x="2543" y="2576"/>
              <a:ext cx="445" cy="294"/>
            </a:xfrm>
            <a:prstGeom prst="rect">
              <a:avLst/>
            </a:prstGeom>
            <a:noFill/>
            <a:ln w="9525">
              <a:solidFill>
                <a:schemeClr val="tx1"/>
              </a:solid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  R</a:t>
              </a:r>
              <a:r>
                <a:rPr kumimoji="1" lang="en-US" sz="2000" i="1" baseline="30000">
                  <a:solidFill>
                    <a:srgbClr val="000000"/>
                  </a:solidFill>
                  <a:latin typeface="Times New Roman" pitchFamily="18" charset="0"/>
                  <a:ea typeface="+mn-ea"/>
                </a:rPr>
                <a:t>T  </a:t>
              </a:r>
            </a:p>
          </p:txBody>
        </p:sp>
        <p:sp>
          <p:nvSpPr>
            <p:cNvPr id="1274897" name="Line 17"/>
            <p:cNvSpPr>
              <a:spLocks noChangeShapeType="1"/>
            </p:cNvSpPr>
            <p:nvPr/>
          </p:nvSpPr>
          <p:spPr bwMode="auto">
            <a:xfrm>
              <a:off x="3021" y="2726"/>
              <a:ext cx="1692" cy="0"/>
            </a:xfrm>
            <a:prstGeom prst="line">
              <a:avLst/>
            </a:prstGeom>
            <a:noFill/>
            <a:ln w="9525">
              <a:solidFill>
                <a:schemeClr val="tx1"/>
              </a:solidFill>
              <a:miter lim="800000"/>
              <a:headEnd type="triangle" w="med" len="med"/>
              <a:tailEnd/>
            </a:ln>
            <a:effectLst/>
          </p:spPr>
          <p:txBody>
            <a:bodyPr/>
            <a:lstStyle/>
            <a:p>
              <a:endParaRPr lang="en-US">
                <a:solidFill>
                  <a:srgbClr val="000000"/>
                </a:solidFill>
                <a:ea typeface="+mn-ea"/>
              </a:endParaRPr>
            </a:p>
          </p:txBody>
        </p:sp>
        <p:sp>
          <p:nvSpPr>
            <p:cNvPr id="1274898" name="Line 18"/>
            <p:cNvSpPr>
              <a:spLocks noChangeShapeType="1"/>
            </p:cNvSpPr>
            <p:nvPr/>
          </p:nvSpPr>
          <p:spPr bwMode="auto">
            <a:xfrm flipV="1">
              <a:off x="4695" y="2386"/>
              <a:ext cx="0" cy="329"/>
            </a:xfrm>
            <a:prstGeom prst="line">
              <a:avLst/>
            </a:prstGeom>
            <a:noFill/>
            <a:ln w="9525">
              <a:solidFill>
                <a:schemeClr val="tx1"/>
              </a:solidFill>
              <a:miter lim="800000"/>
              <a:headEnd/>
              <a:tailEnd/>
            </a:ln>
            <a:effectLst/>
          </p:spPr>
          <p:txBody>
            <a:bodyPr/>
            <a:lstStyle/>
            <a:p>
              <a:endParaRPr lang="en-US">
                <a:solidFill>
                  <a:srgbClr val="000000"/>
                </a:solidFill>
                <a:ea typeface="+mn-ea"/>
              </a:endParaRPr>
            </a:p>
          </p:txBody>
        </p:sp>
        <p:sp>
          <p:nvSpPr>
            <p:cNvPr id="1274899" name="Line 19"/>
            <p:cNvSpPr>
              <a:spLocks noChangeShapeType="1"/>
            </p:cNvSpPr>
            <p:nvPr/>
          </p:nvSpPr>
          <p:spPr bwMode="auto">
            <a:xfrm>
              <a:off x="946" y="2716"/>
              <a:ext cx="1600" cy="0"/>
            </a:xfrm>
            <a:prstGeom prst="line">
              <a:avLst/>
            </a:prstGeom>
            <a:noFill/>
            <a:ln w="9525">
              <a:solidFill>
                <a:schemeClr val="tx1"/>
              </a:solidFill>
              <a:miter lim="800000"/>
              <a:headEnd/>
              <a:tailEnd/>
            </a:ln>
            <a:effectLst/>
          </p:spPr>
          <p:txBody>
            <a:bodyPr/>
            <a:lstStyle/>
            <a:p>
              <a:endParaRPr lang="en-US">
                <a:solidFill>
                  <a:srgbClr val="000000"/>
                </a:solidFill>
                <a:ea typeface="+mn-ea"/>
              </a:endParaRPr>
            </a:p>
          </p:txBody>
        </p:sp>
        <p:sp>
          <p:nvSpPr>
            <p:cNvPr id="1274900" name="Line 20"/>
            <p:cNvSpPr>
              <a:spLocks noChangeShapeType="1"/>
            </p:cNvSpPr>
            <p:nvPr/>
          </p:nvSpPr>
          <p:spPr bwMode="auto">
            <a:xfrm flipV="1">
              <a:off x="951" y="2382"/>
              <a:ext cx="0" cy="329"/>
            </a:xfrm>
            <a:prstGeom prst="line">
              <a:avLst/>
            </a:prstGeom>
            <a:noFill/>
            <a:ln w="9525">
              <a:solidFill>
                <a:schemeClr val="tx1"/>
              </a:solidFill>
              <a:miter lim="800000"/>
              <a:headEnd/>
              <a:tailEnd type="triangle" w="med" len="med"/>
            </a:ln>
            <a:effectLst/>
          </p:spPr>
          <p:txBody>
            <a:bodyPr/>
            <a:lstStyle/>
            <a:p>
              <a:endParaRPr lang="en-US">
                <a:solidFill>
                  <a:srgbClr val="000000"/>
                </a:solidFill>
                <a:ea typeface="+mn-ea"/>
              </a:endParaRPr>
            </a:p>
          </p:txBody>
        </p:sp>
        <p:sp>
          <p:nvSpPr>
            <p:cNvPr id="1274901" name="Text Box 21"/>
            <p:cNvSpPr txBox="1">
              <a:spLocks noChangeArrowheads="1"/>
            </p:cNvSpPr>
            <p:nvPr/>
          </p:nvSpPr>
          <p:spPr bwMode="auto">
            <a:xfrm>
              <a:off x="36" y="1771"/>
              <a:ext cx="455" cy="294"/>
            </a:xfrm>
            <a:prstGeom prst="rect">
              <a:avLst/>
            </a:prstGeom>
            <a:noFill/>
            <a:ln w="9525">
              <a:solidFill>
                <a:srgbClr val="0000FF"/>
              </a:solidFill>
              <a:miter lim="800000"/>
              <a:headEnd/>
              <a:tailEnd/>
            </a:ln>
            <a:effectLst/>
          </p:spPr>
          <p:txBody>
            <a:bodyPr wrap="none" lIns="91358" tIns="45678" rIns="91358" bIns="45678">
              <a:spAutoFit/>
            </a:bodyPr>
            <a:lstStyle/>
            <a:p>
              <a:pPr>
                <a:spcBef>
                  <a:spcPct val="20000"/>
                </a:spcBef>
              </a:pPr>
              <a:r>
                <a:rPr kumimoji="1" lang="en-US" sz="2400">
                  <a:solidFill>
                    <a:srgbClr val="0000FF"/>
                  </a:solidFill>
                  <a:latin typeface="Tahoma" pitchFamily="34" charset="0"/>
                  <a:ea typeface="+mn-ea"/>
                </a:rPr>
                <a:t>TCP</a:t>
              </a:r>
            </a:p>
          </p:txBody>
        </p:sp>
        <p:sp>
          <p:nvSpPr>
            <p:cNvPr id="1274902" name="Text Box 22"/>
            <p:cNvSpPr txBox="1">
              <a:spLocks noChangeArrowheads="1"/>
            </p:cNvSpPr>
            <p:nvPr/>
          </p:nvSpPr>
          <p:spPr bwMode="auto">
            <a:xfrm>
              <a:off x="2350" y="1759"/>
              <a:ext cx="827" cy="294"/>
            </a:xfrm>
            <a:prstGeom prst="rect">
              <a:avLst/>
            </a:prstGeom>
            <a:noFill/>
            <a:ln w="9525">
              <a:solidFill>
                <a:srgbClr val="0000FF"/>
              </a:solidFill>
              <a:miter lim="800000"/>
              <a:headEnd/>
              <a:tailEnd/>
            </a:ln>
            <a:effectLst/>
          </p:spPr>
          <p:txBody>
            <a:bodyPr wrap="none" lIns="91358" tIns="45678" rIns="91358" bIns="45678">
              <a:spAutoFit/>
            </a:bodyPr>
            <a:lstStyle/>
            <a:p>
              <a:pPr>
                <a:spcBef>
                  <a:spcPct val="20000"/>
                </a:spcBef>
              </a:pPr>
              <a:r>
                <a:rPr kumimoji="1" lang="en-US" sz="2400">
                  <a:solidFill>
                    <a:srgbClr val="0000FF"/>
                  </a:solidFill>
                  <a:latin typeface="Tahoma" pitchFamily="34" charset="0"/>
                  <a:ea typeface="+mn-ea"/>
                </a:rPr>
                <a:t>Network</a:t>
              </a:r>
            </a:p>
          </p:txBody>
        </p:sp>
        <p:sp>
          <p:nvSpPr>
            <p:cNvPr id="1274903" name="Text Box 23"/>
            <p:cNvSpPr txBox="1">
              <a:spLocks noChangeArrowheads="1"/>
            </p:cNvSpPr>
            <p:nvPr/>
          </p:nvSpPr>
          <p:spPr bwMode="auto">
            <a:xfrm>
              <a:off x="5194" y="1762"/>
              <a:ext cx="521" cy="294"/>
            </a:xfrm>
            <a:prstGeom prst="rect">
              <a:avLst/>
            </a:prstGeom>
            <a:noFill/>
            <a:ln w="9525">
              <a:solidFill>
                <a:srgbClr val="0000FF"/>
              </a:solidFill>
              <a:miter lim="800000"/>
              <a:headEnd/>
              <a:tailEnd/>
            </a:ln>
            <a:effectLst/>
          </p:spPr>
          <p:txBody>
            <a:bodyPr wrap="none" lIns="91358" tIns="45678" rIns="91358" bIns="45678">
              <a:spAutoFit/>
            </a:bodyPr>
            <a:lstStyle/>
            <a:p>
              <a:pPr>
                <a:spcBef>
                  <a:spcPct val="20000"/>
                </a:spcBef>
              </a:pPr>
              <a:r>
                <a:rPr kumimoji="1" lang="en-US" sz="2400">
                  <a:solidFill>
                    <a:srgbClr val="0000FF"/>
                  </a:solidFill>
                  <a:latin typeface="Tahoma" pitchFamily="34" charset="0"/>
                  <a:ea typeface="+mn-ea"/>
                </a:rPr>
                <a:t>AQM</a:t>
              </a:r>
            </a:p>
          </p:txBody>
        </p:sp>
        <p:sp>
          <p:nvSpPr>
            <p:cNvPr id="1274904" name="Text Box 24"/>
            <p:cNvSpPr txBox="1">
              <a:spLocks noChangeArrowheads="1"/>
            </p:cNvSpPr>
            <p:nvPr/>
          </p:nvSpPr>
          <p:spPr bwMode="auto">
            <a:xfrm>
              <a:off x="977" y="874"/>
              <a:ext cx="201"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dirty="0">
                  <a:solidFill>
                    <a:srgbClr val="000000"/>
                  </a:solidFill>
                  <a:latin typeface="Times New Roman" pitchFamily="18" charset="0"/>
                  <a:ea typeface="+mn-ea"/>
                </a:rPr>
                <a:t>x</a:t>
              </a:r>
            </a:p>
          </p:txBody>
        </p:sp>
        <p:sp>
          <p:nvSpPr>
            <p:cNvPr id="1274905" name="Text Box 25"/>
            <p:cNvSpPr txBox="1">
              <a:spLocks noChangeArrowheads="1"/>
            </p:cNvSpPr>
            <p:nvPr/>
          </p:nvSpPr>
          <p:spPr bwMode="auto">
            <a:xfrm>
              <a:off x="4422" y="879"/>
              <a:ext cx="201"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y</a:t>
              </a:r>
            </a:p>
          </p:txBody>
        </p:sp>
        <p:sp>
          <p:nvSpPr>
            <p:cNvPr id="1274906" name="Text Box 26"/>
            <p:cNvSpPr txBox="1">
              <a:spLocks noChangeArrowheads="1"/>
            </p:cNvSpPr>
            <p:nvPr/>
          </p:nvSpPr>
          <p:spPr bwMode="auto">
            <a:xfrm>
              <a:off x="1020" y="2424"/>
              <a:ext cx="212"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a:solidFill>
                    <a:srgbClr val="000000"/>
                  </a:solidFill>
                  <a:latin typeface="Times New Roman" pitchFamily="18" charset="0"/>
                  <a:ea typeface="+mn-ea"/>
                </a:rPr>
                <a:t>q</a:t>
              </a:r>
            </a:p>
          </p:txBody>
        </p:sp>
        <p:sp>
          <p:nvSpPr>
            <p:cNvPr id="1274907" name="Text Box 27"/>
            <p:cNvSpPr txBox="1">
              <a:spLocks noChangeArrowheads="1"/>
            </p:cNvSpPr>
            <p:nvPr/>
          </p:nvSpPr>
          <p:spPr bwMode="auto">
            <a:xfrm>
              <a:off x="4465" y="2442"/>
              <a:ext cx="212" cy="288"/>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dirty="0">
                  <a:solidFill>
                    <a:srgbClr val="000000"/>
                  </a:solidFill>
                  <a:latin typeface="Times New Roman" pitchFamily="18" charset="0"/>
                  <a:ea typeface="+mn-ea"/>
                </a:rPr>
                <a:t>p</a:t>
              </a:r>
            </a:p>
          </p:txBody>
        </p:sp>
      </p:grpSp>
      <p:graphicFrame>
        <p:nvGraphicFramePr>
          <p:cNvPr id="1274909" name="Object 29"/>
          <p:cNvGraphicFramePr>
            <a:graphicFrameLocks/>
          </p:cNvGraphicFramePr>
          <p:nvPr>
            <p:extLst>
              <p:ext uri="{D42A27DB-BD31-4B8C-83A1-F6EECF244321}">
                <p14:modId xmlns:p14="http://schemas.microsoft.com/office/powerpoint/2010/main" val="2797387755"/>
              </p:ext>
            </p:extLst>
          </p:nvPr>
        </p:nvGraphicFramePr>
        <p:xfrm>
          <a:off x="1447800" y="5181600"/>
          <a:ext cx="3759200" cy="1162057"/>
        </p:xfrm>
        <a:graphic>
          <a:graphicData uri="http://schemas.openxmlformats.org/presentationml/2006/ole">
            <mc:AlternateContent xmlns:mc="http://schemas.openxmlformats.org/markup-compatibility/2006">
              <mc:Choice xmlns:v="urn:schemas-microsoft-com:vml" Requires="v">
                <p:oleObj spid="_x0000_s1672441" name="Equation" r:id="rId3" imgW="1651000" imgH="431800" progId="Equation.3">
                  <p:embed/>
                </p:oleObj>
              </mc:Choice>
              <mc:Fallback>
                <p:oleObj name="Equation" r:id="rId3" imgW="1651000" imgH="431800" progId="Equation.3">
                  <p:embed/>
                  <p:pic>
                    <p:nvPicPr>
                      <p:cNvPr id="0" name=""/>
                      <p:cNvPicPr>
                        <a:picLocks noChangeArrowheads="1"/>
                      </p:cNvPicPr>
                      <p:nvPr/>
                    </p:nvPicPr>
                    <p:blipFill>
                      <a:blip r:embed="rId4"/>
                      <a:srcRect/>
                      <a:stretch>
                        <a:fillRect/>
                      </a:stretch>
                    </p:blipFill>
                    <p:spPr bwMode="auto">
                      <a:xfrm>
                        <a:off x="1447800" y="5181600"/>
                        <a:ext cx="3759200" cy="1162057"/>
                      </a:xfrm>
                      <a:prstGeom prst="rect">
                        <a:avLst/>
                      </a:prstGeom>
                      <a:noFill/>
                      <a:ln>
                        <a:noFill/>
                      </a:ln>
                      <a:effectLst/>
                      <a:extLst/>
                    </p:spPr>
                  </p:pic>
                </p:oleObj>
              </mc:Fallback>
            </mc:AlternateContent>
          </a:graphicData>
        </a:graphic>
      </p:graphicFrame>
      <p:sp>
        <p:nvSpPr>
          <p:cNvPr id="1274921" name="Rectangle 41"/>
          <p:cNvSpPr>
            <a:spLocks noChangeArrowheads="1"/>
          </p:cNvSpPr>
          <p:nvPr/>
        </p:nvSpPr>
        <p:spPr bwMode="auto">
          <a:xfrm>
            <a:off x="6934200" y="1295400"/>
            <a:ext cx="533400" cy="533400"/>
          </a:xfrm>
          <a:prstGeom prst="rect">
            <a:avLst/>
          </a:prstGeom>
          <a:solidFill>
            <a:srgbClr val="FFFFFF"/>
          </a:solidFill>
          <a:ln w="9525">
            <a:noFill/>
            <a:miter lim="800000"/>
            <a:headEnd/>
            <a:tailEnd/>
          </a:ln>
          <a:effectLst/>
        </p:spPr>
        <p:txBody>
          <a:bodyPr wrap="none" anchor="ctr"/>
          <a:lstStyle/>
          <a:p>
            <a:endParaRPr lang="en-US">
              <a:solidFill>
                <a:srgbClr val="000000"/>
              </a:solidFill>
              <a:ea typeface="+mn-ea"/>
            </a:endParaRPr>
          </a:p>
        </p:txBody>
      </p:sp>
      <p:sp>
        <p:nvSpPr>
          <p:cNvPr id="1274922" name="Rectangle 42"/>
          <p:cNvSpPr>
            <a:spLocks noChangeArrowheads="1"/>
          </p:cNvSpPr>
          <p:nvPr/>
        </p:nvSpPr>
        <p:spPr bwMode="auto">
          <a:xfrm>
            <a:off x="1676400" y="3886200"/>
            <a:ext cx="533400" cy="381000"/>
          </a:xfrm>
          <a:prstGeom prst="rect">
            <a:avLst/>
          </a:prstGeom>
          <a:solidFill>
            <a:srgbClr val="FFFFFF"/>
          </a:solidFill>
          <a:ln w="9525">
            <a:noFill/>
            <a:miter lim="800000"/>
            <a:headEnd/>
            <a:tailEnd/>
          </a:ln>
          <a:effectLst/>
        </p:spPr>
        <p:txBody>
          <a:bodyPr wrap="none" anchor="ctr"/>
          <a:lstStyle/>
          <a:p>
            <a:endParaRPr lang="en-US">
              <a:solidFill>
                <a:srgbClr val="000000"/>
              </a:solidFill>
              <a:ea typeface="+mn-ea"/>
            </a:endParaRPr>
          </a:p>
        </p:txBody>
      </p:sp>
      <p:sp>
        <p:nvSpPr>
          <p:cNvPr id="3" name="Title 2"/>
          <p:cNvSpPr>
            <a:spLocks noGrp="1"/>
          </p:cNvSpPr>
          <p:nvPr>
            <p:ph type="title"/>
          </p:nvPr>
        </p:nvSpPr>
        <p:spPr/>
        <p:txBody>
          <a:bodyPr/>
          <a:lstStyle/>
          <a:p>
            <a:r>
              <a:rPr lang="en-US" dirty="0" smtClean="0"/>
              <a:t>Decentralization structure</a:t>
            </a:r>
            <a:endParaRPr lang="en-US" dirty="0"/>
          </a:p>
        </p:txBody>
      </p:sp>
      <p:sp>
        <p:nvSpPr>
          <p:cNvPr id="44" name="Text Box 27"/>
          <p:cNvSpPr txBox="1">
            <a:spLocks noChangeArrowheads="1"/>
          </p:cNvSpPr>
          <p:nvPr/>
        </p:nvSpPr>
        <p:spPr bwMode="auto">
          <a:xfrm>
            <a:off x="1676400" y="3886200"/>
            <a:ext cx="439378" cy="461580"/>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dirty="0">
                <a:solidFill>
                  <a:srgbClr val="000000"/>
                </a:solidFill>
                <a:latin typeface="Times New Roman" pitchFamily="18" charset="0"/>
                <a:ea typeface="+mn-ea"/>
              </a:rPr>
              <a:t>q</a:t>
            </a:r>
          </a:p>
        </p:txBody>
      </p:sp>
      <p:sp>
        <p:nvSpPr>
          <p:cNvPr id="45" name="Text Box 24"/>
          <p:cNvSpPr txBox="1">
            <a:spLocks noChangeArrowheads="1"/>
          </p:cNvSpPr>
          <p:nvPr/>
        </p:nvSpPr>
        <p:spPr bwMode="auto">
          <a:xfrm>
            <a:off x="7072312" y="1447800"/>
            <a:ext cx="425302" cy="461580"/>
          </a:xfrm>
          <a:prstGeom prst="rect">
            <a:avLst/>
          </a:prstGeom>
          <a:noFill/>
          <a:ln w="9525">
            <a:noFill/>
            <a:miter lim="800000"/>
            <a:headEnd/>
            <a:tailEnd/>
          </a:ln>
          <a:effectLst/>
        </p:spPr>
        <p:txBody>
          <a:bodyPr wrap="none" lIns="91358" tIns="45678" rIns="91358" bIns="45678">
            <a:spAutoFit/>
          </a:bodyPr>
          <a:lstStyle/>
          <a:p>
            <a:pPr>
              <a:spcBef>
                <a:spcPct val="20000"/>
              </a:spcBef>
            </a:pPr>
            <a:r>
              <a:rPr kumimoji="1" lang="en-US" sz="2400" i="1" dirty="0" smtClean="0">
                <a:solidFill>
                  <a:srgbClr val="000000"/>
                </a:solidFill>
                <a:latin typeface="Times New Roman" pitchFamily="18" charset="0"/>
                <a:ea typeface="+mn-ea"/>
              </a:rPr>
              <a:t>y</a:t>
            </a:r>
            <a:endParaRPr kumimoji="1" lang="en-US" sz="2400" i="1" dirty="0">
              <a:solidFill>
                <a:srgbClr val="000000"/>
              </a:solidFill>
              <a:latin typeface="Times New Roman" pitchFamily="18" charset="0"/>
              <a:ea typeface="+mn-ea"/>
            </a:endParaRPr>
          </a:p>
        </p:txBody>
      </p:sp>
      <p:graphicFrame>
        <p:nvGraphicFramePr>
          <p:cNvPr id="47" name="Object 8"/>
          <p:cNvGraphicFramePr>
            <a:graphicFrameLocks/>
          </p:cNvGraphicFramePr>
          <p:nvPr>
            <p:extLst>
              <p:ext uri="{D42A27DB-BD31-4B8C-83A1-F6EECF244321}">
                <p14:modId xmlns:p14="http://schemas.microsoft.com/office/powerpoint/2010/main" val="2130703294"/>
              </p:ext>
            </p:extLst>
          </p:nvPr>
        </p:nvGraphicFramePr>
        <p:xfrm>
          <a:off x="6400800" y="4902200"/>
          <a:ext cx="2438400" cy="1727200"/>
        </p:xfrm>
        <a:graphic>
          <a:graphicData uri="http://schemas.openxmlformats.org/presentationml/2006/ole">
            <mc:AlternateContent xmlns:mc="http://schemas.openxmlformats.org/markup-compatibility/2006">
              <mc:Choice xmlns:v="urn:schemas-microsoft-com:vml" Requires="v">
                <p:oleObj spid="_x0000_s1672442" name="Equation" r:id="rId5" imgW="1054100" imgH="749300" progId="Equation.3">
                  <p:embed/>
                </p:oleObj>
              </mc:Choice>
              <mc:Fallback>
                <p:oleObj name="Equation" r:id="rId5" imgW="1054100" imgH="749300" progId="Equation.3">
                  <p:embed/>
                  <p:pic>
                    <p:nvPicPr>
                      <p:cNvPr id="0" name=""/>
                      <p:cNvPicPr>
                        <a:picLocks noChangeArrowheads="1"/>
                      </p:cNvPicPr>
                      <p:nvPr/>
                    </p:nvPicPr>
                    <p:blipFill>
                      <a:blip r:embed="rId6"/>
                      <a:srcRect/>
                      <a:stretch>
                        <a:fillRect/>
                      </a:stretch>
                    </p:blipFill>
                    <p:spPr bwMode="auto">
                      <a:xfrm>
                        <a:off x="6400800" y="4902200"/>
                        <a:ext cx="2438400" cy="1727200"/>
                      </a:xfrm>
                      <a:prstGeom prst="rect">
                        <a:avLst/>
                      </a:prstGeom>
                      <a:solidFill>
                        <a:srgbClr val="C0C0C0"/>
                      </a:solidFill>
                      <a:ln w="28575" cmpd="sng">
                        <a:solidFill>
                          <a:srgbClr val="000000"/>
                        </a:solidFill>
                      </a:ln>
                      <a:effectLst/>
                    </p:spPr>
                  </p:pic>
                </p:oleObj>
              </mc:Fallback>
            </mc:AlternateContent>
          </a:graphicData>
        </a:graphic>
      </p:graphicFrame>
    </p:spTree>
    <p:extLst>
      <p:ext uri="{BB962C8B-B14F-4D97-AF65-F5344CB8AC3E}">
        <p14:creationId xmlns:p14="http://schemas.microsoft.com/office/powerpoint/2010/main" val="90998197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8" name="Picture 2" descr="E:\projects\ofc\simulation\TCP\Rrem1w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301750"/>
            <a:ext cx="7454900" cy="3800475"/>
          </a:xfrm>
          <a:prstGeom prst="rect">
            <a:avLst/>
          </a:prstGeom>
          <a:noFill/>
          <a:extLst>
            <a:ext uri="{909E8E84-426E-40dd-AFC4-6F175D3DCCD1}">
              <a14:hiddenFill xmlns:a14="http://schemas.microsoft.com/office/drawing/2010/main">
                <a:solidFill>
                  <a:srgbClr val="FFFFFF"/>
                </a:solidFill>
              </a14:hiddenFill>
            </a:ext>
          </a:extLst>
        </p:spPr>
      </p:pic>
      <p:sp>
        <p:nvSpPr>
          <p:cNvPr id="802819" name="Rectangle 3"/>
          <p:cNvSpPr>
            <a:spLocks noGrp="1" noChangeArrowheads="1"/>
          </p:cNvSpPr>
          <p:nvPr>
            <p:ph type="title"/>
          </p:nvPr>
        </p:nvSpPr>
        <p:spPr/>
        <p:txBody>
          <a:bodyPr/>
          <a:lstStyle/>
          <a:p>
            <a:r>
              <a:rPr lang="en-US"/>
              <a:t>Validation – Reno/REM</a:t>
            </a:r>
          </a:p>
        </p:txBody>
      </p:sp>
      <p:sp>
        <p:nvSpPr>
          <p:cNvPr id="802820" name="Rectangle 4"/>
          <p:cNvSpPr>
            <a:spLocks noGrp="1" noChangeArrowheads="1"/>
          </p:cNvSpPr>
          <p:nvPr>
            <p:ph type="body" idx="1"/>
          </p:nvPr>
        </p:nvSpPr>
        <p:spPr>
          <a:xfrm>
            <a:off x="457200" y="5386388"/>
            <a:ext cx="8178800" cy="1250950"/>
          </a:xfrm>
        </p:spPr>
        <p:txBody>
          <a:bodyPr/>
          <a:lstStyle/>
          <a:p>
            <a:pPr>
              <a:lnSpc>
                <a:spcPct val="90000"/>
              </a:lnSpc>
              <a:spcBef>
                <a:spcPct val="10000"/>
              </a:spcBef>
            </a:pPr>
            <a:r>
              <a:rPr lang="en-US" sz="2400"/>
              <a:t>30 sources, 3 groups with RTT = 3, 5, 7 ms</a:t>
            </a:r>
          </a:p>
          <a:p>
            <a:pPr>
              <a:lnSpc>
                <a:spcPct val="90000"/>
              </a:lnSpc>
              <a:spcBef>
                <a:spcPct val="10000"/>
              </a:spcBef>
            </a:pPr>
            <a:r>
              <a:rPr lang="en-US" sz="2400"/>
              <a:t>Link capacity = 64 Mbps, buffer = 50 kB</a:t>
            </a:r>
          </a:p>
          <a:p>
            <a:pPr>
              <a:lnSpc>
                <a:spcPct val="90000"/>
              </a:lnSpc>
              <a:spcBef>
                <a:spcPct val="10000"/>
              </a:spcBef>
            </a:pPr>
            <a:r>
              <a:rPr lang="en-US" sz="2400"/>
              <a:t>Smaller window due to </a:t>
            </a:r>
            <a:r>
              <a:rPr lang="en-US" sz="2400">
                <a:solidFill>
                  <a:srgbClr val="009900"/>
                </a:solidFill>
              </a:rPr>
              <a:t>small</a:t>
            </a:r>
            <a:r>
              <a:rPr lang="en-US" sz="2400"/>
              <a:t> RTT (~0 queueing delay)</a:t>
            </a:r>
          </a:p>
        </p:txBody>
      </p:sp>
    </p:spTree>
    <p:extLst>
      <p:ext uri="{BB962C8B-B14F-4D97-AF65-F5344CB8AC3E}">
        <p14:creationId xmlns:p14="http://schemas.microsoft.com/office/powerpoint/2010/main" val="357418317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p:txBody>
          <a:bodyPr/>
          <a:lstStyle/>
          <a:p>
            <a:r>
              <a:rPr lang="en-US"/>
              <a:t>Queue</a:t>
            </a:r>
          </a:p>
        </p:txBody>
      </p:sp>
      <p:grpSp>
        <p:nvGrpSpPr>
          <p:cNvPr id="1045507" name="Group 3"/>
          <p:cNvGrpSpPr>
            <a:grpSpLocks/>
          </p:cNvGrpSpPr>
          <p:nvPr/>
        </p:nvGrpSpPr>
        <p:grpSpPr bwMode="auto">
          <a:xfrm>
            <a:off x="3725863" y="1401763"/>
            <a:ext cx="4824412" cy="2768600"/>
            <a:chOff x="2347" y="883"/>
            <a:chExt cx="3039" cy="1744"/>
          </a:xfrm>
        </p:grpSpPr>
        <p:pic>
          <p:nvPicPr>
            <p:cNvPr id="1045508" name="Picture 4" descr="E:\projects\ofc\simulation\TCP\ren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 y="883"/>
              <a:ext cx="2098"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509" name="Text Box 5"/>
            <p:cNvSpPr txBox="1">
              <a:spLocks noChangeArrowheads="1"/>
            </p:cNvSpPr>
            <p:nvPr/>
          </p:nvSpPr>
          <p:spPr bwMode="auto">
            <a:xfrm>
              <a:off x="4384" y="2024"/>
              <a:ext cx="1002"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rgbClr val="FF0000"/>
                  </a:solidFill>
                </a:rPr>
                <a:t>DropTail</a:t>
              </a:r>
            </a:p>
            <a:p>
              <a:pPr algn="l">
                <a:buFontTx/>
                <a:buNone/>
              </a:pPr>
              <a:r>
                <a:rPr lang="en-US" sz="1800">
                  <a:solidFill>
                    <a:schemeClr val="tx1"/>
                  </a:solidFill>
                </a:rPr>
                <a:t>queue = 94%</a:t>
              </a:r>
            </a:p>
          </p:txBody>
        </p:sp>
      </p:grpSp>
      <p:grpSp>
        <p:nvGrpSpPr>
          <p:cNvPr id="1045510" name="Group 6"/>
          <p:cNvGrpSpPr>
            <a:grpSpLocks/>
          </p:cNvGrpSpPr>
          <p:nvPr/>
        </p:nvGrpSpPr>
        <p:grpSpPr bwMode="auto">
          <a:xfrm>
            <a:off x="3695700" y="4176713"/>
            <a:ext cx="5249863" cy="2681287"/>
            <a:chOff x="2328" y="2631"/>
            <a:chExt cx="3307" cy="1689"/>
          </a:xfrm>
        </p:grpSpPr>
        <p:pic>
          <p:nvPicPr>
            <p:cNvPr id="1045511" name="Picture 7" descr="E:\projects\ofc\simulation\TCP\red1q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 y="2631"/>
              <a:ext cx="2155" cy="1689"/>
            </a:xfrm>
            <a:prstGeom prst="rect">
              <a:avLst/>
            </a:prstGeom>
            <a:noFill/>
            <a:extLst>
              <a:ext uri="{909E8E84-426E-40dd-AFC4-6F175D3DCCD1}">
                <a14:hiddenFill xmlns:a14="http://schemas.microsoft.com/office/drawing/2010/main">
                  <a:solidFill>
                    <a:srgbClr val="FFFFFF"/>
                  </a:solidFill>
                </a14:hiddenFill>
              </a:ext>
            </a:extLst>
          </p:spPr>
        </p:pic>
        <p:sp>
          <p:nvSpPr>
            <p:cNvPr id="1045512" name="Text Box 8"/>
            <p:cNvSpPr txBox="1">
              <a:spLocks noChangeArrowheads="1"/>
            </p:cNvSpPr>
            <p:nvPr/>
          </p:nvSpPr>
          <p:spPr bwMode="auto">
            <a:xfrm>
              <a:off x="4382" y="3324"/>
              <a:ext cx="1253" cy="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rgbClr val="FF0000"/>
                  </a:solidFill>
                </a:rPr>
                <a:t>RED</a:t>
              </a:r>
            </a:p>
            <a:p>
              <a:pPr algn="l">
                <a:buFontTx/>
                <a:buNone/>
              </a:pPr>
              <a:r>
                <a:rPr lang="en-US" sz="1800">
                  <a:solidFill>
                    <a:schemeClr val="tx1"/>
                  </a:solidFill>
                </a:rPr>
                <a:t>min_th = 10 pkts</a:t>
              </a:r>
            </a:p>
            <a:p>
              <a:pPr algn="l">
                <a:buFontTx/>
                <a:buNone/>
              </a:pPr>
              <a:r>
                <a:rPr lang="en-US" sz="1800">
                  <a:solidFill>
                    <a:schemeClr val="tx1"/>
                  </a:solidFill>
                </a:rPr>
                <a:t>max_th = 40 pkts</a:t>
              </a:r>
            </a:p>
            <a:p>
              <a:pPr algn="l">
                <a:buFontTx/>
                <a:buNone/>
              </a:pPr>
              <a:r>
                <a:rPr lang="en-US" sz="1800">
                  <a:solidFill>
                    <a:schemeClr val="tx1"/>
                  </a:solidFill>
                </a:rPr>
                <a:t>max_p  = 0.1</a:t>
              </a:r>
            </a:p>
          </p:txBody>
        </p:sp>
      </p:grpSp>
      <p:sp>
        <p:nvSpPr>
          <p:cNvPr id="1045513" name="Text Box 9"/>
          <p:cNvSpPr txBox="1">
            <a:spLocks noChangeArrowheads="1"/>
          </p:cNvSpPr>
          <p:nvPr/>
        </p:nvSpPr>
        <p:spPr bwMode="auto">
          <a:xfrm>
            <a:off x="4143375" y="3017838"/>
            <a:ext cx="2682875" cy="3651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600" b="1" i="1">
                <a:solidFill>
                  <a:srgbClr val="FF0000"/>
                </a:solidFill>
                <a:latin typeface="Times New Roman" charset="0"/>
              </a:rPr>
              <a:t>p</a:t>
            </a:r>
            <a:r>
              <a:rPr lang="en-US" sz="1600" b="1">
                <a:solidFill>
                  <a:srgbClr val="FF0000"/>
                </a:solidFill>
              </a:rPr>
              <a:t> = Lagrange multiplier!</a:t>
            </a:r>
          </a:p>
        </p:txBody>
      </p:sp>
      <p:sp>
        <p:nvSpPr>
          <p:cNvPr id="1045514" name="Text Box 10"/>
          <p:cNvSpPr txBox="1">
            <a:spLocks noChangeArrowheads="1"/>
          </p:cNvSpPr>
          <p:nvPr/>
        </p:nvSpPr>
        <p:spPr bwMode="auto">
          <a:xfrm>
            <a:off x="4181475" y="5888038"/>
            <a:ext cx="2444750" cy="365125"/>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600" b="1" i="1">
                <a:solidFill>
                  <a:srgbClr val="FF0000"/>
                </a:solidFill>
                <a:latin typeface="Times New Roman" charset="0"/>
              </a:rPr>
              <a:t>p</a:t>
            </a:r>
            <a:r>
              <a:rPr lang="en-US" sz="1600" b="1">
                <a:solidFill>
                  <a:srgbClr val="FF0000"/>
                </a:solidFill>
              </a:rPr>
              <a:t> increasing in queue!</a:t>
            </a:r>
          </a:p>
        </p:txBody>
      </p:sp>
      <p:grpSp>
        <p:nvGrpSpPr>
          <p:cNvPr id="1045515" name="Group 11"/>
          <p:cNvGrpSpPr>
            <a:grpSpLocks/>
          </p:cNvGrpSpPr>
          <p:nvPr/>
        </p:nvGrpSpPr>
        <p:grpSpPr bwMode="auto">
          <a:xfrm>
            <a:off x="0" y="2895600"/>
            <a:ext cx="3429000" cy="3962400"/>
            <a:chOff x="0" y="1824"/>
            <a:chExt cx="2160" cy="2496"/>
          </a:xfrm>
        </p:grpSpPr>
        <p:grpSp>
          <p:nvGrpSpPr>
            <p:cNvPr id="1045516" name="Group 12"/>
            <p:cNvGrpSpPr>
              <a:grpSpLocks/>
            </p:cNvGrpSpPr>
            <p:nvPr/>
          </p:nvGrpSpPr>
          <p:grpSpPr bwMode="auto">
            <a:xfrm>
              <a:off x="0" y="1824"/>
              <a:ext cx="2160" cy="2496"/>
              <a:chOff x="0" y="1824"/>
              <a:chExt cx="2160" cy="2496"/>
            </a:xfrm>
          </p:grpSpPr>
          <p:pic>
            <p:nvPicPr>
              <p:cNvPr id="1045517" name="Picture 13" descr="E:\projects\ofc\simulation\TCP\Rrem1q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88"/>
                <a:ext cx="2127" cy="1632"/>
              </a:xfrm>
              <a:prstGeom prst="rect">
                <a:avLst/>
              </a:prstGeom>
              <a:noFill/>
              <a:extLst>
                <a:ext uri="{909E8E84-426E-40dd-AFC4-6F175D3DCCD1}">
                  <a14:hiddenFill xmlns:a14="http://schemas.microsoft.com/office/drawing/2010/main">
                    <a:solidFill>
                      <a:srgbClr val="FFFFFF"/>
                    </a:solidFill>
                  </a14:hiddenFill>
                </a:ext>
              </a:extLst>
            </p:spPr>
          </p:pic>
          <p:sp>
            <p:nvSpPr>
              <p:cNvPr id="1045518" name="Text Box 14"/>
              <p:cNvSpPr txBox="1">
                <a:spLocks noChangeArrowheads="1"/>
              </p:cNvSpPr>
              <p:nvPr/>
            </p:nvSpPr>
            <p:spPr bwMode="auto">
              <a:xfrm>
                <a:off x="301" y="1824"/>
                <a:ext cx="1859" cy="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rgbClr val="FF0000"/>
                    </a:solidFill>
                  </a:rPr>
                  <a:t>REM</a:t>
                </a:r>
              </a:p>
              <a:p>
                <a:pPr algn="l">
                  <a:buFontTx/>
                  <a:buNone/>
                </a:pPr>
                <a:r>
                  <a:rPr lang="en-US" sz="2000">
                    <a:solidFill>
                      <a:schemeClr val="tx1"/>
                    </a:solidFill>
                  </a:rPr>
                  <a:t>queue = 1.5 pkts</a:t>
                </a:r>
              </a:p>
              <a:p>
                <a:pPr algn="l">
                  <a:buClr>
                    <a:schemeClr val="accent2"/>
                  </a:buClr>
                  <a:buFont typeface="Monotype Sorts" charset="0"/>
                  <a:buNone/>
                </a:pPr>
                <a:r>
                  <a:rPr lang="en-US" sz="2000">
                    <a:solidFill>
                      <a:schemeClr val="tx1"/>
                    </a:solidFill>
                  </a:rPr>
                  <a:t>utilization = 92%</a:t>
                </a:r>
                <a:endParaRPr lang="en-US" sz="1800">
                  <a:solidFill>
                    <a:schemeClr val="tx1"/>
                  </a:solidFill>
                </a:endParaRPr>
              </a:p>
              <a:p>
                <a:pPr algn="l">
                  <a:buFontTx/>
                  <a:buNone/>
                </a:pPr>
                <a:r>
                  <a:rPr lang="en-US" sz="1800">
                    <a:solidFill>
                      <a:schemeClr val="tx1"/>
                    </a:solidFill>
                    <a:latin typeface="Symbol" charset="0"/>
                  </a:rPr>
                  <a:t>g</a:t>
                </a:r>
                <a:r>
                  <a:rPr lang="en-US" sz="1800">
                    <a:solidFill>
                      <a:schemeClr val="tx1"/>
                    </a:solidFill>
                  </a:rPr>
                  <a:t> = 0.05, </a:t>
                </a:r>
                <a:r>
                  <a:rPr lang="en-US" sz="1800">
                    <a:solidFill>
                      <a:schemeClr val="tx1"/>
                    </a:solidFill>
                    <a:latin typeface="Symbol" charset="0"/>
                  </a:rPr>
                  <a:t>a</a:t>
                </a:r>
                <a:r>
                  <a:rPr lang="en-US" sz="1800">
                    <a:solidFill>
                      <a:schemeClr val="tx1"/>
                    </a:solidFill>
                  </a:rPr>
                  <a:t> = 0.4, </a:t>
                </a:r>
                <a:r>
                  <a:rPr lang="en-US" sz="1800">
                    <a:solidFill>
                      <a:schemeClr val="tx1"/>
                    </a:solidFill>
                    <a:latin typeface="Symbol" charset="0"/>
                  </a:rPr>
                  <a:t>f </a:t>
                </a:r>
                <a:r>
                  <a:rPr lang="en-US" sz="1800">
                    <a:solidFill>
                      <a:schemeClr val="tx1"/>
                    </a:solidFill>
                  </a:rPr>
                  <a:t>= 1.15</a:t>
                </a:r>
              </a:p>
            </p:txBody>
          </p:sp>
        </p:grpSp>
        <p:sp>
          <p:nvSpPr>
            <p:cNvPr id="1045519" name="Text Box 15"/>
            <p:cNvSpPr txBox="1">
              <a:spLocks noChangeArrowheads="1"/>
            </p:cNvSpPr>
            <p:nvPr/>
          </p:nvSpPr>
          <p:spPr bwMode="auto">
            <a:xfrm>
              <a:off x="306" y="3069"/>
              <a:ext cx="1678" cy="230"/>
            </a:xfrm>
            <a:prstGeom prst="rect">
              <a:avLst/>
            </a:prstGeom>
            <a:solidFill>
              <a:schemeClr val="bg1"/>
            </a:solidFill>
            <a:ln w="2857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600" b="1" i="1">
                  <a:solidFill>
                    <a:srgbClr val="FF0000"/>
                  </a:solidFill>
                  <a:latin typeface="Times New Roman" charset="0"/>
                </a:rPr>
                <a:t>p</a:t>
              </a:r>
              <a:r>
                <a:rPr lang="en-US" sz="1600" b="1">
                  <a:solidFill>
                    <a:srgbClr val="FF0000"/>
                  </a:solidFill>
                </a:rPr>
                <a:t> decoupled from queue</a:t>
              </a:r>
            </a:p>
          </p:txBody>
        </p:sp>
      </p:grpSp>
    </p:spTree>
    <p:extLst>
      <p:ext uri="{BB962C8B-B14F-4D97-AF65-F5344CB8AC3E}">
        <p14:creationId xmlns:p14="http://schemas.microsoft.com/office/powerpoint/2010/main" val="2640765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45507"/>
                                        </p:tgtEl>
                                        <p:attrNameLst>
                                          <p:attrName>style.visibility</p:attrName>
                                        </p:attrNameLst>
                                      </p:cBhvr>
                                      <p:to>
                                        <p:strVal val="visible"/>
                                      </p:to>
                                    </p:set>
                                    <p:animEffect transition="in" filter="dissolve">
                                      <p:cBhvr>
                                        <p:cTn id="7" dur="500"/>
                                        <p:tgtEl>
                                          <p:spTgt spid="1045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45513"/>
                                        </p:tgtEl>
                                        <p:attrNameLst>
                                          <p:attrName>style.visibility</p:attrName>
                                        </p:attrNameLst>
                                      </p:cBhvr>
                                      <p:to>
                                        <p:strVal val="visible"/>
                                      </p:to>
                                    </p:set>
                                    <p:animEffect transition="in" filter="dissolve">
                                      <p:cBhvr>
                                        <p:cTn id="12" dur="500"/>
                                        <p:tgtEl>
                                          <p:spTgt spid="1045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45514"/>
                                        </p:tgtEl>
                                        <p:attrNameLst>
                                          <p:attrName>style.visibility</p:attrName>
                                        </p:attrNameLst>
                                      </p:cBhvr>
                                      <p:to>
                                        <p:strVal val="visible"/>
                                      </p:to>
                                    </p:set>
                                    <p:animEffect transition="in" filter="dissolve">
                                      <p:cBhvr>
                                        <p:cTn id="17" dur="500"/>
                                        <p:tgtEl>
                                          <p:spTgt spid="10455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045515"/>
                                        </p:tgtEl>
                                        <p:attrNameLst>
                                          <p:attrName>style.visibility</p:attrName>
                                        </p:attrNameLst>
                                      </p:cBhvr>
                                      <p:to>
                                        <p:strVal val="visible"/>
                                      </p:to>
                                    </p:set>
                                    <p:animEffect transition="in" filter="dissolve">
                                      <p:cBhvr>
                                        <p:cTn id="22" dur="500"/>
                                        <p:tgtEl>
                                          <p:spTgt spid="1045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13" grpId="0" animBg="1" autoUpdateAnimBg="0"/>
      <p:bldP spid="1045514"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ChangeArrowheads="1"/>
          </p:cNvSpPr>
          <p:nvPr/>
        </p:nvSpPr>
        <p:spPr bwMode="auto">
          <a:xfrm>
            <a:off x="2298700" y="1739900"/>
            <a:ext cx="2197100" cy="749300"/>
          </a:xfrm>
          <a:prstGeom prst="rect">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1011" name="Text Box 3"/>
          <p:cNvSpPr txBox="1">
            <a:spLocks noChangeArrowheads="1"/>
          </p:cNvSpPr>
          <p:nvPr/>
        </p:nvSpPr>
        <p:spPr bwMode="auto">
          <a:xfrm>
            <a:off x="4784725" y="2787650"/>
            <a:ext cx="1263650" cy="376238"/>
          </a:xfrm>
          <a:prstGeom prst="rect">
            <a:avLst/>
          </a:prstGeom>
          <a:noFill/>
          <a:ln w="9525">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1800">
                <a:solidFill>
                  <a:srgbClr val="3333FF"/>
                </a:solidFill>
              </a:rPr>
              <a:t>queue size</a:t>
            </a:r>
          </a:p>
        </p:txBody>
      </p:sp>
      <p:sp>
        <p:nvSpPr>
          <p:cNvPr id="811012" name="Line 4"/>
          <p:cNvSpPr>
            <a:spLocks noChangeShapeType="1"/>
          </p:cNvSpPr>
          <p:nvPr/>
        </p:nvSpPr>
        <p:spPr bwMode="auto">
          <a:xfrm flipH="1" flipV="1">
            <a:off x="4495800" y="2489200"/>
            <a:ext cx="292100" cy="292100"/>
          </a:xfrm>
          <a:prstGeom prst="line">
            <a:avLst/>
          </a:prstGeom>
          <a:noFill/>
          <a:ln w="9525">
            <a:solidFill>
              <a:srgbClr val="3333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1013" name="Rectangle 5"/>
          <p:cNvSpPr>
            <a:spLocks noChangeArrowheads="1"/>
          </p:cNvSpPr>
          <p:nvPr/>
        </p:nvSpPr>
        <p:spPr bwMode="auto">
          <a:xfrm>
            <a:off x="1295400" y="1349375"/>
            <a:ext cx="5956300" cy="1892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lnSpc>
                <a:spcPct val="90000"/>
              </a:lnSpc>
              <a:spcBef>
                <a:spcPct val="50000"/>
              </a:spcBef>
              <a:buFontTx/>
              <a:buNone/>
            </a:pPr>
            <a:r>
              <a:rPr kumimoji="0" lang="en-US" sz="1800">
                <a:solidFill>
                  <a:schemeClr val="tx1"/>
                </a:solidFill>
                <a:latin typeface="Lucida Console" charset="0"/>
              </a:rPr>
              <a:t>for every RTT</a:t>
            </a:r>
          </a:p>
          <a:p>
            <a:pPr algn="l" eaLnBrk="1" hangingPunct="1">
              <a:lnSpc>
                <a:spcPct val="90000"/>
              </a:lnSpc>
              <a:spcBef>
                <a:spcPct val="50000"/>
              </a:spcBef>
              <a:buFontTx/>
              <a:buNone/>
            </a:pPr>
            <a:r>
              <a:rPr kumimoji="0" lang="en-US" sz="1800">
                <a:solidFill>
                  <a:schemeClr val="tx1"/>
                </a:solidFill>
                <a:latin typeface="Lucida Console" charset="0"/>
              </a:rPr>
              <a:t>{   if W/RTT</a:t>
            </a:r>
            <a:r>
              <a:rPr kumimoji="0" lang="en-US" sz="1800" baseline="-25000">
                <a:solidFill>
                  <a:schemeClr val="tx1"/>
                </a:solidFill>
                <a:latin typeface="Lucida Console" charset="0"/>
              </a:rPr>
              <a:t>min</a:t>
            </a:r>
            <a:r>
              <a:rPr kumimoji="0" lang="en-US" sz="1800">
                <a:solidFill>
                  <a:schemeClr val="tx1"/>
                </a:solidFill>
                <a:latin typeface="Lucida Console" charset="0"/>
              </a:rPr>
              <a:t> – W/RTT &lt; </a:t>
            </a:r>
            <a:r>
              <a:rPr kumimoji="0" lang="en-US" sz="1800">
                <a:solidFill>
                  <a:schemeClr val="tx1"/>
                </a:solidFill>
                <a:latin typeface="Symbol" charset="0"/>
              </a:rPr>
              <a:t>a   </a:t>
            </a:r>
            <a:r>
              <a:rPr kumimoji="0" lang="en-US" sz="1800">
                <a:solidFill>
                  <a:schemeClr val="tx1"/>
                </a:solidFill>
                <a:latin typeface="Lucida Console" charset="0"/>
              </a:rPr>
              <a:t>then W</a:t>
            </a:r>
            <a:r>
              <a:rPr kumimoji="0" lang="en-US" sz="1800" baseline="-25000">
                <a:solidFill>
                  <a:schemeClr val="tx1"/>
                </a:solidFill>
                <a:latin typeface="Lucida Console" charset="0"/>
              </a:rPr>
              <a:t> </a:t>
            </a:r>
            <a:r>
              <a:rPr kumimoji="0" lang="en-US" sz="1800">
                <a:solidFill>
                  <a:schemeClr val="tx1"/>
                </a:solidFill>
                <a:latin typeface="Lucida Console" charset="0"/>
              </a:rPr>
              <a:t>++</a:t>
            </a:r>
          </a:p>
          <a:p>
            <a:pPr algn="l" eaLnBrk="1" hangingPunct="1">
              <a:lnSpc>
                <a:spcPct val="90000"/>
              </a:lnSpc>
              <a:spcBef>
                <a:spcPct val="50000"/>
              </a:spcBef>
              <a:buFontTx/>
              <a:buNone/>
            </a:pPr>
            <a:r>
              <a:rPr kumimoji="0" lang="en-US" sz="1800">
                <a:solidFill>
                  <a:schemeClr val="tx1"/>
                </a:solidFill>
                <a:latin typeface="Lucida Console" charset="0"/>
              </a:rPr>
              <a:t>    if W/RTT</a:t>
            </a:r>
            <a:r>
              <a:rPr kumimoji="0" lang="en-US" sz="1800" baseline="-25000">
                <a:solidFill>
                  <a:schemeClr val="tx1"/>
                </a:solidFill>
                <a:latin typeface="Lucida Console" charset="0"/>
              </a:rPr>
              <a:t>min</a:t>
            </a:r>
            <a:r>
              <a:rPr kumimoji="0" lang="en-US" sz="1800">
                <a:solidFill>
                  <a:schemeClr val="tx1"/>
                </a:solidFill>
                <a:latin typeface="Lucida Console" charset="0"/>
              </a:rPr>
              <a:t> – W/RTT &gt; </a:t>
            </a:r>
            <a:r>
              <a:rPr kumimoji="0" lang="en-US" sz="1800">
                <a:solidFill>
                  <a:schemeClr val="tx1"/>
                </a:solidFill>
                <a:latin typeface="Symbol" charset="0"/>
              </a:rPr>
              <a:t>a   </a:t>
            </a:r>
            <a:r>
              <a:rPr kumimoji="0" lang="en-US" sz="1800">
                <a:solidFill>
                  <a:schemeClr val="tx1"/>
                </a:solidFill>
                <a:latin typeface="Lucida Console" charset="0"/>
              </a:rPr>
              <a:t>then W</a:t>
            </a:r>
            <a:r>
              <a:rPr kumimoji="0" lang="en-US" sz="1800" baseline="-25000">
                <a:solidFill>
                  <a:schemeClr val="tx1"/>
                </a:solidFill>
                <a:latin typeface="Lucida Console" charset="0"/>
              </a:rPr>
              <a:t> </a:t>
            </a:r>
            <a:r>
              <a:rPr kumimoji="0" lang="en-US" sz="1800">
                <a:solidFill>
                  <a:schemeClr val="tx1"/>
                </a:solidFill>
                <a:latin typeface="Lucida Console" charset="0"/>
              </a:rPr>
              <a:t>--   }</a:t>
            </a:r>
          </a:p>
          <a:p>
            <a:pPr algn="l" eaLnBrk="1" hangingPunct="1">
              <a:lnSpc>
                <a:spcPct val="90000"/>
              </a:lnSpc>
              <a:spcBef>
                <a:spcPct val="50000"/>
              </a:spcBef>
              <a:buFontTx/>
              <a:buNone/>
            </a:pPr>
            <a:r>
              <a:rPr kumimoji="0" lang="en-US" sz="1800">
                <a:solidFill>
                  <a:schemeClr val="tx1"/>
                </a:solidFill>
                <a:latin typeface="Lucida Console" charset="0"/>
              </a:rPr>
              <a:t>for every loss</a:t>
            </a:r>
          </a:p>
          <a:p>
            <a:pPr algn="l" eaLnBrk="1" hangingPunct="1">
              <a:lnSpc>
                <a:spcPct val="90000"/>
              </a:lnSpc>
              <a:spcBef>
                <a:spcPct val="50000"/>
              </a:spcBef>
              <a:buFontTx/>
              <a:buNone/>
            </a:pPr>
            <a:r>
              <a:rPr kumimoji="0" lang="en-US" sz="1800">
                <a:solidFill>
                  <a:schemeClr val="tx1"/>
                </a:solidFill>
                <a:latin typeface="Lucida Console" charset="0"/>
              </a:rPr>
              <a:t>	W := W/2</a:t>
            </a:r>
          </a:p>
        </p:txBody>
      </p:sp>
      <p:sp>
        <p:nvSpPr>
          <p:cNvPr id="811014" name="Rectangle 6"/>
          <p:cNvSpPr>
            <a:spLocks noGrp="1" noChangeArrowheads="1"/>
          </p:cNvSpPr>
          <p:nvPr>
            <p:ph type="title"/>
          </p:nvPr>
        </p:nvSpPr>
        <p:spPr/>
        <p:txBody>
          <a:bodyPr/>
          <a:lstStyle/>
          <a:p>
            <a:r>
              <a:rPr lang="en-US" dirty="0" smtClean="0"/>
              <a:t>Model: Vegas/</a:t>
            </a:r>
            <a:r>
              <a:rPr lang="en-US" dirty="0" err="1" smtClean="0"/>
              <a:t>Droptail</a:t>
            </a:r>
            <a:endParaRPr lang="en-US" i="1" dirty="0">
              <a:latin typeface="Times New Roman" charset="0"/>
            </a:endParaRPr>
          </a:p>
        </p:txBody>
      </p:sp>
      <p:grpSp>
        <p:nvGrpSpPr>
          <p:cNvPr id="811015" name="Group 7"/>
          <p:cNvGrpSpPr>
            <a:grpSpLocks/>
          </p:cNvGrpSpPr>
          <p:nvPr/>
        </p:nvGrpSpPr>
        <p:grpSpPr bwMode="auto">
          <a:xfrm>
            <a:off x="360363" y="3370263"/>
            <a:ext cx="7869238" cy="2324100"/>
            <a:chOff x="182" y="2123"/>
            <a:chExt cx="4957" cy="1464"/>
          </a:xfrm>
        </p:grpSpPr>
        <p:graphicFrame>
          <p:nvGraphicFramePr>
            <p:cNvPr id="811016" name="Object 8"/>
            <p:cNvGraphicFramePr>
              <a:graphicFrameLocks noChangeAspect="1"/>
            </p:cNvGraphicFramePr>
            <p:nvPr>
              <p:extLst>
                <p:ext uri="{D42A27DB-BD31-4B8C-83A1-F6EECF244321}">
                  <p14:modId xmlns:p14="http://schemas.microsoft.com/office/powerpoint/2010/main" val="507294121"/>
                </p:ext>
              </p:extLst>
            </p:nvPr>
          </p:nvGraphicFramePr>
          <p:xfrm>
            <a:off x="807" y="2123"/>
            <a:ext cx="4332" cy="565"/>
          </p:xfrm>
          <a:graphic>
            <a:graphicData uri="http://schemas.openxmlformats.org/presentationml/2006/ole">
              <mc:AlternateContent xmlns:mc="http://schemas.openxmlformats.org/markup-compatibility/2006">
                <mc:Choice xmlns:v="urn:schemas-microsoft-com:vml" Requires="v">
                  <p:oleObj spid="_x0000_s1673693" name="Equation" r:id="rId3" imgW="3416300" imgH="482600" progId="Equation.3">
                    <p:embed/>
                  </p:oleObj>
                </mc:Choice>
                <mc:Fallback>
                  <p:oleObj name="Equation" r:id="rId3" imgW="3416300" imgH="482600" progId="Equation.3">
                    <p:embed/>
                    <p:pic>
                      <p:nvPicPr>
                        <p:cNvPr id="0" name=""/>
                        <p:cNvPicPr>
                          <a:picLocks noChangeAspect="1" noChangeArrowheads="1"/>
                        </p:cNvPicPr>
                        <p:nvPr/>
                      </p:nvPicPr>
                      <p:blipFill>
                        <a:blip r:embed="rId4"/>
                        <a:srcRect/>
                        <a:stretch>
                          <a:fillRect/>
                        </a:stretch>
                      </p:blipFill>
                      <p:spPr bwMode="auto">
                        <a:xfrm>
                          <a:off x="807" y="2123"/>
                          <a:ext cx="4332" cy="565"/>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11017" name="Object 9"/>
            <p:cNvGraphicFramePr>
              <a:graphicFrameLocks noChangeAspect="1"/>
            </p:cNvGraphicFramePr>
            <p:nvPr>
              <p:extLst>
                <p:ext uri="{D42A27DB-BD31-4B8C-83A1-F6EECF244321}">
                  <p14:modId xmlns:p14="http://schemas.microsoft.com/office/powerpoint/2010/main" val="3163013826"/>
                </p:ext>
              </p:extLst>
            </p:nvPr>
          </p:nvGraphicFramePr>
          <p:xfrm>
            <a:off x="819" y="3304"/>
            <a:ext cx="2835" cy="283"/>
          </p:xfrm>
          <a:graphic>
            <a:graphicData uri="http://schemas.openxmlformats.org/presentationml/2006/ole">
              <mc:AlternateContent xmlns:mc="http://schemas.openxmlformats.org/markup-compatibility/2006">
                <mc:Choice xmlns:v="urn:schemas-microsoft-com:vml" Requires="v">
                  <p:oleObj spid="_x0000_s1673694" name="Equation" r:id="rId5" imgW="2235200" imgH="241300" progId="Equation.3">
                    <p:embed/>
                  </p:oleObj>
                </mc:Choice>
                <mc:Fallback>
                  <p:oleObj name="Equation" r:id="rId5" imgW="2235200" imgH="241300" progId="Equation.3">
                    <p:embed/>
                    <p:pic>
                      <p:nvPicPr>
                        <p:cNvPr id="0" name=""/>
                        <p:cNvPicPr>
                          <a:picLocks noChangeAspect="1" noChangeArrowheads="1"/>
                        </p:cNvPicPr>
                        <p:nvPr/>
                      </p:nvPicPr>
                      <p:blipFill>
                        <a:blip r:embed="rId6"/>
                        <a:srcRect/>
                        <a:stretch>
                          <a:fillRect/>
                        </a:stretch>
                      </p:blipFill>
                      <p:spPr bwMode="auto">
                        <a:xfrm>
                          <a:off x="819" y="3304"/>
                          <a:ext cx="2835" cy="283"/>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11018" name="Object 10"/>
            <p:cNvGraphicFramePr>
              <a:graphicFrameLocks noChangeAspect="1"/>
            </p:cNvGraphicFramePr>
            <p:nvPr>
              <p:extLst>
                <p:ext uri="{D42A27DB-BD31-4B8C-83A1-F6EECF244321}">
                  <p14:modId xmlns:p14="http://schemas.microsoft.com/office/powerpoint/2010/main" val="1065769245"/>
                </p:ext>
              </p:extLst>
            </p:nvPr>
          </p:nvGraphicFramePr>
          <p:xfrm>
            <a:off x="807" y="2659"/>
            <a:ext cx="4332" cy="565"/>
          </p:xfrm>
          <a:graphic>
            <a:graphicData uri="http://schemas.openxmlformats.org/presentationml/2006/ole">
              <mc:AlternateContent xmlns:mc="http://schemas.openxmlformats.org/markup-compatibility/2006">
                <mc:Choice xmlns:v="urn:schemas-microsoft-com:vml" Requires="v">
                  <p:oleObj spid="_x0000_s1673695" name="Equation" r:id="rId7" imgW="3416300" imgH="482600" progId="Equation.3">
                    <p:embed/>
                  </p:oleObj>
                </mc:Choice>
                <mc:Fallback>
                  <p:oleObj name="Equation" r:id="rId7" imgW="3416300" imgH="482600" progId="Equation.3">
                    <p:embed/>
                    <p:pic>
                      <p:nvPicPr>
                        <p:cNvPr id="0" name=""/>
                        <p:cNvPicPr>
                          <a:picLocks noChangeAspect="1" noChangeArrowheads="1"/>
                        </p:cNvPicPr>
                        <p:nvPr/>
                      </p:nvPicPr>
                      <p:blipFill>
                        <a:blip r:embed="rId8"/>
                        <a:srcRect/>
                        <a:stretch>
                          <a:fillRect/>
                        </a:stretch>
                      </p:blipFill>
                      <p:spPr bwMode="auto">
                        <a:xfrm>
                          <a:off x="807" y="2659"/>
                          <a:ext cx="4332" cy="565"/>
                        </a:xfrm>
                        <a:prstGeom prst="rect">
                          <a:avLst/>
                        </a:prstGeom>
                        <a:noFill/>
                        <a:ln>
                          <a:noFill/>
                        </a:ln>
                        <a:effectLst/>
                        <a:extLst>
                          <a:ext uri="{909E8E84-426E-40dd-AFC4-6F175D3DCCD1}">
                            <a14:hiddenFill xmlns:a14="http://schemas.microsoft.com/office/drawing/2010/main">
                              <a:solidFill>
                                <a:srgbClr val="009900"/>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11019" name="Text Box 11"/>
            <p:cNvSpPr txBox="1">
              <a:spLocks noChangeArrowheads="1"/>
            </p:cNvSpPr>
            <p:nvPr/>
          </p:nvSpPr>
          <p:spPr bwMode="auto">
            <a:xfrm>
              <a:off x="182" y="2220"/>
              <a:ext cx="519"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3200" i="1" dirty="0" smtClean="0">
                  <a:solidFill>
                    <a:schemeClr val="tx2"/>
                  </a:solidFill>
                  <a:latin typeface="Times New Roman" charset="0"/>
                </a:rPr>
                <a:t>F</a:t>
              </a:r>
              <a:r>
                <a:rPr lang="en-US" sz="3200" i="1" baseline="-25000" dirty="0" smtClean="0">
                  <a:solidFill>
                    <a:schemeClr val="tx2"/>
                  </a:solidFill>
                  <a:latin typeface="Times New Roman" charset="0"/>
                </a:rPr>
                <a:t>i</a:t>
              </a:r>
              <a:r>
                <a:rPr lang="en-US" sz="3200" i="1" dirty="0" smtClean="0">
                  <a:solidFill>
                    <a:schemeClr val="tx2"/>
                  </a:solidFill>
                  <a:latin typeface="Times New Roman" charset="0"/>
                </a:rPr>
                <a:t>:</a:t>
              </a:r>
              <a:endParaRPr lang="en-US" sz="3200" i="1" dirty="0">
                <a:solidFill>
                  <a:schemeClr val="tx2"/>
                </a:solidFill>
                <a:latin typeface="Times New Roman" charset="0"/>
              </a:endParaRPr>
            </a:p>
          </p:txBody>
        </p:sp>
      </p:grpSp>
      <p:grpSp>
        <p:nvGrpSpPr>
          <p:cNvPr id="811020" name="Group 12"/>
          <p:cNvGrpSpPr>
            <a:grpSpLocks/>
          </p:cNvGrpSpPr>
          <p:nvPr/>
        </p:nvGrpSpPr>
        <p:grpSpPr bwMode="auto">
          <a:xfrm>
            <a:off x="377825" y="5975355"/>
            <a:ext cx="4254501" cy="584201"/>
            <a:chOff x="238" y="3764"/>
            <a:chExt cx="2680" cy="368"/>
          </a:xfrm>
        </p:grpSpPr>
        <p:sp>
          <p:nvSpPr>
            <p:cNvPr id="811021" name="Rectangle 13"/>
            <p:cNvSpPr>
              <a:spLocks noChangeArrowheads="1"/>
            </p:cNvSpPr>
            <p:nvPr/>
          </p:nvSpPr>
          <p:spPr bwMode="auto">
            <a:xfrm>
              <a:off x="839" y="3824"/>
              <a:ext cx="207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2000" i="1" dirty="0" err="1">
                  <a:solidFill>
                    <a:schemeClr val="tx2"/>
                  </a:solidFill>
                  <a:latin typeface="Times New Roman" charset="0"/>
                </a:rPr>
                <a:t>p</a:t>
              </a:r>
              <a:r>
                <a:rPr lang="en-US" sz="2000" i="1" baseline="-25000" dirty="0" err="1">
                  <a:solidFill>
                    <a:schemeClr val="tx2"/>
                  </a:solidFill>
                  <a:latin typeface="Times New Roman" charset="0"/>
                </a:rPr>
                <a:t>l</a:t>
              </a:r>
              <a:r>
                <a:rPr lang="en-US" sz="2000" i="1" dirty="0">
                  <a:solidFill>
                    <a:schemeClr val="tx2"/>
                  </a:solidFill>
                  <a:latin typeface="Times New Roman" charset="0"/>
                </a:rPr>
                <a:t>(t+1) =  </a:t>
              </a:r>
              <a:r>
                <a:rPr lang="en-US" sz="2000" dirty="0">
                  <a:solidFill>
                    <a:schemeClr val="tx2"/>
                  </a:solidFill>
                </a:rPr>
                <a:t>[</a:t>
              </a:r>
              <a:r>
                <a:rPr lang="en-US" sz="2000" i="1" dirty="0" err="1">
                  <a:solidFill>
                    <a:schemeClr val="tx2"/>
                  </a:solidFill>
                  <a:latin typeface="Times New Roman" charset="0"/>
                </a:rPr>
                <a:t>p</a:t>
              </a:r>
              <a:r>
                <a:rPr lang="en-US" sz="2000" i="1" baseline="-25000" dirty="0" err="1">
                  <a:solidFill>
                    <a:schemeClr val="tx2"/>
                  </a:solidFill>
                  <a:latin typeface="Times New Roman" charset="0"/>
                </a:rPr>
                <a:t>l</a:t>
              </a:r>
              <a:r>
                <a:rPr lang="en-US" sz="2000" i="1" dirty="0">
                  <a:solidFill>
                    <a:schemeClr val="tx2"/>
                  </a:solidFill>
                  <a:latin typeface="Times New Roman" charset="0"/>
                </a:rPr>
                <a:t>(t) + </a:t>
              </a:r>
              <a:r>
                <a:rPr lang="en-US" sz="2000" i="1" dirty="0" err="1" smtClean="0">
                  <a:solidFill>
                    <a:schemeClr val="tx2"/>
                  </a:solidFill>
                  <a:latin typeface="Times New Roman" charset="0"/>
                </a:rPr>
                <a:t>y</a:t>
              </a:r>
              <a:r>
                <a:rPr lang="en-US" sz="2000" i="1" baseline="-25000" dirty="0" err="1" smtClean="0">
                  <a:solidFill>
                    <a:schemeClr val="tx2"/>
                  </a:solidFill>
                  <a:latin typeface="Times New Roman" charset="0"/>
                </a:rPr>
                <a:t>l</a:t>
              </a:r>
              <a:r>
                <a:rPr lang="en-US" sz="2000" i="1" baseline="-25000" dirty="0" smtClean="0">
                  <a:solidFill>
                    <a:schemeClr val="tx2"/>
                  </a:solidFill>
                  <a:latin typeface="Times New Roman" charset="0"/>
                </a:rPr>
                <a:t> </a:t>
              </a:r>
              <a:r>
                <a:rPr lang="en-US" sz="2000" i="1" dirty="0">
                  <a:solidFill>
                    <a:schemeClr val="tx2"/>
                  </a:solidFill>
                  <a:latin typeface="Times New Roman" charset="0"/>
                </a:rPr>
                <a:t>(t)/c</a:t>
              </a:r>
              <a:r>
                <a:rPr lang="en-US" sz="2000" i="1" baseline="-25000" dirty="0">
                  <a:solidFill>
                    <a:schemeClr val="tx2"/>
                  </a:solidFill>
                  <a:latin typeface="Times New Roman" charset="0"/>
                </a:rPr>
                <a:t>l </a:t>
              </a:r>
              <a:r>
                <a:rPr lang="en-US" sz="2000" i="1" dirty="0">
                  <a:solidFill>
                    <a:schemeClr val="tx2"/>
                  </a:solidFill>
                  <a:latin typeface="Times New Roman" charset="0"/>
                </a:rPr>
                <a:t>- 1</a:t>
              </a:r>
              <a:r>
                <a:rPr lang="en-US" sz="2000" dirty="0">
                  <a:solidFill>
                    <a:schemeClr val="tx2"/>
                  </a:solidFill>
                </a:rPr>
                <a:t>]</a:t>
              </a:r>
              <a:r>
                <a:rPr lang="en-US" sz="2000" baseline="30000" dirty="0">
                  <a:solidFill>
                    <a:schemeClr val="tx2"/>
                  </a:solidFill>
                </a:rPr>
                <a:t>+</a:t>
              </a:r>
            </a:p>
          </p:txBody>
        </p:sp>
        <p:sp>
          <p:nvSpPr>
            <p:cNvPr id="811022" name="Text Box 14"/>
            <p:cNvSpPr txBox="1">
              <a:spLocks noChangeArrowheads="1"/>
            </p:cNvSpPr>
            <p:nvPr/>
          </p:nvSpPr>
          <p:spPr bwMode="auto">
            <a:xfrm>
              <a:off x="238" y="3764"/>
              <a:ext cx="54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None/>
              </a:pPr>
              <a:r>
                <a:rPr lang="en-US" sz="3200" i="1" dirty="0" err="1" smtClean="0">
                  <a:solidFill>
                    <a:schemeClr val="tx2"/>
                  </a:solidFill>
                  <a:latin typeface="Times New Roman" charset="0"/>
                </a:rPr>
                <a:t>G</a:t>
              </a:r>
              <a:r>
                <a:rPr lang="en-US" sz="3200" i="1" baseline="-25000" dirty="0" err="1" smtClean="0">
                  <a:solidFill>
                    <a:schemeClr val="tx2"/>
                  </a:solidFill>
                  <a:latin typeface="Times New Roman" charset="0"/>
                </a:rPr>
                <a:t>l</a:t>
              </a:r>
              <a:r>
                <a:rPr lang="en-US" sz="3200" i="1" dirty="0" smtClean="0">
                  <a:solidFill>
                    <a:schemeClr val="tx2"/>
                  </a:solidFill>
                  <a:latin typeface="Times New Roman" charset="0"/>
                </a:rPr>
                <a:t>:</a:t>
              </a:r>
              <a:endParaRPr lang="en-US" sz="3200" i="1" dirty="0">
                <a:solidFill>
                  <a:schemeClr val="tx2"/>
                </a:solidFill>
                <a:latin typeface="Times New Roman" charset="0"/>
              </a:endParaRPr>
            </a:p>
          </p:txBody>
        </p:sp>
      </p:grpSp>
      <p:graphicFrame>
        <p:nvGraphicFramePr>
          <p:cNvPr id="15" name="Object 8"/>
          <p:cNvGraphicFramePr>
            <a:graphicFrameLocks/>
          </p:cNvGraphicFramePr>
          <p:nvPr>
            <p:extLst>
              <p:ext uri="{D42A27DB-BD31-4B8C-83A1-F6EECF244321}">
                <p14:modId xmlns:p14="http://schemas.microsoft.com/office/powerpoint/2010/main" val="1377596012"/>
              </p:ext>
            </p:extLst>
          </p:nvPr>
        </p:nvGraphicFramePr>
        <p:xfrm>
          <a:off x="6172200" y="5980113"/>
          <a:ext cx="2232025" cy="496887"/>
        </p:xfrm>
        <a:graphic>
          <a:graphicData uri="http://schemas.openxmlformats.org/presentationml/2006/ole">
            <mc:AlternateContent xmlns:mc="http://schemas.openxmlformats.org/markup-compatibility/2006">
              <mc:Choice xmlns:v="urn:schemas-microsoft-com:vml" Requires="v">
                <p:oleObj spid="_x0000_s1673696" name="Equation" r:id="rId9" imgW="965200" imgH="215900" progId="Equation.3">
                  <p:embed/>
                </p:oleObj>
              </mc:Choice>
              <mc:Fallback>
                <p:oleObj name="Equation" r:id="rId9" imgW="965200" imgH="215900" progId="Equation.3">
                  <p:embed/>
                  <p:pic>
                    <p:nvPicPr>
                      <p:cNvPr id="0" name=""/>
                      <p:cNvPicPr>
                        <a:picLocks noChangeArrowheads="1"/>
                      </p:cNvPicPr>
                      <p:nvPr/>
                    </p:nvPicPr>
                    <p:blipFill>
                      <a:blip r:embed="rId10"/>
                      <a:srcRect/>
                      <a:stretch>
                        <a:fillRect/>
                      </a:stretch>
                    </p:blipFill>
                    <p:spPr bwMode="auto">
                      <a:xfrm>
                        <a:off x="6172200" y="5980113"/>
                        <a:ext cx="2232025" cy="496887"/>
                      </a:xfrm>
                      <a:prstGeom prst="rect">
                        <a:avLst/>
                      </a:prstGeom>
                      <a:solidFill>
                        <a:srgbClr val="C0C0C0"/>
                      </a:solidFill>
                      <a:ln w="28575" cmpd="sng">
                        <a:solidFill>
                          <a:srgbClr val="000000"/>
                        </a:solidFill>
                      </a:ln>
                      <a:effectLst/>
                    </p:spPr>
                  </p:pic>
                </p:oleObj>
              </mc:Fallback>
            </mc:AlternateContent>
          </a:graphicData>
        </a:graphic>
      </p:graphicFrame>
    </p:spTree>
    <p:extLst>
      <p:ext uri="{BB962C8B-B14F-4D97-AF65-F5344CB8AC3E}">
        <p14:creationId xmlns:p14="http://schemas.microsoft.com/office/powerpoint/2010/main" val="1013274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1015"/>
                                        </p:tgtEl>
                                        <p:attrNameLst>
                                          <p:attrName>style.visibility</p:attrName>
                                        </p:attrNameLst>
                                      </p:cBhvr>
                                      <p:to>
                                        <p:strVal val="visible"/>
                                      </p:to>
                                    </p:set>
                                    <p:animEffect transition="in" filter="dissolve">
                                      <p:cBhvr>
                                        <p:cTn id="7" dur="500"/>
                                        <p:tgtEl>
                                          <p:spTgt spid="8110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11020"/>
                                        </p:tgtEl>
                                        <p:attrNameLst>
                                          <p:attrName>style.visibility</p:attrName>
                                        </p:attrNameLst>
                                      </p:cBhvr>
                                      <p:to>
                                        <p:strVal val="visible"/>
                                      </p:to>
                                    </p:set>
                                    <p:animEffect transition="in" filter="dissolve">
                                      <p:cBhvr>
                                        <p:cTn id="12" dur="500"/>
                                        <p:tgtEl>
                                          <p:spTgt spid="811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Group 2"/>
          <p:cNvGrpSpPr>
            <a:grpSpLocks/>
          </p:cNvGrpSpPr>
          <p:nvPr/>
        </p:nvGrpSpPr>
        <p:grpSpPr bwMode="auto">
          <a:xfrm>
            <a:off x="2133600" y="1519238"/>
            <a:ext cx="4114800" cy="1452562"/>
            <a:chOff x="1488" y="909"/>
            <a:chExt cx="2592" cy="915"/>
          </a:xfrm>
        </p:grpSpPr>
        <p:graphicFrame>
          <p:nvGraphicFramePr>
            <p:cNvPr id="62470" name="Object 5"/>
            <p:cNvGraphicFramePr>
              <a:graphicFrameLocks/>
            </p:cNvGraphicFramePr>
            <p:nvPr/>
          </p:nvGraphicFramePr>
          <p:xfrm>
            <a:off x="2112" y="1212"/>
            <a:ext cx="1728" cy="417"/>
          </p:xfrm>
          <a:graphic>
            <a:graphicData uri="http://schemas.openxmlformats.org/presentationml/2006/ole">
              <mc:AlternateContent xmlns:mc="http://schemas.openxmlformats.org/markup-compatibility/2006">
                <mc:Choice xmlns:v="urn:schemas-microsoft-com:vml" Requires="v">
                  <p:oleObj spid="_x0000_s1652991" name="Equation" r:id="rId3" imgW="1536033" imgH="393529" progId="Equation.3">
                    <p:embed/>
                  </p:oleObj>
                </mc:Choice>
                <mc:Fallback>
                  <p:oleObj name="Equation" r:id="rId3" imgW="1536033" imgH="393529"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 y="1212"/>
                          <a:ext cx="1728"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76934" name="Rectangle 6"/>
            <p:cNvSpPr>
              <a:spLocks noChangeArrowheads="1"/>
            </p:cNvSpPr>
            <p:nvPr/>
          </p:nvSpPr>
          <p:spPr bwMode="auto">
            <a:xfrm>
              <a:off x="1488" y="909"/>
              <a:ext cx="2592" cy="9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chemeClr val="accent2"/>
                </a:buClr>
                <a:buFont typeface="Wingdings" charset="0"/>
                <a:buNone/>
                <a:defRPr/>
              </a:pPr>
              <a:r>
                <a:rPr kumimoji="1" lang="en-US" sz="2000">
                  <a:latin typeface="Tahoma" charset="0"/>
                  <a:cs typeface="+mn-cs"/>
                </a:rPr>
                <a:t>	</a:t>
              </a:r>
              <a:r>
                <a:rPr kumimoji="1" lang="en-US" sz="2000">
                  <a:latin typeface="Lucida Console" charset="0"/>
                  <a:cs typeface="+mn-cs"/>
                </a:rPr>
                <a:t>periodically</a:t>
              </a:r>
            </a:p>
            <a:p>
              <a:pPr marL="342900" indent="-342900">
                <a:lnSpc>
                  <a:spcPct val="90000"/>
                </a:lnSpc>
                <a:spcBef>
                  <a:spcPct val="20000"/>
                </a:spcBef>
                <a:buClr>
                  <a:schemeClr val="accent2"/>
                </a:buClr>
                <a:buFont typeface="Wingdings" charset="0"/>
                <a:buNone/>
                <a:defRPr/>
              </a:pPr>
              <a:r>
                <a:rPr kumimoji="1" lang="en-US" sz="2000">
                  <a:latin typeface="Lucida Console" charset="0"/>
                  <a:cs typeface="+mn-cs"/>
                </a:rPr>
                <a:t>	{                       </a:t>
              </a:r>
            </a:p>
            <a:p>
              <a:pPr marL="342900" indent="-342900">
                <a:lnSpc>
                  <a:spcPct val="90000"/>
                </a:lnSpc>
                <a:spcBef>
                  <a:spcPct val="20000"/>
                </a:spcBef>
                <a:buClr>
                  <a:schemeClr val="accent2"/>
                </a:buClr>
                <a:buFont typeface="Wingdings" charset="0"/>
                <a:buNone/>
                <a:defRPr/>
              </a:pPr>
              <a:endParaRPr kumimoji="1" lang="en-US" sz="2000">
                <a:latin typeface="Lucida Console" charset="0"/>
                <a:cs typeface="+mn-cs"/>
              </a:endParaRPr>
            </a:p>
            <a:p>
              <a:pPr marL="342900" indent="-342900">
                <a:lnSpc>
                  <a:spcPct val="90000"/>
                </a:lnSpc>
                <a:spcBef>
                  <a:spcPct val="20000"/>
                </a:spcBef>
                <a:buClr>
                  <a:schemeClr val="accent2"/>
                </a:buClr>
                <a:buFont typeface="Wingdings" charset="0"/>
                <a:buNone/>
                <a:defRPr/>
              </a:pPr>
              <a:r>
                <a:rPr kumimoji="1" lang="en-US" sz="2000">
                  <a:latin typeface="Lucida Console" charset="0"/>
                  <a:cs typeface="+mn-cs"/>
                </a:rPr>
                <a:t>   }   </a:t>
              </a:r>
            </a:p>
          </p:txBody>
        </p:sp>
      </p:grpSp>
      <p:graphicFrame>
        <p:nvGraphicFramePr>
          <p:cNvPr id="1276935" name="Object 7"/>
          <p:cNvGraphicFramePr>
            <a:graphicFrameLocks/>
          </p:cNvGraphicFramePr>
          <p:nvPr>
            <p:extLst>
              <p:ext uri="{D42A27DB-BD31-4B8C-83A1-F6EECF244321}">
                <p14:modId xmlns:p14="http://schemas.microsoft.com/office/powerpoint/2010/main" val="1885948378"/>
              </p:ext>
            </p:extLst>
          </p:nvPr>
        </p:nvGraphicFramePr>
        <p:xfrm>
          <a:off x="1284288" y="3962400"/>
          <a:ext cx="6291262" cy="2336800"/>
        </p:xfrm>
        <a:graphic>
          <a:graphicData uri="http://schemas.openxmlformats.org/presentationml/2006/ole">
            <mc:AlternateContent xmlns:mc="http://schemas.openxmlformats.org/markup-compatibility/2006">
              <mc:Choice xmlns:v="urn:schemas-microsoft-com:vml" Requires="v">
                <p:oleObj spid="_x0000_s1652992" name="Equation" r:id="rId5" imgW="2235200" imgH="952500" progId="Equation.3">
                  <p:embed/>
                </p:oleObj>
              </mc:Choice>
              <mc:Fallback>
                <p:oleObj name="Equation" r:id="rId5" imgW="2235200" imgH="952500" progId="Equation.3">
                  <p:embed/>
                  <p:pic>
                    <p:nvPicPr>
                      <p:cNvPr id="0" name=""/>
                      <p:cNvPicPr>
                        <a:picLocks noChangeArrowheads="1"/>
                      </p:cNvPicPr>
                      <p:nvPr/>
                    </p:nvPicPr>
                    <p:blipFill>
                      <a:blip r:embed="rId6"/>
                      <a:srcRect/>
                      <a:stretch>
                        <a:fillRect/>
                      </a:stretch>
                    </p:blipFill>
                    <p:spPr bwMode="auto">
                      <a:xfrm>
                        <a:off x="1284288" y="3962400"/>
                        <a:ext cx="6291262"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76936" name="Rectangle 8"/>
          <p:cNvSpPr>
            <a:spLocks noGrp="1" noChangeArrowheads="1"/>
          </p:cNvSpPr>
          <p:nvPr>
            <p:ph type="title"/>
          </p:nvPr>
        </p:nvSpPr>
        <p:spPr/>
        <p:txBody>
          <a:bodyPr/>
          <a:lstStyle/>
          <a:p>
            <a:pPr eaLnBrk="1" hangingPunct="1">
              <a:defRPr/>
            </a:pPr>
            <a:r>
              <a:rPr lang="en-US" dirty="0" smtClean="0">
                <a:cs typeface="+mj-cs"/>
              </a:rPr>
              <a:t>Model: FAST/</a:t>
            </a:r>
            <a:r>
              <a:rPr lang="en-US" dirty="0" err="1" smtClean="0">
                <a:cs typeface="+mj-cs"/>
              </a:rPr>
              <a:t>Droptail</a:t>
            </a:r>
            <a:endParaRPr lang="en-US" dirty="0" smtClean="0">
              <a:cs typeface="+mj-cs"/>
            </a:endParaRPr>
          </a:p>
        </p:txBody>
      </p:sp>
    </p:spTree>
    <p:extLst>
      <p:ext uri="{BB962C8B-B14F-4D97-AF65-F5344CB8AC3E}">
        <p14:creationId xmlns:p14="http://schemas.microsoft.com/office/powerpoint/2010/main" val="27790232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76935"/>
                                        </p:tgtEl>
                                        <p:attrNameLst>
                                          <p:attrName>style.visibility</p:attrName>
                                        </p:attrNameLst>
                                      </p:cBhvr>
                                      <p:to>
                                        <p:strVal val="visible"/>
                                      </p:to>
                                    </p:set>
                                    <p:animEffect transition="in" filter="wipe(left)">
                                      <p:cBhvr>
                                        <p:cTn id="7" dur="500"/>
                                        <p:tgtEl>
                                          <p:spTgt spid="1276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62000" y="228600"/>
            <a:ext cx="7610363" cy="4218558"/>
          </a:xfrm>
          <a:prstGeom prst="rect">
            <a:avLst/>
          </a:prstGeom>
        </p:spPr>
      </p:pic>
      <p:pic>
        <p:nvPicPr>
          <p:cNvPr id="3" name="Picture 2"/>
          <p:cNvPicPr>
            <a:picLocks noChangeAspect="1"/>
          </p:cNvPicPr>
          <p:nvPr/>
        </p:nvPicPr>
        <p:blipFill>
          <a:blip r:embed="rId5"/>
          <a:stretch>
            <a:fillRect/>
          </a:stretch>
        </p:blipFill>
        <p:spPr>
          <a:xfrm>
            <a:off x="0" y="4648200"/>
            <a:ext cx="9144000" cy="2133600"/>
          </a:xfrm>
          <a:prstGeom prst="rect">
            <a:avLst/>
          </a:prstGeom>
        </p:spPr>
      </p:pic>
      <p:sp>
        <p:nvSpPr>
          <p:cNvPr id="6" name="TextBox 5"/>
          <p:cNvSpPr txBox="1"/>
          <p:nvPr/>
        </p:nvSpPr>
        <p:spPr>
          <a:xfrm>
            <a:off x="6100736" y="4385846"/>
            <a:ext cx="3119464" cy="338554"/>
          </a:xfrm>
          <a:prstGeom prst="rect">
            <a:avLst/>
          </a:prstGeom>
          <a:noFill/>
        </p:spPr>
        <p:txBody>
          <a:bodyPr wrap="none" rtlCol="0">
            <a:spAutoFit/>
          </a:bodyPr>
          <a:lstStyle/>
          <a:p>
            <a:r>
              <a:rPr lang="en-US" sz="1600" dirty="0" smtClean="0">
                <a:solidFill>
                  <a:srgbClr val="0000FF"/>
                </a:solidFill>
              </a:rPr>
              <a:t>L., Peterson, Wang, JACM 2002</a:t>
            </a:r>
            <a:endParaRPr lang="en-US" sz="1600" dirty="0">
              <a:solidFill>
                <a:srgbClr val="0000FF"/>
              </a:solidFill>
            </a:endParaRPr>
          </a:p>
        </p:txBody>
      </p:sp>
    </p:spTree>
    <p:custDataLst>
      <p:tags r:id="rId1"/>
    </p:custDataLst>
    <p:extLst>
      <p:ext uri="{BB962C8B-B14F-4D97-AF65-F5344CB8AC3E}">
        <p14:creationId xmlns:p14="http://schemas.microsoft.com/office/powerpoint/2010/main" val="310268215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a:ea typeface="宋体" charset="0"/>
                <a:cs typeface="宋体" charset="0"/>
              </a:rPr>
              <a:t>C</a:t>
            </a:r>
            <a:r>
              <a:rPr lang="en-US" dirty="0" smtClean="0">
                <a:ea typeface="宋体" charset="0"/>
                <a:cs typeface="宋体" charset="0"/>
              </a:rPr>
              <a:t>ongestion control protocols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rgbClr val="000000"/>
                </a:solidFill>
                <a:ea typeface="宋体" charset="0"/>
                <a:cs typeface="宋体" charset="0"/>
              </a:rPr>
              <a:t>Why congestion control?</a:t>
            </a:r>
            <a:endParaRPr lang="en-US" altLang="zh-CN"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Where is CC implemented?</a:t>
            </a:r>
            <a:endParaRPr lang="en-US" altLang="zh-CN" sz="2800" dirty="0">
              <a:solidFill>
                <a:srgbClr val="000000"/>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Window control mechanism</a:t>
            </a:r>
          </a:p>
          <a:p>
            <a:pPr marL="0" indent="0">
              <a:buNone/>
            </a:pPr>
            <a:endParaRPr lang="en-US" altLang="zh-CN" sz="1800" dirty="0" smtClean="0">
              <a:ea typeface="宋体" charset="0"/>
              <a:cs typeface="宋体" charset="0"/>
            </a:endParaRPr>
          </a:p>
          <a:p>
            <a:pPr marL="0" indent="0">
              <a:buNone/>
            </a:pPr>
            <a:r>
              <a:rPr lang="en-US" altLang="zh-CN" sz="3200" dirty="0" smtClean="0">
                <a:solidFill>
                  <a:srgbClr val="000000"/>
                </a:solidFill>
                <a:ea typeface="宋体" charset="0"/>
                <a:cs typeface="宋体" charset="0"/>
              </a:rPr>
              <a:t>CC protocols and basic structure</a:t>
            </a:r>
          </a:p>
          <a:p>
            <a:pPr marL="0" indent="0">
              <a:buNone/>
            </a:pPr>
            <a:endParaRPr lang="en-US" altLang="zh-CN" sz="1600" dirty="0">
              <a:ea typeface="宋体" charset="0"/>
              <a:cs typeface="宋体" charset="0"/>
            </a:endParaRPr>
          </a:p>
          <a:p>
            <a:pPr marL="0" indent="0">
              <a:buNone/>
            </a:pPr>
            <a:r>
              <a:rPr lang="en-US" altLang="zh-CN" sz="3200" dirty="0" smtClean="0">
                <a:ea typeface="宋体" charset="0"/>
                <a:cs typeface="宋体" charset="0"/>
              </a:rPr>
              <a:t>Active queue management (AQM)</a:t>
            </a:r>
          </a:p>
        </p:txBody>
      </p:sp>
    </p:spTree>
    <p:extLst>
      <p:ext uri="{BB962C8B-B14F-4D97-AF65-F5344CB8AC3E}">
        <p14:creationId xmlns:p14="http://schemas.microsoft.com/office/powerpoint/2010/main" val="335544795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6" name="Picture 10" descr="example2_cr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3213100"/>
            <a:ext cx="347821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p:cNvSpPr>
            <a:spLocks noGrp="1" noChangeArrowheads="1"/>
          </p:cNvSpPr>
          <p:nvPr>
            <p:ph type="title"/>
          </p:nvPr>
        </p:nvSpPr>
        <p:spPr>
          <a:noFill/>
          <a:ln/>
        </p:spPr>
        <p:txBody>
          <a:bodyPr/>
          <a:lstStyle/>
          <a:p>
            <a:r>
              <a:rPr lang="en-US" dirty="0" smtClean="0"/>
              <a:t>Validation: matching transients</a:t>
            </a:r>
            <a:endParaRPr lang="en-US" dirty="0"/>
          </a:p>
        </p:txBody>
      </p:sp>
      <p:graphicFrame>
        <p:nvGraphicFramePr>
          <p:cNvPr id="126980" name="Object 4"/>
          <p:cNvGraphicFramePr>
            <a:graphicFrameLocks/>
          </p:cNvGraphicFramePr>
          <p:nvPr/>
        </p:nvGraphicFramePr>
        <p:xfrm>
          <a:off x="539750" y="1246188"/>
          <a:ext cx="7969250" cy="1246187"/>
        </p:xfrm>
        <a:graphic>
          <a:graphicData uri="http://schemas.openxmlformats.org/presentationml/2006/ole">
            <mc:AlternateContent xmlns:mc="http://schemas.openxmlformats.org/markup-compatibility/2006">
              <mc:Choice xmlns:v="urn:schemas-microsoft-com:vml" Requires="v">
                <p:oleObj spid="_x0000_s1687672" name="Equation" r:id="rId5" imgW="2831760" imgH="507960" progId="Equation.3">
                  <p:embed/>
                </p:oleObj>
              </mc:Choice>
              <mc:Fallback>
                <p:oleObj name="Equation" r:id="rId5" imgW="2831760" imgH="507960" progId="Equation.3">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246188"/>
                        <a:ext cx="7969250"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26985" name="Picture 9" descr="example1_homogeneou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3241675"/>
            <a:ext cx="3024188"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7" name="Picture 11" descr="example3_heterogeneo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2475" y="3213100"/>
            <a:ext cx="334803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8" name="Text Box 12"/>
          <p:cNvSpPr txBox="1">
            <a:spLocks noChangeArrowheads="1"/>
          </p:cNvSpPr>
          <p:nvPr/>
        </p:nvSpPr>
        <p:spPr bwMode="auto">
          <a:xfrm>
            <a:off x="107950" y="2954338"/>
            <a:ext cx="2546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400">
                <a:solidFill>
                  <a:srgbClr val="0000FF"/>
                </a:solidFill>
                <a:latin typeface="Verdana" charset="0"/>
              </a:rPr>
              <a:t>Same RTT, no cross traffic</a:t>
            </a:r>
          </a:p>
        </p:txBody>
      </p:sp>
      <p:sp>
        <p:nvSpPr>
          <p:cNvPr id="126989" name="Text Box 13"/>
          <p:cNvSpPr txBox="1">
            <a:spLocks noChangeArrowheads="1"/>
          </p:cNvSpPr>
          <p:nvPr/>
        </p:nvSpPr>
        <p:spPr bwMode="auto">
          <a:xfrm>
            <a:off x="3387725" y="2963863"/>
            <a:ext cx="2263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400">
                <a:solidFill>
                  <a:srgbClr val="0000FF"/>
                </a:solidFill>
                <a:latin typeface="Verdana" charset="0"/>
              </a:rPr>
              <a:t>Same RTT, cross traffic</a:t>
            </a:r>
          </a:p>
        </p:txBody>
      </p:sp>
      <p:sp>
        <p:nvSpPr>
          <p:cNvPr id="126990" name="Text Box 14"/>
          <p:cNvSpPr txBox="1">
            <a:spLocks noChangeArrowheads="1"/>
          </p:cNvSpPr>
          <p:nvPr/>
        </p:nvSpPr>
        <p:spPr bwMode="auto">
          <a:xfrm>
            <a:off x="6227763" y="2979738"/>
            <a:ext cx="2911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400">
                <a:solidFill>
                  <a:srgbClr val="0000FF"/>
                </a:solidFill>
                <a:latin typeface="Verdana" charset="0"/>
              </a:rPr>
              <a:t>Different RTTs, no cross traffic</a:t>
            </a:r>
          </a:p>
        </p:txBody>
      </p:sp>
      <p:sp>
        <p:nvSpPr>
          <p:cNvPr id="2" name="TextBox 1"/>
          <p:cNvSpPr txBox="1"/>
          <p:nvPr/>
        </p:nvSpPr>
        <p:spPr>
          <a:xfrm>
            <a:off x="6549097" y="2526268"/>
            <a:ext cx="2494568" cy="369332"/>
          </a:xfrm>
          <a:prstGeom prst="rect">
            <a:avLst/>
          </a:prstGeom>
          <a:noFill/>
        </p:spPr>
        <p:txBody>
          <a:bodyPr wrap="none" rtlCol="0">
            <a:spAutoFit/>
          </a:bodyPr>
          <a:lstStyle/>
          <a:p>
            <a:r>
              <a:rPr lang="en-US" dirty="0" smtClean="0">
                <a:solidFill>
                  <a:srgbClr val="0000FF"/>
                </a:solidFill>
              </a:rPr>
              <a:t>[</a:t>
            </a:r>
            <a:r>
              <a:rPr lang="en-US" dirty="0" err="1" smtClean="0">
                <a:solidFill>
                  <a:srgbClr val="0000FF"/>
                </a:solidFill>
              </a:rPr>
              <a:t>Jacobsson</a:t>
            </a:r>
            <a:r>
              <a:rPr lang="en-US" dirty="0" smtClean="0">
                <a:solidFill>
                  <a:srgbClr val="0000FF"/>
                </a:solidFill>
              </a:rPr>
              <a:t> et al 2009]</a:t>
            </a:r>
            <a:endParaRPr lang="en-US" dirty="0">
              <a:solidFill>
                <a:srgbClr val="0000FF"/>
              </a:solidFill>
            </a:endParaRPr>
          </a:p>
        </p:txBody>
      </p:sp>
    </p:spTree>
    <p:extLst>
      <p:ext uri="{BB962C8B-B14F-4D97-AF65-F5344CB8AC3E}">
        <p14:creationId xmlns:p14="http://schemas.microsoft.com/office/powerpoint/2010/main" val="1075625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p:txBody>
          <a:bodyPr/>
          <a:lstStyle/>
          <a:p>
            <a:r>
              <a:rPr lang="en-US" dirty="0" smtClean="0"/>
              <a:t>Recap</a:t>
            </a:r>
            <a:endParaRPr lang="en-US" dirty="0"/>
          </a:p>
        </p:txBody>
      </p:sp>
      <p:sp>
        <p:nvSpPr>
          <p:cNvPr id="1095684" name="Rectangle 4"/>
          <p:cNvSpPr>
            <a:spLocks noChangeArrowheads="1"/>
          </p:cNvSpPr>
          <p:nvPr/>
        </p:nvSpPr>
        <p:spPr bwMode="auto">
          <a:xfrm>
            <a:off x="1954213" y="1409700"/>
            <a:ext cx="4979987" cy="46513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pPr marL="342900" indent="-342900">
              <a:buClr>
                <a:schemeClr val="accent2"/>
              </a:buClr>
              <a:buFont typeface="Wingdings" charset="0"/>
              <a:buNone/>
            </a:pPr>
            <a:r>
              <a:rPr lang="en-US" dirty="0">
                <a:solidFill>
                  <a:schemeClr val="tx1"/>
                </a:solidFill>
              </a:rPr>
              <a:t>Protocol </a:t>
            </a:r>
            <a:r>
              <a:rPr lang="en-US" sz="1800" dirty="0">
                <a:solidFill>
                  <a:schemeClr val="tx1"/>
                </a:solidFill>
              </a:rPr>
              <a:t>(Reno, Vegas, </a:t>
            </a:r>
            <a:r>
              <a:rPr lang="en-US" sz="1800" dirty="0" smtClean="0">
                <a:solidFill>
                  <a:schemeClr val="tx1"/>
                </a:solidFill>
              </a:rPr>
              <a:t>FAST, </a:t>
            </a:r>
            <a:r>
              <a:rPr lang="en-US" sz="1800" dirty="0" err="1" smtClean="0">
                <a:solidFill>
                  <a:schemeClr val="tx1"/>
                </a:solidFill>
              </a:rPr>
              <a:t>Droptail</a:t>
            </a:r>
            <a:r>
              <a:rPr lang="en-US" sz="1800" dirty="0" smtClean="0">
                <a:solidFill>
                  <a:schemeClr val="tx1"/>
                </a:solidFill>
              </a:rPr>
              <a:t>, RED…</a:t>
            </a:r>
            <a:r>
              <a:rPr lang="en-US" sz="1800" dirty="0">
                <a:solidFill>
                  <a:schemeClr val="tx1"/>
                </a:solidFill>
              </a:rPr>
              <a:t>)</a:t>
            </a:r>
          </a:p>
          <a:p>
            <a:pPr marL="342900" indent="-342900">
              <a:buClr>
                <a:schemeClr val="accent2"/>
              </a:buClr>
              <a:buFont typeface="Wingdings" charset="0"/>
              <a:buChar char="n"/>
            </a:pPr>
            <a:endParaRPr lang="en-US" dirty="0">
              <a:solidFill>
                <a:schemeClr val="tx1"/>
              </a:solidFill>
            </a:endParaRPr>
          </a:p>
        </p:txBody>
      </p:sp>
      <p:grpSp>
        <p:nvGrpSpPr>
          <p:cNvPr id="1095694" name="Group 14"/>
          <p:cNvGrpSpPr>
            <a:grpSpLocks/>
          </p:cNvGrpSpPr>
          <p:nvPr/>
        </p:nvGrpSpPr>
        <p:grpSpPr bwMode="auto">
          <a:xfrm>
            <a:off x="184150" y="3182938"/>
            <a:ext cx="8847138" cy="3425825"/>
            <a:chOff x="116" y="2005"/>
            <a:chExt cx="5573" cy="2158"/>
          </a:xfrm>
        </p:grpSpPr>
        <p:sp>
          <p:nvSpPr>
            <p:cNvPr id="1095685" name="Line 5"/>
            <p:cNvSpPr>
              <a:spLocks noChangeShapeType="1"/>
            </p:cNvSpPr>
            <p:nvPr/>
          </p:nvSpPr>
          <p:spPr bwMode="auto">
            <a:xfrm flipH="1">
              <a:off x="1055" y="2005"/>
              <a:ext cx="1683" cy="66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5686" name="Line 6"/>
            <p:cNvSpPr>
              <a:spLocks noChangeShapeType="1"/>
            </p:cNvSpPr>
            <p:nvPr/>
          </p:nvSpPr>
          <p:spPr bwMode="auto">
            <a:xfrm>
              <a:off x="2695" y="2021"/>
              <a:ext cx="1683" cy="66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5687" name="Rectangle 7"/>
            <p:cNvSpPr>
              <a:spLocks noChangeArrowheads="1"/>
            </p:cNvSpPr>
            <p:nvPr/>
          </p:nvSpPr>
          <p:spPr bwMode="auto">
            <a:xfrm>
              <a:off x="116" y="2689"/>
              <a:ext cx="2622" cy="146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pPr marL="342900" indent="-342900" algn="l">
                <a:buClr>
                  <a:schemeClr val="accent2"/>
                </a:buClr>
                <a:buFont typeface="Wingdings" charset="0"/>
                <a:buNone/>
              </a:pPr>
              <a:r>
                <a:rPr lang="en-US" b="1">
                  <a:solidFill>
                    <a:srgbClr val="0000FF"/>
                  </a:solidFill>
                </a:rPr>
                <a:t>Equilibrium</a:t>
              </a:r>
            </a:p>
            <a:p>
              <a:pPr marL="342900" indent="-342900" algn="l">
                <a:buClr>
                  <a:schemeClr val="accent2"/>
                </a:buClr>
                <a:buFont typeface="Wingdings" charset="0"/>
                <a:buChar char="n"/>
              </a:pPr>
              <a:r>
                <a:rPr lang="en-US">
                  <a:solidFill>
                    <a:schemeClr val="tx1"/>
                  </a:solidFill>
                </a:rPr>
                <a:t>Performance </a:t>
              </a:r>
            </a:p>
            <a:p>
              <a:pPr marL="742950" lvl="1" indent="-285750" algn="l">
                <a:buClr>
                  <a:schemeClr val="accent2"/>
                </a:buClr>
                <a:buFont typeface="Wingdings" charset="0"/>
                <a:buChar char="n"/>
              </a:pPr>
              <a:r>
                <a:rPr lang="en-US">
                  <a:solidFill>
                    <a:schemeClr val="tx1"/>
                  </a:solidFill>
                </a:rPr>
                <a:t>Throughput, loss, delay</a:t>
              </a:r>
            </a:p>
            <a:p>
              <a:pPr marL="342900" indent="-342900" algn="l">
                <a:buClr>
                  <a:schemeClr val="accent2"/>
                </a:buClr>
                <a:buFont typeface="Wingdings" charset="0"/>
                <a:buChar char="n"/>
              </a:pPr>
              <a:r>
                <a:rPr lang="en-US">
                  <a:solidFill>
                    <a:schemeClr val="tx1"/>
                  </a:solidFill>
                </a:rPr>
                <a:t>Fairness</a:t>
              </a:r>
            </a:p>
            <a:p>
              <a:pPr marL="342900" indent="-342900" algn="l">
                <a:buClr>
                  <a:schemeClr val="accent2"/>
                </a:buClr>
                <a:buFont typeface="Wingdings" charset="0"/>
                <a:buChar char="n"/>
              </a:pPr>
              <a:r>
                <a:rPr lang="en-US">
                  <a:solidFill>
                    <a:schemeClr val="tx1"/>
                  </a:solidFill>
                </a:rPr>
                <a:t>Utility</a:t>
              </a:r>
            </a:p>
          </p:txBody>
        </p:sp>
        <p:sp>
          <p:nvSpPr>
            <p:cNvPr id="1095689" name="Rectangle 9"/>
            <p:cNvSpPr>
              <a:spLocks noChangeArrowheads="1"/>
            </p:cNvSpPr>
            <p:nvPr/>
          </p:nvSpPr>
          <p:spPr bwMode="auto">
            <a:xfrm>
              <a:off x="3067" y="2697"/>
              <a:ext cx="2622" cy="146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pPr marL="342900" indent="-342900" algn="l">
                <a:buClr>
                  <a:schemeClr val="accent2"/>
                </a:buClr>
                <a:buFont typeface="Wingdings" charset="0"/>
                <a:buNone/>
              </a:pPr>
              <a:r>
                <a:rPr lang="en-US" b="1" dirty="0">
                  <a:solidFill>
                    <a:srgbClr val="0000FF"/>
                  </a:solidFill>
                </a:rPr>
                <a:t>Dynamics</a:t>
              </a:r>
            </a:p>
            <a:p>
              <a:pPr marL="342900" indent="-342900" algn="l">
                <a:buClr>
                  <a:schemeClr val="accent2"/>
                </a:buClr>
                <a:buFont typeface="Wingdings" charset="0"/>
                <a:buChar char="n"/>
              </a:pPr>
              <a:r>
                <a:rPr lang="en-US" dirty="0">
                  <a:solidFill>
                    <a:schemeClr val="tx1"/>
                  </a:solidFill>
                </a:rPr>
                <a:t>Local </a:t>
              </a:r>
              <a:r>
                <a:rPr lang="en-US" dirty="0" smtClean="0">
                  <a:solidFill>
                    <a:schemeClr val="tx1"/>
                  </a:solidFill>
                </a:rPr>
                <a:t>stability</a:t>
              </a:r>
            </a:p>
            <a:p>
              <a:pPr marL="342900" indent="-342900" algn="l">
                <a:buClr>
                  <a:schemeClr val="accent2"/>
                </a:buClr>
                <a:buFont typeface="Wingdings" charset="0"/>
                <a:buChar char="n"/>
              </a:pPr>
              <a:r>
                <a:rPr lang="en-US" dirty="0" smtClean="0"/>
                <a:t>Global stability</a:t>
              </a:r>
              <a:endParaRPr lang="en-US" dirty="0">
                <a:solidFill>
                  <a:schemeClr val="tx1"/>
                </a:solidFill>
              </a:endParaRPr>
            </a:p>
          </p:txBody>
        </p:sp>
      </p:grpSp>
      <p:grpSp>
        <p:nvGrpSpPr>
          <p:cNvPr id="1095693" name="Group 13"/>
          <p:cNvGrpSpPr>
            <a:grpSpLocks/>
          </p:cNvGrpSpPr>
          <p:nvPr/>
        </p:nvGrpSpPr>
        <p:grpSpPr bwMode="auto">
          <a:xfrm>
            <a:off x="2554288" y="1874838"/>
            <a:ext cx="3530600" cy="1308100"/>
            <a:chOff x="1609" y="1181"/>
            <a:chExt cx="2224" cy="824"/>
          </a:xfrm>
        </p:grpSpPr>
        <p:sp>
          <p:nvSpPr>
            <p:cNvPr id="1095690" name="Rectangle 10"/>
            <p:cNvSpPr>
              <a:spLocks noChangeArrowheads="1"/>
            </p:cNvSpPr>
            <p:nvPr/>
          </p:nvSpPr>
          <p:spPr bwMode="auto">
            <a:xfrm>
              <a:off x="1609" y="1360"/>
              <a:ext cx="2224" cy="64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lstStyle/>
            <a:p>
              <a:pPr marL="342900" indent="-342900">
                <a:buClr>
                  <a:schemeClr val="accent2"/>
                </a:buClr>
                <a:buFont typeface="Wingdings" charset="0"/>
                <a:buChar char="n"/>
              </a:pPr>
              <a:endParaRPr lang="en-US">
                <a:solidFill>
                  <a:schemeClr val="tx1"/>
                </a:solidFill>
              </a:endParaRPr>
            </a:p>
          </p:txBody>
        </p:sp>
        <p:graphicFrame>
          <p:nvGraphicFramePr>
            <p:cNvPr id="1095691" name="Object 11"/>
            <p:cNvGraphicFramePr>
              <a:graphicFrameLocks/>
            </p:cNvGraphicFramePr>
            <p:nvPr>
              <p:extLst>
                <p:ext uri="{D42A27DB-BD31-4B8C-83A1-F6EECF244321}">
                  <p14:modId xmlns:p14="http://schemas.microsoft.com/office/powerpoint/2010/main" val="941714484"/>
                </p:ext>
              </p:extLst>
            </p:nvPr>
          </p:nvGraphicFramePr>
          <p:xfrm>
            <a:off x="1658" y="1444"/>
            <a:ext cx="2128" cy="537"/>
          </p:xfrm>
          <a:graphic>
            <a:graphicData uri="http://schemas.openxmlformats.org/presentationml/2006/ole">
              <mc:AlternateContent xmlns:mc="http://schemas.openxmlformats.org/markup-compatibility/2006">
                <mc:Choice xmlns:v="urn:schemas-microsoft-com:vml" Requires="v">
                  <p:oleObj spid="_x0000_s1689720" name="Equation" r:id="rId3" imgW="1727200" imgH="431800" progId="Equation.3">
                    <p:embed/>
                  </p:oleObj>
                </mc:Choice>
                <mc:Fallback>
                  <p:oleObj name="Equation" r:id="rId3" imgW="1727200" imgH="431800" progId="Equation.3">
                    <p:embed/>
                    <p:pic>
                      <p:nvPicPr>
                        <p:cNvPr id="0" name=""/>
                        <p:cNvPicPr>
                          <a:picLocks noChangeArrowheads="1"/>
                        </p:cNvPicPr>
                        <p:nvPr/>
                      </p:nvPicPr>
                      <p:blipFill>
                        <a:blip r:embed="rId4"/>
                        <a:srcRect/>
                        <a:stretch>
                          <a:fillRect/>
                        </a:stretch>
                      </p:blipFill>
                      <p:spPr bwMode="auto">
                        <a:xfrm>
                          <a:off x="1658" y="1444"/>
                          <a:ext cx="2128" cy="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95692" name="Line 12"/>
            <p:cNvSpPr>
              <a:spLocks noChangeShapeType="1"/>
            </p:cNvSpPr>
            <p:nvPr/>
          </p:nvSpPr>
          <p:spPr bwMode="auto">
            <a:xfrm>
              <a:off x="2695" y="1181"/>
              <a:ext cx="0" cy="17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309638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95693"/>
                                        </p:tgtEl>
                                        <p:attrNameLst>
                                          <p:attrName>style.visibility</p:attrName>
                                        </p:attrNameLst>
                                      </p:cBhvr>
                                      <p:to>
                                        <p:strVal val="visible"/>
                                      </p:to>
                                    </p:set>
                                    <p:animEffect transition="in" filter="wipe(up)">
                                      <p:cBhvr>
                                        <p:cTn id="7" dur="500"/>
                                        <p:tgtEl>
                                          <p:spTgt spid="1095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95694"/>
                                        </p:tgtEl>
                                        <p:attrNameLst>
                                          <p:attrName>style.visibility</p:attrName>
                                        </p:attrNameLst>
                                      </p:cBhvr>
                                      <p:to>
                                        <p:strVal val="visible"/>
                                      </p:to>
                                    </p:set>
                                    <p:animEffect transition="in" filter="wipe(up)">
                                      <p:cBhvr>
                                        <p:cTn id="12" dur="500"/>
                                        <p:tgtEl>
                                          <p:spTgt spid="1095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dirty="0" smtClean="0">
                <a:ea typeface="宋体" charset="0"/>
                <a:cs typeface="宋体" charset="0"/>
              </a:rPr>
              <a:t>Mathematical models</a:t>
            </a:r>
            <a:endParaRPr lang="en-US" sz="2800" dirty="0"/>
          </a:p>
        </p:txBody>
      </p:sp>
      <p:sp>
        <p:nvSpPr>
          <p:cNvPr id="1266691" name="Rectangle 3"/>
          <p:cNvSpPr>
            <a:spLocks noGrp="1" noChangeArrowheads="1"/>
          </p:cNvSpPr>
          <p:nvPr>
            <p:ph idx="1"/>
          </p:nvPr>
        </p:nvSpPr>
        <p:spPr>
          <a:xfrm>
            <a:off x="838200" y="1447800"/>
            <a:ext cx="8077200" cy="5562600"/>
          </a:xfrm>
        </p:spPr>
        <p:txBody>
          <a:bodyPr/>
          <a:lstStyle/>
          <a:p>
            <a:pPr marL="0" indent="0">
              <a:buNone/>
            </a:pPr>
            <a:r>
              <a:rPr lang="en-US" altLang="zh-CN" sz="3200" dirty="0" smtClean="0">
                <a:solidFill>
                  <a:schemeClr val="bg2">
                    <a:lumMod val="75000"/>
                  </a:schemeClr>
                </a:solidFill>
                <a:ea typeface="宋体" charset="0"/>
                <a:cs typeface="宋体" charset="0"/>
              </a:rPr>
              <a:t>Why mathematical models?</a:t>
            </a:r>
            <a:endParaRPr lang="en-US" altLang="zh-CN"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smtClean="0">
                <a:solidFill>
                  <a:schemeClr val="bg2">
                    <a:lumMod val="75000"/>
                  </a:schemeClr>
                </a:solidFill>
                <a:ea typeface="宋体" charset="0"/>
                <a:cs typeface="宋体" charset="0"/>
              </a:rPr>
              <a:t>Dynamical systems model of CC</a:t>
            </a:r>
            <a:endParaRPr lang="en-US" altLang="zh-CN" sz="2800" dirty="0">
              <a:solidFill>
                <a:schemeClr val="bg2">
                  <a:lumMod val="75000"/>
                </a:schemeClr>
              </a:solidFill>
              <a:ea typeface="宋体" charset="0"/>
              <a:cs typeface="宋体" charset="0"/>
            </a:endParaRPr>
          </a:p>
          <a:p>
            <a:pPr marL="0" indent="0">
              <a:buNone/>
            </a:pPr>
            <a:endParaRPr lang="en-US" altLang="zh-CN" sz="1800" dirty="0" smtClean="0">
              <a:ea typeface="宋体" charset="0"/>
              <a:cs typeface="宋体" charset="0"/>
            </a:endParaRPr>
          </a:p>
          <a:p>
            <a:pPr marL="0" indent="0">
              <a:buNone/>
            </a:pPr>
            <a:r>
              <a:rPr lang="en-US" altLang="zh-CN" sz="3200" dirty="0">
                <a:solidFill>
                  <a:srgbClr val="000000"/>
                </a:solidFill>
                <a:ea typeface="宋体" charset="0"/>
                <a:cs typeface="宋体" charset="0"/>
              </a:rPr>
              <a:t>Convex optimization primer</a:t>
            </a:r>
          </a:p>
          <a:p>
            <a:pPr marL="0" indent="0">
              <a:buNone/>
            </a:pPr>
            <a:endParaRPr lang="en-US" altLang="zh-CN" sz="1800" dirty="0" smtClean="0">
              <a:ea typeface="宋体" charset="0"/>
              <a:cs typeface="宋体" charset="0"/>
            </a:endParaRPr>
          </a:p>
          <a:p>
            <a:pPr marL="0" indent="0">
              <a:buNone/>
            </a:pPr>
            <a:r>
              <a:rPr lang="en-US" altLang="zh-CN" sz="3200" dirty="0">
                <a:solidFill>
                  <a:srgbClr val="000000"/>
                </a:solidFill>
                <a:ea typeface="宋体" charset="0"/>
                <a:cs typeface="宋体" charset="0"/>
              </a:rPr>
              <a:t>Reverse </a:t>
            </a:r>
            <a:r>
              <a:rPr lang="en-US" altLang="zh-CN" sz="3200" dirty="0" err="1">
                <a:solidFill>
                  <a:srgbClr val="000000"/>
                </a:solidFill>
                <a:ea typeface="宋体" charset="0"/>
                <a:cs typeface="宋体" charset="0"/>
              </a:rPr>
              <a:t>engr</a:t>
            </a:r>
            <a:r>
              <a:rPr lang="en-US" altLang="zh-CN" sz="3200" dirty="0">
                <a:solidFill>
                  <a:srgbClr val="000000"/>
                </a:solidFill>
                <a:ea typeface="宋体" charset="0"/>
                <a:cs typeface="宋体" charset="0"/>
              </a:rPr>
              <a:t>: equilibrium properties</a:t>
            </a:r>
          </a:p>
          <a:p>
            <a:pPr marL="0" indent="0">
              <a:buNone/>
            </a:pPr>
            <a:endParaRPr lang="en-US" altLang="zh-CN" sz="1800" dirty="0">
              <a:solidFill>
                <a:srgbClr val="000000"/>
              </a:solidFill>
              <a:ea typeface="宋体" charset="0"/>
              <a:cs typeface="宋体" charset="0"/>
            </a:endParaRPr>
          </a:p>
          <a:p>
            <a:pPr marL="0" indent="0">
              <a:buNone/>
            </a:pPr>
            <a:r>
              <a:rPr lang="en-US" altLang="zh-CN" sz="3200" dirty="0">
                <a:solidFill>
                  <a:srgbClr val="000000"/>
                </a:solidFill>
                <a:ea typeface="宋体" charset="0"/>
                <a:cs typeface="宋体" charset="0"/>
              </a:rPr>
              <a:t>Forward </a:t>
            </a:r>
            <a:r>
              <a:rPr lang="en-US" altLang="zh-CN" sz="3200" dirty="0" err="1">
                <a:solidFill>
                  <a:srgbClr val="000000"/>
                </a:solidFill>
                <a:ea typeface="宋体" charset="0"/>
                <a:cs typeface="宋体" charset="0"/>
              </a:rPr>
              <a:t>engr</a:t>
            </a:r>
            <a:r>
              <a:rPr lang="en-US" altLang="zh-CN" sz="3200" dirty="0">
                <a:solidFill>
                  <a:srgbClr val="000000"/>
                </a:solidFill>
                <a:ea typeface="宋体" charset="0"/>
                <a:cs typeface="宋体" charset="0"/>
              </a:rPr>
              <a:t>: FAST TCP</a:t>
            </a:r>
          </a:p>
          <a:p>
            <a:pPr marL="0" indent="0">
              <a:buNone/>
            </a:pPr>
            <a:endParaRPr lang="en-US" altLang="zh-CN" sz="1800" dirty="0">
              <a:solidFill>
                <a:srgbClr val="000000"/>
              </a:solidFill>
              <a:ea typeface="宋体" charset="0"/>
              <a:cs typeface="宋体" charset="0"/>
            </a:endParaRPr>
          </a:p>
          <a:p>
            <a:pPr marL="0" indent="0">
              <a:buNone/>
            </a:pPr>
            <a:endParaRPr lang="en-US" altLang="zh-CN" sz="1600" dirty="0">
              <a:ea typeface="宋体" charset="0"/>
              <a:cs typeface="宋体" charset="0"/>
            </a:endParaRPr>
          </a:p>
        </p:txBody>
      </p:sp>
    </p:spTree>
    <p:extLst>
      <p:ext uri="{BB962C8B-B14F-4D97-AF65-F5344CB8AC3E}">
        <p14:creationId xmlns:p14="http://schemas.microsoft.com/office/powerpoint/2010/main" val="201911649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pPr eaLnBrk="1" hangingPunct="1">
              <a:defRPr/>
            </a:pPr>
            <a:r>
              <a:rPr lang="en-US" dirty="0" smtClean="0">
                <a:cs typeface="+mj-cs"/>
              </a:rPr>
              <a:t>Background: optimization</a:t>
            </a:r>
          </a:p>
        </p:txBody>
      </p:sp>
      <p:graphicFrame>
        <p:nvGraphicFramePr>
          <p:cNvPr id="63492" name="Object 5"/>
          <p:cNvGraphicFramePr>
            <a:graphicFrameLocks/>
          </p:cNvGraphicFramePr>
          <p:nvPr>
            <p:extLst>
              <p:ext uri="{D42A27DB-BD31-4B8C-83A1-F6EECF244321}">
                <p14:modId xmlns:p14="http://schemas.microsoft.com/office/powerpoint/2010/main" val="3703739999"/>
              </p:ext>
            </p:extLst>
          </p:nvPr>
        </p:nvGraphicFramePr>
        <p:xfrm>
          <a:off x="1752600" y="1295400"/>
          <a:ext cx="5249862" cy="739775"/>
        </p:xfrm>
        <a:graphic>
          <a:graphicData uri="http://schemas.openxmlformats.org/presentationml/2006/ole">
            <mc:AlternateContent xmlns:mc="http://schemas.openxmlformats.org/markup-compatibility/2006">
              <mc:Choice xmlns:v="urn:schemas-microsoft-com:vml" Requires="v">
                <p:oleObj spid="_x0000_s1692783" name="Equation" r:id="rId3" imgW="2349500" imgH="292100" progId="Equation.3">
                  <p:embed/>
                </p:oleObj>
              </mc:Choice>
              <mc:Fallback>
                <p:oleObj name="Equation" r:id="rId3" imgW="2349500" imgH="2921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5249862" cy="739775"/>
                      </a:xfrm>
                      <a:prstGeom prst="rect">
                        <a:avLst/>
                      </a:prstGeom>
                      <a:noFill/>
                      <a:ln>
                        <a:noFill/>
                      </a:ln>
                      <a:effectLst/>
                    </p:spPr>
                  </p:pic>
                </p:oleObj>
              </mc:Fallback>
            </mc:AlternateContent>
          </a:graphicData>
        </a:graphic>
      </p:graphicFrame>
      <p:sp>
        <p:nvSpPr>
          <p:cNvPr id="9" name="Rectangle 3"/>
          <p:cNvSpPr txBox="1">
            <a:spLocks noChangeArrowheads="1"/>
          </p:cNvSpPr>
          <p:nvPr/>
        </p:nvSpPr>
        <p:spPr bwMode="auto">
          <a:xfrm>
            <a:off x="838200" y="2514600"/>
            <a:ext cx="8077200"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accent2"/>
              </a:buClr>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0"/>
              <a:buChar char="n"/>
              <a:defRPr sz="2400">
                <a:solidFill>
                  <a:schemeClr val="tx1"/>
                </a:solidFill>
                <a:latin typeface="+mn-lt"/>
                <a:ea typeface="+mn-ea"/>
              </a:defRPr>
            </a:lvl2pPr>
            <a:lvl3pPr marL="1304925" indent="-395288" algn="l" rtl="0" fontAlgn="base">
              <a:spcBef>
                <a:spcPct val="20000"/>
              </a:spcBef>
              <a:spcAft>
                <a:spcPct val="0"/>
              </a:spcAft>
              <a:buClr>
                <a:schemeClr val="accent2"/>
              </a:buClr>
              <a:buFont typeface="Wingdings" charset="0"/>
              <a:buChar char="o"/>
              <a:defRPr sz="2000">
                <a:solidFill>
                  <a:schemeClr val="tx1"/>
                </a:solidFill>
                <a:latin typeface="+mn-lt"/>
                <a:ea typeface="+mn-ea"/>
              </a:defRPr>
            </a:lvl3pPr>
            <a:lvl4pPr marL="1693863" indent="-387350" algn="l" rtl="0" fontAlgn="base">
              <a:spcBef>
                <a:spcPct val="20000"/>
              </a:spcBef>
              <a:spcAft>
                <a:spcPct val="0"/>
              </a:spcAft>
              <a:buClr>
                <a:schemeClr val="accent2"/>
              </a:buClr>
              <a:buFont typeface="Wingdings" charset="0"/>
              <a:buChar char="n"/>
              <a:defRPr sz="1600">
                <a:solidFill>
                  <a:schemeClr val="tx1"/>
                </a:solidFill>
                <a:latin typeface="+mn-lt"/>
                <a:ea typeface="+mn-ea"/>
              </a:defRPr>
            </a:lvl4pPr>
            <a:lvl5pPr marL="20939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9pPr>
          </a:lstStyle>
          <a:p>
            <a:pPr marL="0" indent="0">
              <a:buNone/>
              <a:defRPr/>
            </a:pPr>
            <a:r>
              <a:rPr lang="en-US" dirty="0" smtClean="0"/>
              <a:t>Called convex program if </a:t>
            </a:r>
            <a:r>
              <a:rPr kumimoji="1" lang="en-US" i="1" dirty="0" err="1" smtClean="0">
                <a:latin typeface="Times New Roman" charset="0"/>
              </a:rPr>
              <a:t>U</a:t>
            </a:r>
            <a:r>
              <a:rPr kumimoji="1" lang="en-US" i="1" baseline="-25000" dirty="0" err="1" smtClean="0">
                <a:latin typeface="Times New Roman" charset="0"/>
              </a:rPr>
              <a:t>i</a:t>
            </a:r>
            <a:r>
              <a:rPr kumimoji="1" lang="en-US" i="1" dirty="0" smtClean="0">
                <a:latin typeface="Times New Roman" charset="0"/>
              </a:rPr>
              <a:t> </a:t>
            </a:r>
            <a:r>
              <a:rPr lang="en-US" dirty="0" smtClean="0"/>
              <a:t>are concave functions</a:t>
            </a:r>
          </a:p>
        </p:txBody>
      </p:sp>
      <p:grpSp>
        <p:nvGrpSpPr>
          <p:cNvPr id="3" name="Group 2"/>
          <p:cNvGrpSpPr/>
          <p:nvPr/>
        </p:nvGrpSpPr>
        <p:grpSpPr>
          <a:xfrm>
            <a:off x="1676400" y="3657601"/>
            <a:ext cx="5432425" cy="2743201"/>
            <a:chOff x="1524000" y="3810000"/>
            <a:chExt cx="5432425" cy="2743201"/>
          </a:xfrm>
        </p:grpSpPr>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810000"/>
              <a:ext cx="54324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bwMode="auto">
            <a:xfrm>
              <a:off x="1752600" y="3962400"/>
              <a:ext cx="457200" cy="2362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7" name="Rectangle 6"/>
            <p:cNvSpPr/>
            <p:nvPr/>
          </p:nvSpPr>
          <p:spPr bwMode="auto">
            <a:xfrm rot="16200000">
              <a:off x="4267200" y="4191001"/>
              <a:ext cx="304800" cy="4419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spTree>
    <p:extLst>
      <p:ext uri="{BB962C8B-B14F-4D97-AF65-F5344CB8AC3E}">
        <p14:creationId xmlns:p14="http://schemas.microsoft.com/office/powerpoint/2010/main" val="416222972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pPr eaLnBrk="1" hangingPunct="1">
              <a:defRPr/>
            </a:pPr>
            <a:r>
              <a:rPr lang="en-US" dirty="0" smtClean="0">
                <a:cs typeface="+mj-cs"/>
              </a:rPr>
              <a:t>Background: optimization</a:t>
            </a:r>
          </a:p>
        </p:txBody>
      </p:sp>
      <p:graphicFrame>
        <p:nvGraphicFramePr>
          <p:cNvPr id="63492" name="Object 5"/>
          <p:cNvGraphicFramePr>
            <a:graphicFrameLocks/>
          </p:cNvGraphicFramePr>
          <p:nvPr>
            <p:extLst>
              <p:ext uri="{D42A27DB-BD31-4B8C-83A1-F6EECF244321}">
                <p14:modId xmlns:p14="http://schemas.microsoft.com/office/powerpoint/2010/main" val="2129646512"/>
              </p:ext>
            </p:extLst>
          </p:nvPr>
        </p:nvGraphicFramePr>
        <p:xfrm>
          <a:off x="1752600" y="1295400"/>
          <a:ext cx="5249862" cy="739775"/>
        </p:xfrm>
        <a:graphic>
          <a:graphicData uri="http://schemas.openxmlformats.org/presentationml/2006/ole">
            <mc:AlternateContent xmlns:mc="http://schemas.openxmlformats.org/markup-compatibility/2006">
              <mc:Choice xmlns:v="urn:schemas-microsoft-com:vml" Requires="v">
                <p:oleObj spid="_x0000_s1653918" name="Equation" r:id="rId3" imgW="2349500" imgH="292100" progId="Equation.3">
                  <p:embed/>
                </p:oleObj>
              </mc:Choice>
              <mc:Fallback>
                <p:oleObj name="Equation" r:id="rId3" imgW="2349500" imgH="2921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5249862" cy="739775"/>
                      </a:xfrm>
                      <a:prstGeom prst="rect">
                        <a:avLst/>
                      </a:prstGeom>
                      <a:noFill/>
                      <a:ln>
                        <a:noFill/>
                      </a:ln>
                      <a:effectLst/>
                    </p:spPr>
                  </p:pic>
                </p:oleObj>
              </mc:Fallback>
            </mc:AlternateContent>
          </a:graphicData>
        </a:graphic>
      </p:graphicFrame>
      <p:sp>
        <p:nvSpPr>
          <p:cNvPr id="9" name="Rectangle 3"/>
          <p:cNvSpPr txBox="1">
            <a:spLocks noChangeArrowheads="1"/>
          </p:cNvSpPr>
          <p:nvPr/>
        </p:nvSpPr>
        <p:spPr bwMode="auto">
          <a:xfrm>
            <a:off x="838200" y="2514600"/>
            <a:ext cx="8077200"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accent2"/>
              </a:buClr>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0"/>
              <a:buChar char="n"/>
              <a:defRPr sz="2400">
                <a:solidFill>
                  <a:schemeClr val="tx1"/>
                </a:solidFill>
                <a:latin typeface="+mn-lt"/>
                <a:ea typeface="+mn-ea"/>
              </a:defRPr>
            </a:lvl2pPr>
            <a:lvl3pPr marL="1304925" indent="-395288" algn="l" rtl="0" fontAlgn="base">
              <a:spcBef>
                <a:spcPct val="20000"/>
              </a:spcBef>
              <a:spcAft>
                <a:spcPct val="0"/>
              </a:spcAft>
              <a:buClr>
                <a:schemeClr val="accent2"/>
              </a:buClr>
              <a:buFont typeface="Wingdings" charset="0"/>
              <a:buChar char="o"/>
              <a:defRPr sz="2000">
                <a:solidFill>
                  <a:schemeClr val="tx1"/>
                </a:solidFill>
                <a:latin typeface="+mn-lt"/>
                <a:ea typeface="+mn-ea"/>
              </a:defRPr>
            </a:lvl3pPr>
            <a:lvl4pPr marL="1693863" indent="-387350" algn="l" rtl="0" fontAlgn="base">
              <a:spcBef>
                <a:spcPct val="20000"/>
              </a:spcBef>
              <a:spcAft>
                <a:spcPct val="0"/>
              </a:spcAft>
              <a:buClr>
                <a:schemeClr val="accent2"/>
              </a:buClr>
              <a:buFont typeface="Wingdings" charset="0"/>
              <a:buChar char="n"/>
              <a:defRPr sz="1600">
                <a:solidFill>
                  <a:schemeClr val="tx1"/>
                </a:solidFill>
                <a:latin typeface="+mn-lt"/>
                <a:ea typeface="+mn-ea"/>
              </a:defRPr>
            </a:lvl4pPr>
            <a:lvl5pPr marL="20939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9pPr>
          </a:lstStyle>
          <a:p>
            <a:pPr marL="0" indent="0">
              <a:buNone/>
              <a:defRPr/>
            </a:pPr>
            <a:r>
              <a:rPr lang="en-US" dirty="0" smtClean="0"/>
              <a:t>Called convex program if </a:t>
            </a:r>
            <a:r>
              <a:rPr kumimoji="1" lang="en-US" i="1" dirty="0" err="1" smtClean="0">
                <a:latin typeface="Times New Roman" charset="0"/>
              </a:rPr>
              <a:t>U</a:t>
            </a:r>
            <a:r>
              <a:rPr kumimoji="1" lang="en-US" i="1" baseline="-25000" dirty="0" err="1" smtClean="0">
                <a:latin typeface="Times New Roman" charset="0"/>
              </a:rPr>
              <a:t>i</a:t>
            </a:r>
            <a:r>
              <a:rPr kumimoji="1" lang="en-US" i="1" dirty="0" smtClean="0">
                <a:latin typeface="Times New Roman" charset="0"/>
              </a:rPr>
              <a:t> </a:t>
            </a:r>
            <a:r>
              <a:rPr lang="en-US" dirty="0" smtClean="0"/>
              <a:t>are concave functions</a:t>
            </a:r>
          </a:p>
          <a:p>
            <a:pPr marL="0" indent="0">
              <a:buNone/>
              <a:defRPr/>
            </a:pPr>
            <a:r>
              <a:rPr lang="en-US" dirty="0" smtClean="0"/>
              <a:t>Local optimum is globally optimal</a:t>
            </a:r>
          </a:p>
          <a:p>
            <a:pPr lvl="1">
              <a:defRPr/>
            </a:pPr>
            <a:r>
              <a:rPr lang="en-US" dirty="0" smtClean="0"/>
              <a:t>First order optimality (KKT) condition is necessary </a:t>
            </a:r>
            <a:r>
              <a:rPr lang="en-US" u="sng" dirty="0" smtClean="0"/>
              <a:t>and</a:t>
            </a:r>
            <a:r>
              <a:rPr lang="en-US" dirty="0" smtClean="0"/>
              <a:t> sufficient</a:t>
            </a:r>
          </a:p>
          <a:p>
            <a:pPr marL="0" indent="0">
              <a:buNone/>
              <a:defRPr/>
            </a:pPr>
            <a:r>
              <a:rPr lang="en-US" dirty="0" smtClean="0"/>
              <a:t>Convex programs are polynomial-time solvable</a:t>
            </a:r>
          </a:p>
          <a:p>
            <a:pPr lvl="1">
              <a:defRPr/>
            </a:pPr>
            <a:r>
              <a:rPr lang="en-US" dirty="0" smtClean="0"/>
              <a:t>Whereas </a:t>
            </a:r>
            <a:r>
              <a:rPr lang="en-US" dirty="0" err="1" smtClean="0"/>
              <a:t>nonconvex</a:t>
            </a:r>
            <a:r>
              <a:rPr lang="en-US" dirty="0" smtClean="0"/>
              <a:t> programs are generally NP hard</a:t>
            </a:r>
          </a:p>
        </p:txBody>
      </p:sp>
    </p:spTree>
    <p:extLst>
      <p:ext uri="{BB962C8B-B14F-4D97-AF65-F5344CB8AC3E}">
        <p14:creationId xmlns:p14="http://schemas.microsoft.com/office/powerpoint/2010/main" val="31891889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pPr eaLnBrk="1" hangingPunct="1">
              <a:defRPr/>
            </a:pPr>
            <a:r>
              <a:rPr lang="en-US" dirty="0" smtClean="0">
                <a:cs typeface="+mj-cs"/>
              </a:rPr>
              <a:t>Background: optimization</a:t>
            </a:r>
          </a:p>
        </p:txBody>
      </p:sp>
      <p:graphicFrame>
        <p:nvGraphicFramePr>
          <p:cNvPr id="63492" name="Object 5"/>
          <p:cNvGraphicFramePr>
            <a:graphicFrameLocks/>
          </p:cNvGraphicFramePr>
          <p:nvPr>
            <p:extLst>
              <p:ext uri="{D42A27DB-BD31-4B8C-83A1-F6EECF244321}">
                <p14:modId xmlns:p14="http://schemas.microsoft.com/office/powerpoint/2010/main" val="2914394498"/>
              </p:ext>
            </p:extLst>
          </p:nvPr>
        </p:nvGraphicFramePr>
        <p:xfrm>
          <a:off x="1752600" y="1295400"/>
          <a:ext cx="5249862" cy="739775"/>
        </p:xfrm>
        <a:graphic>
          <a:graphicData uri="http://schemas.openxmlformats.org/presentationml/2006/ole">
            <mc:AlternateContent xmlns:mc="http://schemas.openxmlformats.org/markup-compatibility/2006">
              <mc:Choice xmlns:v="urn:schemas-microsoft-com:vml" Requires="v">
                <p:oleObj spid="_x0000_s1693805" name="Equation" r:id="rId3" imgW="2349500" imgH="292100" progId="Equation.3">
                  <p:embed/>
                </p:oleObj>
              </mc:Choice>
              <mc:Fallback>
                <p:oleObj name="Equation" r:id="rId3" imgW="2349500" imgH="2921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5249862" cy="739775"/>
                      </a:xfrm>
                      <a:prstGeom prst="rect">
                        <a:avLst/>
                      </a:prstGeom>
                      <a:noFill/>
                      <a:ln>
                        <a:noFill/>
                      </a:ln>
                      <a:effectLst/>
                    </p:spPr>
                  </p:pic>
                </p:oleObj>
              </mc:Fallback>
            </mc:AlternateContent>
          </a:graphicData>
        </a:graphic>
      </p:graphicFrame>
      <p:sp>
        <p:nvSpPr>
          <p:cNvPr id="9" name="Rectangle 3"/>
          <p:cNvSpPr txBox="1">
            <a:spLocks noChangeArrowheads="1"/>
          </p:cNvSpPr>
          <p:nvPr/>
        </p:nvSpPr>
        <p:spPr bwMode="auto">
          <a:xfrm>
            <a:off x="838200" y="2514601"/>
            <a:ext cx="8077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accent2"/>
              </a:buClr>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0"/>
              <a:buChar char="n"/>
              <a:defRPr sz="2400">
                <a:solidFill>
                  <a:schemeClr val="tx1"/>
                </a:solidFill>
                <a:latin typeface="+mn-lt"/>
                <a:ea typeface="+mn-ea"/>
              </a:defRPr>
            </a:lvl2pPr>
            <a:lvl3pPr marL="1304925" indent="-395288" algn="l" rtl="0" fontAlgn="base">
              <a:spcBef>
                <a:spcPct val="20000"/>
              </a:spcBef>
              <a:spcAft>
                <a:spcPct val="0"/>
              </a:spcAft>
              <a:buClr>
                <a:schemeClr val="accent2"/>
              </a:buClr>
              <a:buFont typeface="Wingdings" charset="0"/>
              <a:buChar char="o"/>
              <a:defRPr sz="2000">
                <a:solidFill>
                  <a:schemeClr val="tx1"/>
                </a:solidFill>
                <a:latin typeface="+mn-lt"/>
                <a:ea typeface="+mn-ea"/>
              </a:defRPr>
            </a:lvl3pPr>
            <a:lvl4pPr marL="1693863" indent="-387350" algn="l" rtl="0" fontAlgn="base">
              <a:spcBef>
                <a:spcPct val="20000"/>
              </a:spcBef>
              <a:spcAft>
                <a:spcPct val="0"/>
              </a:spcAft>
              <a:buClr>
                <a:schemeClr val="accent2"/>
              </a:buClr>
              <a:buFont typeface="Wingdings" charset="0"/>
              <a:buChar char="n"/>
              <a:defRPr sz="1600">
                <a:solidFill>
                  <a:schemeClr val="tx1"/>
                </a:solidFill>
                <a:latin typeface="+mn-lt"/>
                <a:ea typeface="+mn-ea"/>
              </a:defRPr>
            </a:lvl4pPr>
            <a:lvl5pPr marL="20939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9pPr>
          </a:lstStyle>
          <a:p>
            <a:pPr marL="0" indent="0">
              <a:buNone/>
              <a:defRPr/>
            </a:pPr>
            <a:r>
              <a:rPr lang="en-US" b="1" u="sng" dirty="0" smtClean="0"/>
              <a:t>Theorem</a:t>
            </a:r>
          </a:p>
          <a:p>
            <a:pPr>
              <a:defRPr/>
            </a:pPr>
            <a:r>
              <a:rPr lang="en-US" dirty="0" smtClean="0"/>
              <a:t>Optimal solution</a:t>
            </a:r>
            <a:r>
              <a:rPr lang="en-US" sz="3200" dirty="0" smtClean="0"/>
              <a:t> </a:t>
            </a:r>
            <a:r>
              <a:rPr lang="en-US" sz="3200" i="1" dirty="0" smtClean="0">
                <a:latin typeface="Times New Roman"/>
                <a:cs typeface="Times New Roman"/>
              </a:rPr>
              <a:t>x</a:t>
            </a:r>
            <a:r>
              <a:rPr lang="en-US" baseline="30000" dirty="0" smtClean="0"/>
              <a:t>*</a:t>
            </a:r>
            <a:r>
              <a:rPr lang="en-US" dirty="0" smtClean="0"/>
              <a:t> exists</a:t>
            </a:r>
          </a:p>
          <a:p>
            <a:pPr>
              <a:defRPr/>
            </a:pPr>
            <a:r>
              <a:rPr lang="en-US" dirty="0" smtClean="0"/>
              <a:t>It is unique if </a:t>
            </a:r>
            <a:r>
              <a:rPr kumimoji="1" lang="en-US" i="1" dirty="0" err="1">
                <a:latin typeface="Times New Roman" charset="0"/>
              </a:rPr>
              <a:t>U</a:t>
            </a:r>
            <a:r>
              <a:rPr kumimoji="1" lang="en-US" i="1" baseline="-25000" dirty="0" err="1">
                <a:latin typeface="Times New Roman" charset="0"/>
              </a:rPr>
              <a:t>i</a:t>
            </a:r>
            <a:r>
              <a:rPr kumimoji="1" lang="en-US" i="1" dirty="0">
                <a:latin typeface="Times New Roman" charset="0"/>
              </a:rPr>
              <a:t> </a:t>
            </a:r>
            <a:r>
              <a:rPr kumimoji="1" lang="en-US" i="1" dirty="0" smtClean="0">
                <a:latin typeface="Times New Roman" charset="0"/>
              </a:rPr>
              <a:t> </a:t>
            </a:r>
            <a:r>
              <a:rPr lang="en-US" dirty="0" smtClean="0"/>
              <a:t>are strictly concave </a:t>
            </a:r>
            <a:endParaRPr lang="en-US" dirty="0"/>
          </a:p>
          <a:p>
            <a:pPr marL="0" indent="0">
              <a:buNone/>
              <a:defRPr/>
            </a:pPr>
            <a:endParaRPr lang="en-US" dirty="0" smtClean="0"/>
          </a:p>
          <a:p>
            <a:pPr marL="0" indent="0">
              <a:buNone/>
              <a:defRPr/>
            </a:pPr>
            <a:endParaRPr lang="en-US" dirty="0"/>
          </a:p>
        </p:txBody>
      </p:sp>
      <p:grpSp>
        <p:nvGrpSpPr>
          <p:cNvPr id="11" name="Group 10"/>
          <p:cNvGrpSpPr/>
          <p:nvPr/>
        </p:nvGrpSpPr>
        <p:grpSpPr>
          <a:xfrm>
            <a:off x="1447800" y="4495800"/>
            <a:ext cx="2743200" cy="1981200"/>
            <a:chOff x="1524000" y="3810000"/>
            <a:chExt cx="5432425" cy="2743201"/>
          </a:xfrm>
        </p:grpSpPr>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810000"/>
              <a:ext cx="54324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Rectangle 12"/>
            <p:cNvSpPr/>
            <p:nvPr/>
          </p:nvSpPr>
          <p:spPr bwMode="auto">
            <a:xfrm>
              <a:off x="1752600" y="3962400"/>
              <a:ext cx="457200" cy="23622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4" name="Rectangle 13"/>
            <p:cNvSpPr/>
            <p:nvPr/>
          </p:nvSpPr>
          <p:spPr bwMode="auto">
            <a:xfrm rot="16200000">
              <a:off x="4267200" y="4191001"/>
              <a:ext cx="304800" cy="4419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grpSp>
        <p:nvGrpSpPr>
          <p:cNvPr id="21" name="Group 20"/>
          <p:cNvGrpSpPr/>
          <p:nvPr/>
        </p:nvGrpSpPr>
        <p:grpSpPr>
          <a:xfrm>
            <a:off x="5029200" y="4648200"/>
            <a:ext cx="2133600" cy="1600200"/>
            <a:chOff x="5105400" y="4724400"/>
            <a:chExt cx="1981200" cy="1371600"/>
          </a:xfrm>
        </p:grpSpPr>
        <p:sp>
          <p:nvSpPr>
            <p:cNvPr id="4" name="Rectangle 3"/>
            <p:cNvSpPr/>
            <p:nvPr/>
          </p:nvSpPr>
          <p:spPr bwMode="auto">
            <a:xfrm>
              <a:off x="5105400" y="4724400"/>
              <a:ext cx="1981200" cy="137160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cxnSp>
          <p:nvCxnSpPr>
            <p:cNvPr id="15" name="Straight Connector 14"/>
            <p:cNvCxnSpPr/>
            <p:nvPr/>
          </p:nvCxnSpPr>
          <p:spPr bwMode="auto">
            <a:xfrm flipV="1">
              <a:off x="5105400" y="5410200"/>
              <a:ext cx="228600" cy="685800"/>
            </a:xfrm>
            <a:prstGeom prst="line">
              <a:avLst/>
            </a:prstGeom>
            <a:solidFill>
              <a:schemeClr val="accent1"/>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V="1">
              <a:off x="5334000" y="4953000"/>
              <a:ext cx="457200" cy="457200"/>
            </a:xfrm>
            <a:prstGeom prst="line">
              <a:avLst/>
            </a:prstGeom>
            <a:solidFill>
              <a:schemeClr val="accent1"/>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flipV="1">
              <a:off x="5791200" y="4724400"/>
              <a:ext cx="1295400" cy="228600"/>
            </a:xfrm>
            <a:prstGeom prst="line">
              <a:avLst/>
            </a:prstGeom>
            <a:solidFill>
              <a:schemeClr val="accent1"/>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6" name="TextBox 25"/>
          <p:cNvSpPr txBox="1"/>
          <p:nvPr/>
        </p:nvSpPr>
        <p:spPr>
          <a:xfrm>
            <a:off x="1872175" y="6302514"/>
            <a:ext cx="1937825" cy="400110"/>
          </a:xfrm>
          <a:prstGeom prst="rect">
            <a:avLst/>
          </a:prstGeom>
          <a:noFill/>
        </p:spPr>
        <p:txBody>
          <a:bodyPr wrap="none" rtlCol="0">
            <a:spAutoFit/>
          </a:bodyPr>
          <a:lstStyle/>
          <a:p>
            <a:pPr algn="ctr"/>
            <a:r>
              <a:rPr lang="en-US" sz="2000" dirty="0">
                <a:solidFill>
                  <a:srgbClr val="0000FF"/>
                </a:solidFill>
              </a:rPr>
              <a:t>s</a:t>
            </a:r>
            <a:r>
              <a:rPr lang="en-US" sz="2000" dirty="0" smtClean="0">
                <a:solidFill>
                  <a:srgbClr val="0000FF"/>
                </a:solidFill>
              </a:rPr>
              <a:t>trictly concave</a:t>
            </a:r>
          </a:p>
        </p:txBody>
      </p:sp>
      <p:sp>
        <p:nvSpPr>
          <p:cNvPr id="27" name="TextBox 26"/>
          <p:cNvSpPr txBox="1"/>
          <p:nvPr/>
        </p:nvSpPr>
        <p:spPr>
          <a:xfrm>
            <a:off x="5770883" y="6305490"/>
            <a:ext cx="541209" cy="400110"/>
          </a:xfrm>
          <a:prstGeom prst="rect">
            <a:avLst/>
          </a:prstGeom>
          <a:noFill/>
        </p:spPr>
        <p:txBody>
          <a:bodyPr wrap="none" rtlCol="0">
            <a:spAutoFit/>
          </a:bodyPr>
          <a:lstStyle/>
          <a:p>
            <a:pPr algn="ctr"/>
            <a:r>
              <a:rPr lang="en-US" sz="2000" dirty="0" smtClean="0">
                <a:solidFill>
                  <a:srgbClr val="0000FF"/>
                </a:solidFill>
              </a:rPr>
              <a:t>not</a:t>
            </a:r>
          </a:p>
        </p:txBody>
      </p:sp>
    </p:spTree>
    <p:extLst>
      <p:ext uri="{BB962C8B-B14F-4D97-AF65-F5344CB8AC3E}">
        <p14:creationId xmlns:p14="http://schemas.microsoft.com/office/powerpoint/2010/main" val="205759930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pPr eaLnBrk="1" hangingPunct="1">
              <a:defRPr/>
            </a:pPr>
            <a:r>
              <a:rPr lang="en-US" dirty="0" smtClean="0">
                <a:cs typeface="+mj-cs"/>
              </a:rPr>
              <a:t>Background: optimization</a:t>
            </a:r>
          </a:p>
        </p:txBody>
      </p:sp>
      <p:graphicFrame>
        <p:nvGraphicFramePr>
          <p:cNvPr id="63492" name="Object 5"/>
          <p:cNvGraphicFramePr>
            <a:graphicFrameLocks/>
          </p:cNvGraphicFramePr>
          <p:nvPr>
            <p:extLst>
              <p:ext uri="{D42A27DB-BD31-4B8C-83A1-F6EECF244321}">
                <p14:modId xmlns:p14="http://schemas.microsoft.com/office/powerpoint/2010/main" val="3640434194"/>
              </p:ext>
            </p:extLst>
          </p:nvPr>
        </p:nvGraphicFramePr>
        <p:xfrm>
          <a:off x="1752600" y="1295400"/>
          <a:ext cx="5249862" cy="739775"/>
        </p:xfrm>
        <a:graphic>
          <a:graphicData uri="http://schemas.openxmlformats.org/presentationml/2006/ole">
            <mc:AlternateContent xmlns:mc="http://schemas.openxmlformats.org/markup-compatibility/2006">
              <mc:Choice xmlns:v="urn:schemas-microsoft-com:vml" Requires="v">
                <p:oleObj spid="_x0000_s1695021" name="Equation" r:id="rId3" imgW="2349500" imgH="292100" progId="Equation.3">
                  <p:embed/>
                </p:oleObj>
              </mc:Choice>
              <mc:Fallback>
                <p:oleObj name="Equation" r:id="rId3" imgW="2349500" imgH="2921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5249862" cy="739775"/>
                      </a:xfrm>
                      <a:prstGeom prst="rect">
                        <a:avLst/>
                      </a:prstGeom>
                      <a:noFill/>
                      <a:ln>
                        <a:noFill/>
                      </a:ln>
                      <a:effectLst/>
                    </p:spPr>
                  </p:pic>
                </p:oleObj>
              </mc:Fallback>
            </mc:AlternateContent>
          </a:graphicData>
        </a:graphic>
      </p:graphicFrame>
      <p:sp>
        <p:nvSpPr>
          <p:cNvPr id="9" name="Rectangle 3"/>
          <p:cNvSpPr txBox="1">
            <a:spLocks noChangeArrowheads="1"/>
          </p:cNvSpPr>
          <p:nvPr/>
        </p:nvSpPr>
        <p:spPr bwMode="auto">
          <a:xfrm>
            <a:off x="838200" y="2514600"/>
            <a:ext cx="8077200"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accent2"/>
              </a:buClr>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0"/>
              <a:buChar char="n"/>
              <a:defRPr sz="2400">
                <a:solidFill>
                  <a:schemeClr val="tx1"/>
                </a:solidFill>
                <a:latin typeface="+mn-lt"/>
                <a:ea typeface="+mn-ea"/>
              </a:defRPr>
            </a:lvl2pPr>
            <a:lvl3pPr marL="1304925" indent="-395288" algn="l" rtl="0" fontAlgn="base">
              <a:spcBef>
                <a:spcPct val="20000"/>
              </a:spcBef>
              <a:spcAft>
                <a:spcPct val="0"/>
              </a:spcAft>
              <a:buClr>
                <a:schemeClr val="accent2"/>
              </a:buClr>
              <a:buFont typeface="Wingdings" charset="0"/>
              <a:buChar char="o"/>
              <a:defRPr sz="2000">
                <a:solidFill>
                  <a:schemeClr val="tx1"/>
                </a:solidFill>
                <a:latin typeface="+mn-lt"/>
                <a:ea typeface="+mn-ea"/>
              </a:defRPr>
            </a:lvl3pPr>
            <a:lvl4pPr marL="1693863" indent="-387350" algn="l" rtl="0" fontAlgn="base">
              <a:spcBef>
                <a:spcPct val="20000"/>
              </a:spcBef>
              <a:spcAft>
                <a:spcPct val="0"/>
              </a:spcAft>
              <a:buClr>
                <a:schemeClr val="accent2"/>
              </a:buClr>
              <a:buFont typeface="Wingdings" charset="0"/>
              <a:buChar char="n"/>
              <a:defRPr sz="1600">
                <a:solidFill>
                  <a:schemeClr val="tx1"/>
                </a:solidFill>
                <a:latin typeface="+mn-lt"/>
                <a:ea typeface="+mn-ea"/>
              </a:defRPr>
            </a:lvl4pPr>
            <a:lvl5pPr marL="20939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9pPr>
          </a:lstStyle>
          <a:p>
            <a:pPr marL="0" indent="0">
              <a:buNone/>
              <a:defRPr/>
            </a:pPr>
            <a:r>
              <a:rPr lang="en-US" b="1" u="sng" dirty="0" smtClean="0"/>
              <a:t>Theorem</a:t>
            </a:r>
          </a:p>
          <a:p>
            <a:pPr marL="0" indent="0">
              <a:buNone/>
              <a:defRPr/>
            </a:pPr>
            <a:r>
              <a:rPr lang="en-US" sz="3200" i="1" dirty="0">
                <a:latin typeface="Times New Roman"/>
                <a:cs typeface="Times New Roman"/>
              </a:rPr>
              <a:t>x</a:t>
            </a:r>
            <a:r>
              <a:rPr lang="en-US" baseline="30000" dirty="0" smtClean="0"/>
              <a:t>*</a:t>
            </a:r>
            <a:r>
              <a:rPr lang="en-US" dirty="0" smtClean="0"/>
              <a:t> is optimal if and only if there exists   such that</a:t>
            </a:r>
          </a:p>
          <a:p>
            <a:pPr marL="0" indent="0">
              <a:buNone/>
              <a:defRPr/>
            </a:pPr>
            <a:endParaRPr lang="en-US" dirty="0" smtClean="0"/>
          </a:p>
          <a:p>
            <a:pPr marL="0" indent="0">
              <a:buNone/>
              <a:defRPr/>
            </a:pPr>
            <a:endParaRPr lang="en-US" dirty="0"/>
          </a:p>
        </p:txBody>
      </p:sp>
      <p:graphicFrame>
        <p:nvGraphicFramePr>
          <p:cNvPr id="5" name="Object 5"/>
          <p:cNvGraphicFramePr>
            <a:graphicFrameLocks/>
          </p:cNvGraphicFramePr>
          <p:nvPr>
            <p:extLst>
              <p:ext uri="{D42A27DB-BD31-4B8C-83A1-F6EECF244321}">
                <p14:modId xmlns:p14="http://schemas.microsoft.com/office/powerpoint/2010/main" val="3845904538"/>
              </p:ext>
            </p:extLst>
          </p:nvPr>
        </p:nvGraphicFramePr>
        <p:xfrm>
          <a:off x="1371600" y="4114800"/>
          <a:ext cx="4003675" cy="2133600"/>
        </p:xfrm>
        <a:graphic>
          <a:graphicData uri="http://schemas.openxmlformats.org/presentationml/2006/ole">
            <mc:AlternateContent xmlns:mc="http://schemas.openxmlformats.org/markup-compatibility/2006">
              <mc:Choice xmlns:v="urn:schemas-microsoft-com:vml" Requires="v">
                <p:oleObj spid="_x0000_s1695022" name="Equation" r:id="rId5" imgW="1790700" imgH="876300" progId="Equation.3">
                  <p:embed/>
                </p:oleObj>
              </mc:Choice>
              <mc:Fallback>
                <p:oleObj name="Equation" r:id="rId5" imgW="1790700" imgH="876300" progId="Equation.3">
                  <p:embed/>
                  <p:pic>
                    <p:nvPicPr>
                      <p:cNvPr id="0" name=""/>
                      <p:cNvPicPr>
                        <a:picLocks noChangeArrowheads="1"/>
                      </p:cNvPicPr>
                      <p:nvPr/>
                    </p:nvPicPr>
                    <p:blipFill>
                      <a:blip r:embed="rId6"/>
                      <a:srcRect/>
                      <a:stretch>
                        <a:fillRect/>
                      </a:stretch>
                    </p:blipFill>
                    <p:spPr bwMode="auto">
                      <a:xfrm>
                        <a:off x="1371600" y="4114800"/>
                        <a:ext cx="4003675" cy="2133600"/>
                      </a:xfrm>
                      <a:prstGeom prst="rect">
                        <a:avLst/>
                      </a:prstGeom>
                      <a:noFill/>
                      <a:ln>
                        <a:noFill/>
                      </a:ln>
                      <a:effectLst/>
                    </p:spPr>
                  </p:pic>
                </p:oleObj>
              </mc:Fallback>
            </mc:AlternateContent>
          </a:graphicData>
        </a:graphic>
      </p:graphicFrame>
      <p:sp>
        <p:nvSpPr>
          <p:cNvPr id="6" name="TextBox 5"/>
          <p:cNvSpPr txBox="1"/>
          <p:nvPr/>
        </p:nvSpPr>
        <p:spPr>
          <a:xfrm>
            <a:off x="7338612" y="4191000"/>
            <a:ext cx="1268571" cy="707886"/>
          </a:xfrm>
          <a:prstGeom prst="rect">
            <a:avLst/>
          </a:prstGeom>
          <a:noFill/>
        </p:spPr>
        <p:txBody>
          <a:bodyPr wrap="none" rtlCol="0">
            <a:spAutoFit/>
          </a:bodyPr>
          <a:lstStyle/>
          <a:p>
            <a:pPr algn="ctr"/>
            <a:r>
              <a:rPr lang="en-US" sz="2000" dirty="0" smtClean="0">
                <a:solidFill>
                  <a:srgbClr val="0000FF"/>
                </a:solidFill>
              </a:rPr>
              <a:t>Lagrange</a:t>
            </a:r>
          </a:p>
          <a:p>
            <a:pPr algn="ctr"/>
            <a:r>
              <a:rPr lang="en-US" sz="2000" dirty="0" smtClean="0">
                <a:solidFill>
                  <a:srgbClr val="0000FF"/>
                </a:solidFill>
              </a:rPr>
              <a:t>multiplier</a:t>
            </a:r>
          </a:p>
        </p:txBody>
      </p:sp>
      <p:cxnSp>
        <p:nvCxnSpPr>
          <p:cNvPr id="7" name="Straight Arrow Connector 6"/>
          <p:cNvCxnSpPr/>
          <p:nvPr/>
        </p:nvCxnSpPr>
        <p:spPr bwMode="auto">
          <a:xfrm flipV="1">
            <a:off x="7924800" y="3733800"/>
            <a:ext cx="0" cy="381000"/>
          </a:xfrm>
          <a:prstGeom prst="straightConnector1">
            <a:avLst/>
          </a:prstGeom>
          <a:solidFill>
            <a:schemeClr val="accent1"/>
          </a:solidFill>
          <a:ln w="2857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5727957" y="5153561"/>
            <a:ext cx="1994932" cy="1323439"/>
          </a:xfrm>
          <a:prstGeom prst="rect">
            <a:avLst/>
          </a:prstGeom>
          <a:noFill/>
        </p:spPr>
        <p:txBody>
          <a:bodyPr wrap="none" rtlCol="0">
            <a:spAutoFit/>
          </a:bodyPr>
          <a:lstStyle/>
          <a:p>
            <a:pPr algn="ctr"/>
            <a:r>
              <a:rPr lang="en-US" sz="2000" dirty="0" smtClean="0">
                <a:solidFill>
                  <a:srgbClr val="0000FF"/>
                </a:solidFill>
              </a:rPr>
              <a:t>Complementary</a:t>
            </a:r>
          </a:p>
          <a:p>
            <a:pPr algn="ctr"/>
            <a:r>
              <a:rPr lang="en-US" sz="2000" dirty="0">
                <a:solidFill>
                  <a:srgbClr val="0000FF"/>
                </a:solidFill>
              </a:rPr>
              <a:t>s</a:t>
            </a:r>
            <a:r>
              <a:rPr lang="en-US" sz="2000" dirty="0" smtClean="0">
                <a:solidFill>
                  <a:srgbClr val="0000FF"/>
                </a:solidFill>
              </a:rPr>
              <a:t>lackness: all </a:t>
            </a:r>
          </a:p>
          <a:p>
            <a:pPr algn="ctr"/>
            <a:r>
              <a:rPr lang="en-US" sz="2000" dirty="0">
                <a:solidFill>
                  <a:srgbClr val="0000FF"/>
                </a:solidFill>
              </a:rPr>
              <a:t>b</a:t>
            </a:r>
            <a:r>
              <a:rPr lang="en-US" sz="2000" dirty="0" smtClean="0">
                <a:solidFill>
                  <a:srgbClr val="0000FF"/>
                </a:solidFill>
              </a:rPr>
              <a:t>ottlenecks are</a:t>
            </a:r>
          </a:p>
          <a:p>
            <a:pPr algn="ctr"/>
            <a:r>
              <a:rPr lang="en-US" sz="2000" dirty="0">
                <a:solidFill>
                  <a:srgbClr val="0000FF"/>
                </a:solidFill>
              </a:rPr>
              <a:t>f</a:t>
            </a:r>
            <a:r>
              <a:rPr lang="en-US" sz="2000" dirty="0" smtClean="0">
                <a:solidFill>
                  <a:srgbClr val="0000FF"/>
                </a:solidFill>
              </a:rPr>
              <a:t>ully utilized </a:t>
            </a:r>
          </a:p>
        </p:txBody>
      </p:sp>
      <p:graphicFrame>
        <p:nvGraphicFramePr>
          <p:cNvPr id="11" name="Object 5"/>
          <p:cNvGraphicFramePr>
            <a:graphicFrameLocks/>
          </p:cNvGraphicFramePr>
          <p:nvPr>
            <p:extLst>
              <p:ext uri="{D42A27DB-BD31-4B8C-83A1-F6EECF244321}">
                <p14:modId xmlns:p14="http://schemas.microsoft.com/office/powerpoint/2010/main" val="6977826"/>
              </p:ext>
            </p:extLst>
          </p:nvPr>
        </p:nvGraphicFramePr>
        <p:xfrm>
          <a:off x="7772400" y="2971800"/>
          <a:ext cx="990600" cy="647700"/>
        </p:xfrm>
        <a:graphic>
          <a:graphicData uri="http://schemas.openxmlformats.org/presentationml/2006/ole">
            <mc:AlternateContent xmlns:mc="http://schemas.openxmlformats.org/markup-compatibility/2006">
              <mc:Choice xmlns:v="urn:schemas-microsoft-com:vml" Requires="v">
                <p:oleObj spid="_x0000_s1695023" name="Equation" r:id="rId7" imgW="419100" imgH="228600" progId="Equation.3">
                  <p:embed/>
                </p:oleObj>
              </mc:Choice>
              <mc:Fallback>
                <p:oleObj name="Equation" r:id="rId7" imgW="419100" imgH="228600" progId="Equation.3">
                  <p:embed/>
                  <p:pic>
                    <p:nvPicPr>
                      <p:cNvPr id="0" name=""/>
                      <p:cNvPicPr>
                        <a:picLocks noChangeArrowheads="1"/>
                      </p:cNvPicPr>
                      <p:nvPr/>
                    </p:nvPicPr>
                    <p:blipFill>
                      <a:blip r:embed="rId8"/>
                      <a:srcRect/>
                      <a:stretch>
                        <a:fillRect/>
                      </a:stretch>
                    </p:blipFill>
                    <p:spPr bwMode="auto">
                      <a:xfrm>
                        <a:off x="7772400" y="2971800"/>
                        <a:ext cx="990600" cy="6477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765187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pPr eaLnBrk="1" hangingPunct="1">
              <a:defRPr/>
            </a:pPr>
            <a:r>
              <a:rPr lang="en-US" dirty="0" smtClean="0">
                <a:cs typeface="+mj-cs"/>
              </a:rPr>
              <a:t>Background: optimization</a:t>
            </a:r>
          </a:p>
        </p:txBody>
      </p:sp>
      <p:graphicFrame>
        <p:nvGraphicFramePr>
          <p:cNvPr id="63492" name="Object 5"/>
          <p:cNvGraphicFramePr>
            <a:graphicFrameLocks/>
          </p:cNvGraphicFramePr>
          <p:nvPr>
            <p:extLst>
              <p:ext uri="{D42A27DB-BD31-4B8C-83A1-F6EECF244321}">
                <p14:modId xmlns:p14="http://schemas.microsoft.com/office/powerpoint/2010/main" val="3190257847"/>
              </p:ext>
            </p:extLst>
          </p:nvPr>
        </p:nvGraphicFramePr>
        <p:xfrm>
          <a:off x="1752600" y="1295400"/>
          <a:ext cx="5249862" cy="739775"/>
        </p:xfrm>
        <a:graphic>
          <a:graphicData uri="http://schemas.openxmlformats.org/presentationml/2006/ole">
            <mc:AlternateContent xmlns:mc="http://schemas.openxmlformats.org/markup-compatibility/2006">
              <mc:Choice xmlns:v="urn:schemas-microsoft-com:vml" Requires="v">
                <p:oleObj spid="_x0000_s1696034" name="Equation" r:id="rId3" imgW="2349500" imgH="292100" progId="Equation.3">
                  <p:embed/>
                </p:oleObj>
              </mc:Choice>
              <mc:Fallback>
                <p:oleObj name="Equation" r:id="rId3" imgW="2349500" imgH="2921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5249862" cy="739775"/>
                      </a:xfrm>
                      <a:prstGeom prst="rect">
                        <a:avLst/>
                      </a:prstGeom>
                      <a:noFill/>
                      <a:ln>
                        <a:noFill/>
                      </a:ln>
                      <a:effectLst/>
                    </p:spPr>
                  </p:pic>
                </p:oleObj>
              </mc:Fallback>
            </mc:AlternateContent>
          </a:graphicData>
        </a:graphic>
      </p:graphicFrame>
      <p:sp>
        <p:nvSpPr>
          <p:cNvPr id="9" name="Rectangle 3"/>
          <p:cNvSpPr txBox="1">
            <a:spLocks noChangeArrowheads="1"/>
          </p:cNvSpPr>
          <p:nvPr/>
        </p:nvSpPr>
        <p:spPr bwMode="auto">
          <a:xfrm>
            <a:off x="838200" y="2514600"/>
            <a:ext cx="8077200"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accent2"/>
              </a:buClr>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0"/>
              <a:buChar char="n"/>
              <a:defRPr sz="2400">
                <a:solidFill>
                  <a:schemeClr val="tx1"/>
                </a:solidFill>
                <a:latin typeface="+mn-lt"/>
                <a:ea typeface="+mn-ea"/>
              </a:defRPr>
            </a:lvl2pPr>
            <a:lvl3pPr marL="1304925" indent="-395288" algn="l" rtl="0" fontAlgn="base">
              <a:spcBef>
                <a:spcPct val="20000"/>
              </a:spcBef>
              <a:spcAft>
                <a:spcPct val="0"/>
              </a:spcAft>
              <a:buClr>
                <a:schemeClr val="accent2"/>
              </a:buClr>
              <a:buFont typeface="Wingdings" charset="0"/>
              <a:buChar char="o"/>
              <a:defRPr sz="2000">
                <a:solidFill>
                  <a:schemeClr val="tx1"/>
                </a:solidFill>
                <a:latin typeface="+mn-lt"/>
                <a:ea typeface="+mn-ea"/>
              </a:defRPr>
            </a:lvl3pPr>
            <a:lvl4pPr marL="1693863" indent="-387350" algn="l" rtl="0" fontAlgn="base">
              <a:spcBef>
                <a:spcPct val="20000"/>
              </a:spcBef>
              <a:spcAft>
                <a:spcPct val="0"/>
              </a:spcAft>
              <a:buClr>
                <a:schemeClr val="accent2"/>
              </a:buClr>
              <a:buFont typeface="Wingdings" charset="0"/>
              <a:buChar char="n"/>
              <a:defRPr sz="1600">
                <a:solidFill>
                  <a:schemeClr val="tx1"/>
                </a:solidFill>
                <a:latin typeface="+mn-lt"/>
                <a:ea typeface="+mn-ea"/>
              </a:defRPr>
            </a:lvl4pPr>
            <a:lvl5pPr marL="20939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9pPr>
          </a:lstStyle>
          <a:p>
            <a:pPr marL="0" indent="0">
              <a:buNone/>
              <a:defRPr/>
            </a:pPr>
            <a:r>
              <a:rPr lang="en-US" b="1" u="sng" dirty="0" smtClean="0"/>
              <a:t>Theorem</a:t>
            </a:r>
          </a:p>
          <a:p>
            <a:pPr marL="0" indent="0">
              <a:buNone/>
              <a:defRPr/>
            </a:pPr>
            <a:r>
              <a:rPr lang="en-US" sz="3200" i="1" dirty="0" smtClean="0">
                <a:latin typeface="Times New Roman"/>
                <a:cs typeface="Times New Roman"/>
              </a:rPr>
              <a:t>p</a:t>
            </a:r>
            <a:r>
              <a:rPr lang="en-US" baseline="30000" dirty="0" smtClean="0"/>
              <a:t>*</a:t>
            </a:r>
            <a:r>
              <a:rPr lang="en-US" dirty="0" smtClean="0"/>
              <a:t> can be interpreted as prices </a:t>
            </a:r>
          </a:p>
          <a:p>
            <a:pPr lvl="1">
              <a:defRPr/>
            </a:pPr>
            <a:r>
              <a:rPr lang="en-US" dirty="0" smtClean="0"/>
              <a:t>Optimal </a:t>
            </a:r>
            <a:r>
              <a:rPr lang="en-US" sz="2800" i="1" dirty="0">
                <a:latin typeface="Times New Roman"/>
                <a:cs typeface="Times New Roman"/>
              </a:rPr>
              <a:t> </a:t>
            </a:r>
            <a:r>
              <a:rPr lang="en-US" sz="2800" i="1" dirty="0" smtClean="0">
                <a:latin typeface="Times New Roman"/>
                <a:cs typeface="Times New Roman"/>
              </a:rPr>
              <a:t> </a:t>
            </a:r>
            <a:r>
              <a:rPr lang="en-US" dirty="0" smtClean="0"/>
              <a:t>   maximizes its own benefit</a:t>
            </a:r>
          </a:p>
          <a:p>
            <a:pPr marL="0" indent="0">
              <a:buNone/>
              <a:defRPr/>
            </a:pPr>
            <a:endParaRPr lang="en-US" dirty="0" smtClean="0"/>
          </a:p>
          <a:p>
            <a:pPr marL="0" indent="0">
              <a:buNone/>
              <a:defRPr/>
            </a:pPr>
            <a:endParaRPr lang="en-US" dirty="0"/>
          </a:p>
        </p:txBody>
      </p:sp>
      <p:graphicFrame>
        <p:nvGraphicFramePr>
          <p:cNvPr id="5" name="Object 5"/>
          <p:cNvGraphicFramePr>
            <a:graphicFrameLocks/>
          </p:cNvGraphicFramePr>
          <p:nvPr>
            <p:extLst>
              <p:ext uri="{D42A27DB-BD31-4B8C-83A1-F6EECF244321}">
                <p14:modId xmlns:p14="http://schemas.microsoft.com/office/powerpoint/2010/main" val="1112526992"/>
              </p:ext>
            </p:extLst>
          </p:nvPr>
        </p:nvGraphicFramePr>
        <p:xfrm>
          <a:off x="2355850" y="4208463"/>
          <a:ext cx="3435350" cy="896937"/>
        </p:xfrm>
        <a:graphic>
          <a:graphicData uri="http://schemas.openxmlformats.org/presentationml/2006/ole">
            <mc:AlternateContent xmlns:mc="http://schemas.openxmlformats.org/markup-compatibility/2006">
              <mc:Choice xmlns:v="urn:schemas-microsoft-com:vml" Requires="v">
                <p:oleObj spid="_x0000_s1696035" name="Equation" r:id="rId5" imgW="1536700" imgH="368300" progId="Equation.3">
                  <p:embed/>
                </p:oleObj>
              </mc:Choice>
              <mc:Fallback>
                <p:oleObj name="Equation" r:id="rId5" imgW="1536700" imgH="368300" progId="Equation.3">
                  <p:embed/>
                  <p:pic>
                    <p:nvPicPr>
                      <p:cNvPr id="0" name=""/>
                      <p:cNvPicPr>
                        <a:picLocks noChangeArrowheads="1"/>
                      </p:cNvPicPr>
                      <p:nvPr/>
                    </p:nvPicPr>
                    <p:blipFill>
                      <a:blip r:embed="rId6"/>
                      <a:srcRect/>
                      <a:stretch>
                        <a:fillRect/>
                      </a:stretch>
                    </p:blipFill>
                    <p:spPr bwMode="auto">
                      <a:xfrm>
                        <a:off x="2355850" y="4208463"/>
                        <a:ext cx="3435350" cy="896937"/>
                      </a:xfrm>
                      <a:prstGeom prst="rect">
                        <a:avLst/>
                      </a:prstGeom>
                      <a:noFill/>
                      <a:ln>
                        <a:noFill/>
                      </a:ln>
                      <a:effectLst/>
                    </p:spPr>
                  </p:pic>
                </p:oleObj>
              </mc:Fallback>
            </mc:AlternateContent>
          </a:graphicData>
        </a:graphic>
      </p:graphicFrame>
      <p:graphicFrame>
        <p:nvGraphicFramePr>
          <p:cNvPr id="11" name="Object 5"/>
          <p:cNvGraphicFramePr>
            <a:graphicFrameLocks/>
          </p:cNvGraphicFramePr>
          <p:nvPr>
            <p:extLst>
              <p:ext uri="{D42A27DB-BD31-4B8C-83A1-F6EECF244321}">
                <p14:modId xmlns:p14="http://schemas.microsoft.com/office/powerpoint/2010/main" val="1023789044"/>
              </p:ext>
            </p:extLst>
          </p:nvPr>
        </p:nvGraphicFramePr>
        <p:xfrm>
          <a:off x="3182938" y="3581400"/>
          <a:ext cx="398462" cy="587375"/>
        </p:xfrm>
        <a:graphic>
          <a:graphicData uri="http://schemas.openxmlformats.org/presentationml/2006/ole">
            <mc:AlternateContent xmlns:mc="http://schemas.openxmlformats.org/markup-compatibility/2006">
              <mc:Choice xmlns:v="urn:schemas-microsoft-com:vml" Requires="v">
                <p:oleObj spid="_x0000_s1696036" name="Equation" r:id="rId7" imgW="177800" imgH="241300" progId="Equation.3">
                  <p:embed/>
                </p:oleObj>
              </mc:Choice>
              <mc:Fallback>
                <p:oleObj name="Equation" r:id="rId7" imgW="177800" imgH="241300" progId="Equation.3">
                  <p:embed/>
                  <p:pic>
                    <p:nvPicPr>
                      <p:cNvPr id="0" name=""/>
                      <p:cNvPicPr>
                        <a:picLocks noChangeArrowheads="1"/>
                      </p:cNvPicPr>
                      <p:nvPr/>
                    </p:nvPicPr>
                    <p:blipFill>
                      <a:blip r:embed="rId8"/>
                      <a:srcRect/>
                      <a:stretch>
                        <a:fillRect/>
                      </a:stretch>
                    </p:blipFill>
                    <p:spPr bwMode="auto">
                      <a:xfrm>
                        <a:off x="3182938" y="3581400"/>
                        <a:ext cx="398462" cy="587375"/>
                      </a:xfrm>
                      <a:prstGeom prst="rect">
                        <a:avLst/>
                      </a:prstGeom>
                      <a:noFill/>
                      <a:ln>
                        <a:noFill/>
                      </a:ln>
                      <a:effectLst/>
                    </p:spPr>
                  </p:pic>
                </p:oleObj>
              </mc:Fallback>
            </mc:AlternateContent>
          </a:graphicData>
        </a:graphic>
      </p:graphicFrame>
      <p:sp>
        <p:nvSpPr>
          <p:cNvPr id="12" name="TextBox 11"/>
          <p:cNvSpPr txBox="1"/>
          <p:nvPr/>
        </p:nvSpPr>
        <p:spPr>
          <a:xfrm>
            <a:off x="6172200" y="4324290"/>
            <a:ext cx="2522796" cy="400110"/>
          </a:xfrm>
          <a:prstGeom prst="rect">
            <a:avLst/>
          </a:prstGeom>
          <a:noFill/>
        </p:spPr>
        <p:txBody>
          <a:bodyPr wrap="none" rtlCol="0">
            <a:spAutoFit/>
          </a:bodyPr>
          <a:lstStyle/>
          <a:p>
            <a:pPr algn="ctr"/>
            <a:r>
              <a:rPr lang="en-US" sz="2000" dirty="0">
                <a:solidFill>
                  <a:srgbClr val="0000FF"/>
                </a:solidFill>
              </a:rPr>
              <a:t>i</a:t>
            </a:r>
            <a:r>
              <a:rPr lang="en-US" sz="2000" dirty="0" smtClean="0">
                <a:solidFill>
                  <a:srgbClr val="0000FF"/>
                </a:solidFill>
              </a:rPr>
              <a:t>ncentive compatible</a:t>
            </a:r>
          </a:p>
        </p:txBody>
      </p:sp>
    </p:spTree>
    <p:extLst>
      <p:ext uri="{BB962C8B-B14F-4D97-AF65-F5344CB8AC3E}">
        <p14:creationId xmlns:p14="http://schemas.microsoft.com/office/powerpoint/2010/main" val="313258137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pPr eaLnBrk="1" hangingPunct="1">
              <a:defRPr/>
            </a:pPr>
            <a:r>
              <a:rPr lang="en-US" dirty="0" smtClean="0">
                <a:cs typeface="+mj-cs"/>
              </a:rPr>
              <a:t>Background: optimization</a:t>
            </a:r>
          </a:p>
        </p:txBody>
      </p:sp>
      <p:graphicFrame>
        <p:nvGraphicFramePr>
          <p:cNvPr id="63492" name="Object 5"/>
          <p:cNvGraphicFramePr>
            <a:graphicFrameLocks/>
          </p:cNvGraphicFramePr>
          <p:nvPr>
            <p:extLst>
              <p:ext uri="{D42A27DB-BD31-4B8C-83A1-F6EECF244321}">
                <p14:modId xmlns:p14="http://schemas.microsoft.com/office/powerpoint/2010/main" val="3041914746"/>
              </p:ext>
            </p:extLst>
          </p:nvPr>
        </p:nvGraphicFramePr>
        <p:xfrm>
          <a:off x="1752600" y="1295400"/>
          <a:ext cx="5249862" cy="739775"/>
        </p:xfrm>
        <a:graphic>
          <a:graphicData uri="http://schemas.openxmlformats.org/presentationml/2006/ole">
            <mc:AlternateContent xmlns:mc="http://schemas.openxmlformats.org/markup-compatibility/2006">
              <mc:Choice xmlns:v="urn:schemas-microsoft-com:vml" Requires="v">
                <p:oleObj spid="_x0000_s1697061" name="Equation" r:id="rId3" imgW="2349500" imgH="292100" progId="Equation.3">
                  <p:embed/>
                </p:oleObj>
              </mc:Choice>
              <mc:Fallback>
                <p:oleObj name="Equation" r:id="rId3" imgW="2349500" imgH="2921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5249862" cy="739775"/>
                      </a:xfrm>
                      <a:prstGeom prst="rect">
                        <a:avLst/>
                      </a:prstGeom>
                      <a:noFill/>
                      <a:ln>
                        <a:noFill/>
                      </a:ln>
                      <a:effectLst/>
                    </p:spPr>
                  </p:pic>
                </p:oleObj>
              </mc:Fallback>
            </mc:AlternateContent>
          </a:graphicData>
        </a:graphic>
      </p:graphicFrame>
      <p:sp>
        <p:nvSpPr>
          <p:cNvPr id="9" name="Rectangle 3"/>
          <p:cNvSpPr txBox="1">
            <a:spLocks noChangeArrowheads="1"/>
          </p:cNvSpPr>
          <p:nvPr/>
        </p:nvSpPr>
        <p:spPr bwMode="auto">
          <a:xfrm>
            <a:off x="838200" y="2514600"/>
            <a:ext cx="8077200"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accent2"/>
              </a:buClr>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0"/>
              <a:buChar char="n"/>
              <a:defRPr sz="2400">
                <a:solidFill>
                  <a:schemeClr val="tx1"/>
                </a:solidFill>
                <a:latin typeface="+mn-lt"/>
                <a:ea typeface="+mn-ea"/>
              </a:defRPr>
            </a:lvl2pPr>
            <a:lvl3pPr marL="1304925" indent="-395288" algn="l" rtl="0" fontAlgn="base">
              <a:spcBef>
                <a:spcPct val="20000"/>
              </a:spcBef>
              <a:spcAft>
                <a:spcPct val="0"/>
              </a:spcAft>
              <a:buClr>
                <a:schemeClr val="accent2"/>
              </a:buClr>
              <a:buFont typeface="Wingdings" charset="0"/>
              <a:buChar char="o"/>
              <a:defRPr sz="2000">
                <a:solidFill>
                  <a:schemeClr val="tx1"/>
                </a:solidFill>
                <a:latin typeface="+mn-lt"/>
                <a:ea typeface="+mn-ea"/>
              </a:defRPr>
            </a:lvl3pPr>
            <a:lvl4pPr marL="1693863" indent="-387350" algn="l" rtl="0" fontAlgn="base">
              <a:spcBef>
                <a:spcPct val="20000"/>
              </a:spcBef>
              <a:spcAft>
                <a:spcPct val="0"/>
              </a:spcAft>
              <a:buClr>
                <a:schemeClr val="accent2"/>
              </a:buClr>
              <a:buFont typeface="Wingdings" charset="0"/>
              <a:buChar char="n"/>
              <a:defRPr sz="1600">
                <a:solidFill>
                  <a:schemeClr val="tx1"/>
                </a:solidFill>
                <a:latin typeface="+mn-lt"/>
                <a:ea typeface="+mn-ea"/>
              </a:defRPr>
            </a:lvl4pPr>
            <a:lvl5pPr marL="20939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9pPr>
          </a:lstStyle>
          <a:p>
            <a:pPr marL="0" indent="0">
              <a:buNone/>
              <a:defRPr/>
            </a:pPr>
            <a:r>
              <a:rPr lang="en-US" b="1" u="sng" dirty="0" smtClean="0"/>
              <a:t>Theorem</a:t>
            </a:r>
          </a:p>
          <a:p>
            <a:pPr marL="0" indent="0">
              <a:buNone/>
              <a:defRPr/>
            </a:pPr>
            <a:r>
              <a:rPr lang="en-US" dirty="0" smtClean="0"/>
              <a:t>Gradient decent algorithm to solve the dual problem is decentralized</a:t>
            </a:r>
          </a:p>
          <a:p>
            <a:pPr marL="0" indent="0">
              <a:buNone/>
              <a:defRPr/>
            </a:pPr>
            <a:endParaRPr lang="en-US" dirty="0"/>
          </a:p>
        </p:txBody>
      </p:sp>
      <p:graphicFrame>
        <p:nvGraphicFramePr>
          <p:cNvPr id="5" name="Object 5"/>
          <p:cNvGraphicFramePr>
            <a:graphicFrameLocks/>
          </p:cNvGraphicFramePr>
          <p:nvPr>
            <p:extLst>
              <p:ext uri="{D42A27DB-BD31-4B8C-83A1-F6EECF244321}">
                <p14:modId xmlns:p14="http://schemas.microsoft.com/office/powerpoint/2010/main" val="2694719930"/>
              </p:ext>
            </p:extLst>
          </p:nvPr>
        </p:nvGraphicFramePr>
        <p:xfrm>
          <a:off x="1447800" y="3962400"/>
          <a:ext cx="4343400" cy="1447800"/>
        </p:xfrm>
        <a:graphic>
          <a:graphicData uri="http://schemas.openxmlformats.org/presentationml/2006/ole">
            <mc:AlternateContent xmlns:mc="http://schemas.openxmlformats.org/markup-compatibility/2006">
              <mc:Choice xmlns:v="urn:schemas-microsoft-com:vml" Requires="v">
                <p:oleObj spid="_x0000_s1697062" name="Equation" r:id="rId5" imgW="1905000" imgH="571500" progId="Equation.3">
                  <p:embed/>
                </p:oleObj>
              </mc:Choice>
              <mc:Fallback>
                <p:oleObj name="Equation" r:id="rId5" imgW="1905000" imgH="571500" progId="Equation.3">
                  <p:embed/>
                  <p:pic>
                    <p:nvPicPr>
                      <p:cNvPr id="0" name=""/>
                      <p:cNvPicPr>
                        <a:picLocks noChangeArrowheads="1"/>
                      </p:cNvPicPr>
                      <p:nvPr/>
                    </p:nvPicPr>
                    <p:blipFill>
                      <a:blip r:embed="rId6"/>
                      <a:srcRect/>
                      <a:stretch>
                        <a:fillRect/>
                      </a:stretch>
                    </p:blipFill>
                    <p:spPr bwMode="auto">
                      <a:xfrm>
                        <a:off x="1447800" y="3962400"/>
                        <a:ext cx="4343400" cy="1447800"/>
                      </a:xfrm>
                      <a:prstGeom prst="rect">
                        <a:avLst/>
                      </a:prstGeom>
                      <a:noFill/>
                      <a:ln>
                        <a:noFill/>
                      </a:ln>
                      <a:effectLst/>
                    </p:spPr>
                  </p:pic>
                </p:oleObj>
              </mc:Fallback>
            </mc:AlternateContent>
          </a:graphicData>
        </a:graphic>
      </p:graphicFrame>
      <p:sp>
        <p:nvSpPr>
          <p:cNvPr id="12" name="TextBox 11"/>
          <p:cNvSpPr txBox="1"/>
          <p:nvPr/>
        </p:nvSpPr>
        <p:spPr>
          <a:xfrm>
            <a:off x="5943600" y="4171890"/>
            <a:ext cx="2907767" cy="400110"/>
          </a:xfrm>
          <a:prstGeom prst="rect">
            <a:avLst/>
          </a:prstGeom>
          <a:noFill/>
        </p:spPr>
        <p:txBody>
          <a:bodyPr wrap="none" rtlCol="0">
            <a:spAutoFit/>
          </a:bodyPr>
          <a:lstStyle/>
          <a:p>
            <a:pPr algn="ctr"/>
            <a:r>
              <a:rPr lang="en-US" sz="2000" dirty="0">
                <a:solidFill>
                  <a:srgbClr val="0000FF"/>
                </a:solidFill>
              </a:rPr>
              <a:t>l</a:t>
            </a:r>
            <a:r>
              <a:rPr lang="en-US" sz="2000" dirty="0" smtClean="0">
                <a:solidFill>
                  <a:srgbClr val="0000FF"/>
                </a:solidFill>
              </a:rPr>
              <a:t>aw of supply &amp; demand</a:t>
            </a:r>
          </a:p>
        </p:txBody>
      </p:sp>
      <p:graphicFrame>
        <p:nvGraphicFramePr>
          <p:cNvPr id="8" name="Object 8"/>
          <p:cNvGraphicFramePr>
            <a:graphicFrameLocks/>
          </p:cNvGraphicFramePr>
          <p:nvPr>
            <p:extLst>
              <p:ext uri="{D42A27DB-BD31-4B8C-83A1-F6EECF244321}">
                <p14:modId xmlns:p14="http://schemas.microsoft.com/office/powerpoint/2010/main" val="4078447258"/>
              </p:ext>
            </p:extLst>
          </p:nvPr>
        </p:nvGraphicFramePr>
        <p:xfrm>
          <a:off x="6324600" y="5029200"/>
          <a:ext cx="2286000" cy="1600200"/>
        </p:xfrm>
        <a:graphic>
          <a:graphicData uri="http://schemas.openxmlformats.org/presentationml/2006/ole">
            <mc:AlternateContent xmlns:mc="http://schemas.openxmlformats.org/markup-compatibility/2006">
              <mc:Choice xmlns:v="urn:schemas-microsoft-com:vml" Requires="v">
                <p:oleObj spid="_x0000_s1697063" name="Equation" r:id="rId7" imgW="1054100" imgH="749300" progId="Equation.3">
                  <p:embed/>
                </p:oleObj>
              </mc:Choice>
              <mc:Fallback>
                <p:oleObj name="Equation" r:id="rId7" imgW="1054100" imgH="749300" progId="Equation.3">
                  <p:embed/>
                  <p:pic>
                    <p:nvPicPr>
                      <p:cNvPr id="0" name=""/>
                      <p:cNvPicPr>
                        <a:picLocks noChangeArrowheads="1"/>
                      </p:cNvPicPr>
                      <p:nvPr/>
                    </p:nvPicPr>
                    <p:blipFill>
                      <a:blip r:embed="rId8"/>
                      <a:srcRect/>
                      <a:stretch>
                        <a:fillRect/>
                      </a:stretch>
                    </p:blipFill>
                    <p:spPr bwMode="auto">
                      <a:xfrm>
                        <a:off x="6324600" y="5029200"/>
                        <a:ext cx="2286000" cy="1600200"/>
                      </a:xfrm>
                      <a:prstGeom prst="rect">
                        <a:avLst/>
                      </a:prstGeom>
                      <a:solidFill>
                        <a:srgbClr val="C0C0C0"/>
                      </a:solidFill>
                      <a:ln w="28575" cmpd="sng">
                        <a:solidFill>
                          <a:srgbClr val="000000"/>
                        </a:solidFill>
                      </a:ln>
                      <a:effectLst/>
                    </p:spPr>
                  </p:pic>
                </p:oleObj>
              </mc:Fallback>
            </mc:AlternateContent>
          </a:graphicData>
        </a:graphic>
      </p:graphicFrame>
    </p:spTree>
    <p:extLst>
      <p:ext uri="{BB962C8B-B14F-4D97-AF65-F5344CB8AC3E}">
        <p14:creationId xmlns:p14="http://schemas.microsoft.com/office/powerpoint/2010/main" val="41258704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p:cNvSpPr>
            <a:spLocks noGrp="1" noChangeArrowheads="1"/>
          </p:cNvSpPr>
          <p:nvPr>
            <p:ph type="title"/>
          </p:nvPr>
        </p:nvSpPr>
        <p:spPr/>
        <p:txBody>
          <a:bodyPr/>
          <a:lstStyle/>
          <a:p>
            <a:pPr eaLnBrk="1" hangingPunct="1">
              <a:defRPr/>
            </a:pPr>
            <a:r>
              <a:rPr lang="en-US" dirty="0" smtClean="0">
                <a:cs typeface="+mj-cs"/>
              </a:rPr>
              <a:t>Background: optimization</a:t>
            </a:r>
          </a:p>
        </p:txBody>
      </p:sp>
      <p:graphicFrame>
        <p:nvGraphicFramePr>
          <p:cNvPr id="63492" name="Object 5"/>
          <p:cNvGraphicFramePr>
            <a:graphicFrameLocks/>
          </p:cNvGraphicFramePr>
          <p:nvPr>
            <p:extLst>
              <p:ext uri="{D42A27DB-BD31-4B8C-83A1-F6EECF244321}">
                <p14:modId xmlns:p14="http://schemas.microsoft.com/office/powerpoint/2010/main" val="2618961551"/>
              </p:ext>
            </p:extLst>
          </p:nvPr>
        </p:nvGraphicFramePr>
        <p:xfrm>
          <a:off x="1752600" y="1295400"/>
          <a:ext cx="5249862" cy="739775"/>
        </p:xfrm>
        <a:graphic>
          <a:graphicData uri="http://schemas.openxmlformats.org/presentationml/2006/ole">
            <mc:AlternateContent xmlns:mc="http://schemas.openxmlformats.org/markup-compatibility/2006">
              <mc:Choice xmlns:v="urn:schemas-microsoft-com:vml" Requires="v">
                <p:oleObj spid="_x0000_s1697989" name="Equation" r:id="rId3" imgW="2349500" imgH="292100" progId="Equation.3">
                  <p:embed/>
                </p:oleObj>
              </mc:Choice>
              <mc:Fallback>
                <p:oleObj name="Equation" r:id="rId3" imgW="2349500" imgH="292100" progId="Equation.3">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5249862" cy="739775"/>
                      </a:xfrm>
                      <a:prstGeom prst="rect">
                        <a:avLst/>
                      </a:prstGeom>
                      <a:noFill/>
                      <a:ln>
                        <a:noFill/>
                      </a:ln>
                      <a:effectLst/>
                    </p:spPr>
                  </p:pic>
                </p:oleObj>
              </mc:Fallback>
            </mc:AlternateContent>
          </a:graphicData>
        </a:graphic>
      </p:graphicFrame>
      <p:sp>
        <p:nvSpPr>
          <p:cNvPr id="9" name="Rectangle 3"/>
          <p:cNvSpPr txBox="1">
            <a:spLocks noChangeArrowheads="1"/>
          </p:cNvSpPr>
          <p:nvPr/>
        </p:nvSpPr>
        <p:spPr bwMode="auto">
          <a:xfrm>
            <a:off x="838200" y="2514600"/>
            <a:ext cx="8077200" cy="399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accent2"/>
              </a:buClr>
              <a:buFont typeface="Wingdings" charset="0"/>
              <a:buChar char="o"/>
              <a:defRPr sz="28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charset="0"/>
              <a:buChar char="n"/>
              <a:defRPr sz="2400">
                <a:solidFill>
                  <a:schemeClr val="tx1"/>
                </a:solidFill>
                <a:latin typeface="+mn-lt"/>
                <a:ea typeface="+mn-ea"/>
              </a:defRPr>
            </a:lvl2pPr>
            <a:lvl3pPr marL="1304925" indent="-395288" algn="l" rtl="0" fontAlgn="base">
              <a:spcBef>
                <a:spcPct val="20000"/>
              </a:spcBef>
              <a:spcAft>
                <a:spcPct val="0"/>
              </a:spcAft>
              <a:buClr>
                <a:schemeClr val="accent2"/>
              </a:buClr>
              <a:buFont typeface="Wingdings" charset="0"/>
              <a:buChar char="o"/>
              <a:defRPr sz="2000">
                <a:solidFill>
                  <a:schemeClr val="tx1"/>
                </a:solidFill>
                <a:latin typeface="+mn-lt"/>
                <a:ea typeface="+mn-ea"/>
              </a:defRPr>
            </a:lvl3pPr>
            <a:lvl4pPr marL="1693863" indent="-387350" algn="l" rtl="0" fontAlgn="base">
              <a:spcBef>
                <a:spcPct val="20000"/>
              </a:spcBef>
              <a:spcAft>
                <a:spcPct val="0"/>
              </a:spcAft>
              <a:buClr>
                <a:schemeClr val="accent2"/>
              </a:buClr>
              <a:buFont typeface="Wingdings" charset="0"/>
              <a:buChar char="n"/>
              <a:defRPr sz="1600">
                <a:solidFill>
                  <a:schemeClr val="tx1"/>
                </a:solidFill>
                <a:latin typeface="+mn-lt"/>
                <a:ea typeface="+mn-ea"/>
              </a:defRPr>
            </a:lvl4pPr>
            <a:lvl5pPr marL="20939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5pPr>
            <a:lvl6pPr marL="25511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6pPr>
            <a:lvl7pPr marL="30083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7pPr>
            <a:lvl8pPr marL="34655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8pPr>
            <a:lvl9pPr marL="3922713" indent="-398463" algn="l" rtl="0" fontAlgn="base">
              <a:spcBef>
                <a:spcPct val="25000"/>
              </a:spcBef>
              <a:spcAft>
                <a:spcPct val="0"/>
              </a:spcAft>
              <a:buClr>
                <a:schemeClr val="accent2"/>
              </a:buClr>
              <a:buFont typeface="Wingdings" charset="0"/>
              <a:buChar char="§"/>
              <a:defRPr sz="1600">
                <a:solidFill>
                  <a:schemeClr val="tx1"/>
                </a:solidFill>
                <a:latin typeface="+mn-lt"/>
                <a:ea typeface="+mn-ea"/>
              </a:defRPr>
            </a:lvl9pPr>
          </a:lstStyle>
          <a:p>
            <a:pPr marL="0" indent="0">
              <a:buNone/>
              <a:defRPr/>
            </a:pPr>
            <a:r>
              <a:rPr lang="en-US" b="1" u="sng" dirty="0" smtClean="0"/>
              <a:t>Theorem</a:t>
            </a:r>
          </a:p>
          <a:p>
            <a:pPr marL="0" indent="0">
              <a:buNone/>
              <a:defRPr/>
            </a:pPr>
            <a:r>
              <a:rPr lang="en-US" dirty="0" smtClean="0"/>
              <a:t>Gradient decent algorithm to solve the dual problem is decentralized</a:t>
            </a:r>
          </a:p>
          <a:p>
            <a:pPr marL="0" indent="0">
              <a:buNone/>
              <a:defRPr/>
            </a:pPr>
            <a:endParaRPr lang="en-US" dirty="0"/>
          </a:p>
        </p:txBody>
      </p:sp>
      <p:graphicFrame>
        <p:nvGraphicFramePr>
          <p:cNvPr id="5" name="Object 5"/>
          <p:cNvGraphicFramePr>
            <a:graphicFrameLocks/>
          </p:cNvGraphicFramePr>
          <p:nvPr>
            <p:extLst>
              <p:ext uri="{D42A27DB-BD31-4B8C-83A1-F6EECF244321}">
                <p14:modId xmlns:p14="http://schemas.microsoft.com/office/powerpoint/2010/main" val="1137214291"/>
              </p:ext>
            </p:extLst>
          </p:nvPr>
        </p:nvGraphicFramePr>
        <p:xfrm>
          <a:off x="1447800" y="3962400"/>
          <a:ext cx="4343400" cy="1447800"/>
        </p:xfrm>
        <a:graphic>
          <a:graphicData uri="http://schemas.openxmlformats.org/presentationml/2006/ole">
            <mc:AlternateContent xmlns:mc="http://schemas.openxmlformats.org/markup-compatibility/2006">
              <mc:Choice xmlns:v="urn:schemas-microsoft-com:vml" Requires="v">
                <p:oleObj spid="_x0000_s1697990" name="Equation" r:id="rId5" imgW="1905000" imgH="571500" progId="Equation.3">
                  <p:embed/>
                </p:oleObj>
              </mc:Choice>
              <mc:Fallback>
                <p:oleObj name="Equation" r:id="rId5" imgW="1905000" imgH="571500" progId="Equation.3">
                  <p:embed/>
                  <p:pic>
                    <p:nvPicPr>
                      <p:cNvPr id="0" name=""/>
                      <p:cNvPicPr>
                        <a:picLocks noChangeArrowheads="1"/>
                      </p:cNvPicPr>
                      <p:nvPr/>
                    </p:nvPicPr>
                    <p:blipFill>
                      <a:blip r:embed="rId6"/>
                      <a:srcRect/>
                      <a:stretch>
                        <a:fillRect/>
                      </a:stretch>
                    </p:blipFill>
                    <p:spPr bwMode="auto">
                      <a:xfrm>
                        <a:off x="1447800" y="3962400"/>
                        <a:ext cx="4343400" cy="1447800"/>
                      </a:xfrm>
                      <a:prstGeom prst="rect">
                        <a:avLst/>
                      </a:prstGeom>
                      <a:noFill/>
                      <a:ln>
                        <a:noFill/>
                      </a:ln>
                      <a:effectLst/>
                    </p:spPr>
                  </p:pic>
                </p:oleObj>
              </mc:Fallback>
            </mc:AlternateContent>
          </a:graphicData>
        </a:graphic>
      </p:graphicFrame>
      <p:sp>
        <p:nvSpPr>
          <p:cNvPr id="12" name="TextBox 11"/>
          <p:cNvSpPr txBox="1"/>
          <p:nvPr/>
        </p:nvSpPr>
        <p:spPr>
          <a:xfrm>
            <a:off x="577814" y="5715000"/>
            <a:ext cx="5213386" cy="830997"/>
          </a:xfrm>
          <a:prstGeom prst="rect">
            <a:avLst/>
          </a:prstGeom>
          <a:noFill/>
        </p:spPr>
        <p:txBody>
          <a:bodyPr wrap="none" rtlCol="0">
            <a:spAutoFit/>
          </a:bodyPr>
          <a:lstStyle/>
          <a:p>
            <a:pPr algn="ctr"/>
            <a:r>
              <a:rPr lang="en-US" sz="2400" dirty="0" smtClean="0">
                <a:solidFill>
                  <a:srgbClr val="0000FF"/>
                </a:solidFill>
              </a:rPr>
              <a:t>Gradient-like algorithm to solve NUM </a:t>
            </a:r>
          </a:p>
          <a:p>
            <a:pPr algn="ctr"/>
            <a:r>
              <a:rPr lang="en-US" sz="2400" dirty="0" smtClean="0">
                <a:solidFill>
                  <a:srgbClr val="0000FF"/>
                </a:solidFill>
              </a:rPr>
              <a:t>defines TCP CC algorithm !</a:t>
            </a:r>
          </a:p>
        </p:txBody>
      </p:sp>
      <p:sp>
        <p:nvSpPr>
          <p:cNvPr id="10" name="TextBox 9"/>
          <p:cNvSpPr txBox="1"/>
          <p:nvPr/>
        </p:nvSpPr>
        <p:spPr>
          <a:xfrm>
            <a:off x="6182935" y="5715000"/>
            <a:ext cx="2736647" cy="830997"/>
          </a:xfrm>
          <a:prstGeom prst="rect">
            <a:avLst/>
          </a:prstGeom>
          <a:noFill/>
        </p:spPr>
        <p:txBody>
          <a:bodyPr wrap="none" rtlCol="0">
            <a:spAutoFit/>
          </a:bodyPr>
          <a:lstStyle/>
          <a:p>
            <a:pPr marL="342900" indent="-342900" algn="ctr">
              <a:buFont typeface="Wingdings" charset="0"/>
              <a:buChar char="è"/>
            </a:pPr>
            <a:r>
              <a:rPr lang="en-US" sz="2400" dirty="0" smtClean="0">
                <a:solidFill>
                  <a:srgbClr val="0000FF"/>
                </a:solidFill>
                <a:sym typeface="Wingdings"/>
              </a:rPr>
              <a:t> reverse/forward</a:t>
            </a:r>
          </a:p>
          <a:p>
            <a:pPr algn="ctr"/>
            <a:r>
              <a:rPr lang="en-US" sz="2400" dirty="0" smtClean="0">
                <a:solidFill>
                  <a:srgbClr val="0000FF"/>
                </a:solidFill>
                <a:sym typeface="Wingdings"/>
              </a:rPr>
              <a:t>  engineer TCP</a:t>
            </a:r>
            <a:endParaRPr lang="en-US" sz="2400" dirty="0" smtClean="0">
              <a:solidFill>
                <a:srgbClr val="0000FF"/>
              </a:solidFill>
            </a:endParaRPr>
          </a:p>
        </p:txBody>
      </p:sp>
    </p:spTree>
    <p:extLst>
      <p:ext uri="{BB962C8B-B14F-4D97-AF65-F5344CB8AC3E}">
        <p14:creationId xmlns:p14="http://schemas.microsoft.com/office/powerpoint/2010/main" val="1895413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OWER3D SOUND" val="Counterrotating Panels"/>
  <p:tag name="POWER3D IMAGE0" val="PWRTRANS.TGA"/>
  <p:tag name="POWER3D OPTIONS" val="Medium "/>
  <p:tag name="POWER3D TRANSITION" val="DemoCrPanels.p3d 0"/>
</p:tagLst>
</file>

<file path=ppt/tags/tag10.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11.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12.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13.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14.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15.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16.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17.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18.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19.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0.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1.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2.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3.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4.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5.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6.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7.xml><?xml version="1.0" encoding="utf-8"?>
<p:tagLst xmlns:a="http://schemas.openxmlformats.org/drawingml/2006/main" xmlns:r="http://schemas.openxmlformats.org/officeDocument/2006/relationships" xmlns:p="http://schemas.openxmlformats.org/presentationml/2006/main">
  <p:tag name="POWER3D SOUND" val="Counterrotating Panels"/>
  <p:tag name="POWER3D IMAGE0" val="PWRTRANS.TGA"/>
  <p:tag name="POWER3D OPTIONS" val="Medium "/>
  <p:tag name="POWER3D TRANSITION" val="DemoCrPanels.p3d 0"/>
</p:tagLst>
</file>

<file path=ppt/tags/tag28.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29.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0.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1.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2.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3.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4.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5.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6.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7.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8.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39.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0.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1.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2.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3.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4.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5.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6.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7.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8.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49.xml><?xml version="1.0" encoding="utf-8"?>
<p:tagLst xmlns:a="http://schemas.openxmlformats.org/drawingml/2006/main" xmlns:r="http://schemas.openxmlformats.org/officeDocument/2006/relationships" xmlns:p="http://schemas.openxmlformats.org/presentationml/2006/main">
  <p:tag name="POWER3D SOUND" val="Counterrotating Panels"/>
  <p:tag name="POWER3D IMAGE0" val="PWRTRANS.TGA"/>
  <p:tag name="POWER3D OPTIONS" val="Medium "/>
  <p:tag name="POWER3D TRANSITION" val="DemoCrPanels.p3d 0"/>
</p:tagLst>
</file>

<file path=ppt/tags/tag5.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0.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1.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2.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3.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4.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5.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6.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7.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8.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59.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0.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1.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2.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3.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4.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5.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6.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7.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8.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69.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0.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1.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2.xml><?xml version="1.0" encoding="utf-8"?>
<p:tagLst xmlns:a="http://schemas.openxmlformats.org/drawingml/2006/main" xmlns:r="http://schemas.openxmlformats.org/officeDocument/2006/relationships" xmlns:p="http://schemas.openxmlformats.org/presentationml/2006/main">
  <p:tag name="POWER3D SOUND" val="Counterrotating Panels"/>
  <p:tag name="POWER3D IMAGE0" val="PWRTRANS.TGA"/>
  <p:tag name="POWER3D OPTIONS" val="Medium "/>
  <p:tag name="POWER3D TRANSITION" val="DemoCrPanels.p3d 0"/>
</p:tagLst>
</file>

<file path=ppt/tags/tag73.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4.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5.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6.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7.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8.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79.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8.xml><?xml version="1.0" encoding="utf-8"?>
<p:tagLst xmlns:a="http://schemas.openxmlformats.org/drawingml/2006/main" xmlns:r="http://schemas.openxmlformats.org/officeDocument/2006/relationships" xmlns:p="http://schemas.openxmlformats.org/presentationml/2006/main">
  <p:tag name="POWER3D SOUND" val="Counterrotating Panels"/>
  <p:tag name="POWER3D IMAGE0" val="PWRTRANS.TGA"/>
  <p:tag name="POWER3D OPTIONS" val="Medium "/>
  <p:tag name="POWER3D TRANSITION" val="DemoCrPanels.p3d 0"/>
</p:tagLst>
</file>

<file path=ppt/tags/tag80.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81.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ags/tag82.xml><?xml version="1.0" encoding="utf-8"?>
<p:tagLst xmlns:a="http://schemas.openxmlformats.org/drawingml/2006/main" xmlns:r="http://schemas.openxmlformats.org/officeDocument/2006/relationships" xmlns:p="http://schemas.openxmlformats.org/presentationml/2006/main">
  <p:tag name="POWER3D SOUND" val="Counterrotating Panels"/>
  <p:tag name="POWER3D IMAGE0" val="PWRTRANS.TGA"/>
  <p:tag name="POWER3D OPTIONS" val="Medium "/>
  <p:tag name="POWER3D TRANSITION" val="DemoCrPanels.p3d 0"/>
</p:tagLst>
</file>

<file path=ppt/tags/tag83.xml><?xml version="1.0" encoding="utf-8"?>
<p:tagLst xmlns:a="http://schemas.openxmlformats.org/drawingml/2006/main" xmlns:r="http://schemas.openxmlformats.org/officeDocument/2006/relationships" xmlns:p="http://schemas.openxmlformats.org/presentationml/2006/main">
  <p:tag name="POWER3D SOUND" val="Counterrotating Panels"/>
  <p:tag name="POWER3D IMAGE0" val="PWRTRANS.TGA"/>
  <p:tag name="POWER3D OPTIONS" val="Medium "/>
  <p:tag name="POWER3D TRANSITION" val="DemoCrPanels.p3d 0"/>
</p:tagLst>
</file>

<file path=ppt/tags/tag9.xml><?xml version="1.0" encoding="utf-8"?>
<p:tagLst xmlns:a="http://schemas.openxmlformats.org/drawingml/2006/main" xmlns:r="http://schemas.openxmlformats.org/officeDocument/2006/relationships" xmlns:p="http://schemas.openxmlformats.org/presentationml/2006/main">
  <p:tag name="BACKUPNAME" val="KMA1D1FEAF:R001:C001"/>
  <p:tag name="LEFT" val="41"/>
  <p:tag name="PRIORNAME" val="KMA1D1FEAF"/>
  <p:tag name="AUTHOR" val="KMA"/>
  <p:tag name="NUMBEROFROWS" val=" 1"/>
  <p:tag name="NUMBEROFCOLUMNS" val=" 1"/>
  <p:tag name="TABLEVERSION" val="3.00"/>
  <p:tag name="TABLEINFO" val="RW:R001;LK=False|RW:R001;ST=1|RW:R001;RH=1|CL:C001;LK=False|CL:C001;ST=1|CL:C001;CW=1"/>
  <p:tag name="BAINBULLET" val="True"/>
</p:tagLst>
</file>

<file path=ppt/theme/theme1.xml><?xml version="1.0" encoding="utf-8"?>
<a:theme xmlns:a="http://schemas.openxmlformats.org/drawingml/2006/main" name="5_Profile">
  <a:themeElements>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5_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5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5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5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5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5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5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5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ect-templat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lect-template-1">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97400" rtl="0" eaLnBrk="1" fontAlgn="base" latinLnBrk="0" hangingPunct="1">
          <a:lnSpc>
            <a:spcPct val="100000"/>
          </a:lnSpc>
          <a:spcBef>
            <a:spcPct val="0"/>
          </a:spcBef>
          <a:spcAft>
            <a:spcPct val="0"/>
          </a:spcAft>
          <a:buClrTx/>
          <a:buSzTx/>
          <a:buFontTx/>
          <a:buNone/>
          <a:tabLst/>
          <a:defRPr kumimoji="0" lang="en-US" sz="9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97400" rtl="0" eaLnBrk="1" fontAlgn="base" latinLnBrk="0" hangingPunct="1">
          <a:lnSpc>
            <a:spcPct val="100000"/>
          </a:lnSpc>
          <a:spcBef>
            <a:spcPct val="0"/>
          </a:spcBef>
          <a:spcAft>
            <a:spcPct val="0"/>
          </a:spcAft>
          <a:buClrTx/>
          <a:buSzTx/>
          <a:buFontTx/>
          <a:buNone/>
          <a:tabLst/>
          <a:defRPr kumimoji="0" lang="en-US" sz="9100" b="0" i="0" u="none" strike="noStrike" cap="none" normalizeH="0" baseline="0" smtClean="0">
            <a:ln>
              <a:noFill/>
            </a:ln>
            <a:solidFill>
              <a:schemeClr val="tx1"/>
            </a:solidFill>
            <a:effectLst/>
            <a:latin typeface="Arial" charset="0"/>
          </a:defRPr>
        </a:defPPr>
      </a:lstStyle>
    </a:lnDef>
  </a:objectDefaults>
  <a:extraClrSchemeLst>
    <a:extraClrScheme>
      <a:clrScheme name="select-template-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elect-template-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elect-template-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elect-template-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elect-template-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elect-template-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elect-template-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Profile">
  <a:themeElements>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5_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5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5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5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5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5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5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5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themeOverride>
</file>

<file path=docProps/app.xml><?xml version="1.0" encoding="utf-8"?>
<Properties xmlns="http://schemas.openxmlformats.org/officeDocument/2006/extended-properties" xmlns:vt="http://schemas.openxmlformats.org/officeDocument/2006/docPropsVTypes">
  <Template/>
  <TotalTime>79648</TotalTime>
  <Words>7347</Words>
  <Application>Microsoft Macintosh PowerPoint</Application>
  <PresentationFormat>On-screen Show (4:3)</PresentationFormat>
  <Paragraphs>2035</Paragraphs>
  <Slides>166</Slides>
  <Notes>47</Notes>
  <HiddenSlides>16</HiddenSlides>
  <MMClips>0</MMClips>
  <ScaleCrop>false</ScaleCrop>
  <HeadingPairs>
    <vt:vector size="6" baseType="variant">
      <vt:variant>
        <vt:lpstr>Theme</vt:lpstr>
      </vt:variant>
      <vt:variant>
        <vt:i4>3</vt:i4>
      </vt:variant>
      <vt:variant>
        <vt:lpstr>Embedded OLE Servers</vt:lpstr>
      </vt:variant>
      <vt:variant>
        <vt:i4>4</vt:i4>
      </vt:variant>
      <vt:variant>
        <vt:lpstr>Slide Titles</vt:lpstr>
      </vt:variant>
      <vt:variant>
        <vt:i4>166</vt:i4>
      </vt:variant>
    </vt:vector>
  </HeadingPairs>
  <TitlesOfParts>
    <vt:vector size="173" baseType="lpstr">
      <vt:lpstr>5_Profile</vt:lpstr>
      <vt:lpstr>select-template-1</vt:lpstr>
      <vt:lpstr>6_Profile</vt:lpstr>
      <vt:lpstr>Equation</vt:lpstr>
      <vt:lpstr>Photo Editor Photo</vt:lpstr>
      <vt:lpstr>Chart</vt:lpstr>
      <vt:lpstr>Bitmap Image</vt:lpstr>
      <vt:lpstr>Congestion Control &amp; Optimization</vt:lpstr>
      <vt:lpstr>Acknowledgments</vt:lpstr>
      <vt:lpstr>Goal of tutorial</vt:lpstr>
      <vt:lpstr>Theory-guided design</vt:lpstr>
      <vt:lpstr>Theory-guided design</vt:lpstr>
      <vt:lpstr>Agenda</vt:lpstr>
      <vt:lpstr>Audience background</vt:lpstr>
      <vt:lpstr>Congestion Control Protocols</vt:lpstr>
      <vt:lpstr>Congestion control protocols</vt:lpstr>
      <vt:lpstr>Congestion collapse</vt:lpstr>
      <vt:lpstr>Network milestones</vt:lpstr>
      <vt:lpstr>Application milestones</vt:lpstr>
      <vt:lpstr>Network Mail (1971)</vt:lpstr>
      <vt:lpstr>Internet applications (2006)</vt:lpstr>
      <vt:lpstr>Congestion collapse</vt:lpstr>
      <vt:lpstr>Congestion collapse</vt:lpstr>
      <vt:lpstr>Why the 1986 collapse</vt:lpstr>
      <vt:lpstr>Why the 1986 collapse</vt:lpstr>
      <vt:lpstr>Tahoe and its variants (1988)</vt:lpstr>
      <vt:lpstr>TCP congestion control</vt:lpstr>
      <vt:lpstr>Transport milestones</vt:lpstr>
      <vt:lpstr>Congestion control protocols</vt:lpstr>
      <vt:lpstr>Packet networks</vt:lpstr>
      <vt:lpstr>Network mechanisms</vt:lpstr>
      <vt:lpstr>Protocol stack</vt:lpstr>
      <vt:lpstr>The Internet hourglass</vt:lpstr>
      <vt:lpstr>IP layer</vt:lpstr>
      <vt:lpstr>TCP layer</vt:lpstr>
      <vt:lpstr>Protocol data format</vt:lpstr>
      <vt:lpstr>Protocol data format</vt:lpstr>
      <vt:lpstr>IP Header</vt:lpstr>
      <vt:lpstr>TCP Header</vt:lpstr>
      <vt:lpstr>Congestion control protocols</vt:lpstr>
      <vt:lpstr>Window control</vt:lpstr>
      <vt:lpstr>Source rate</vt:lpstr>
      <vt:lpstr>Early TCP </vt:lpstr>
      <vt:lpstr>TCP congestion control</vt:lpstr>
      <vt:lpstr>Congestion control protocols</vt:lpstr>
      <vt:lpstr>Key references</vt:lpstr>
      <vt:lpstr>TCP Congestion Control</vt:lpstr>
      <vt:lpstr>TCP Tahoe (Jacobson 1988)</vt:lpstr>
      <vt:lpstr>TCP Reno (Jacobson 1990)</vt:lpstr>
      <vt:lpstr>Slow Start </vt:lpstr>
      <vt:lpstr>Slow Start</vt:lpstr>
      <vt:lpstr>Congestion Avoidance</vt:lpstr>
      <vt:lpstr>Congestion Avoidance</vt:lpstr>
      <vt:lpstr>Packet Loss</vt:lpstr>
      <vt:lpstr>Fast Retransmit/Fast Recovery</vt:lpstr>
      <vt:lpstr>Fast Retransmit/Fast Recovery</vt:lpstr>
      <vt:lpstr>Example: FR/FR</vt:lpstr>
      <vt:lpstr>Summary: Reno</vt:lpstr>
      <vt:lpstr>Delay-based TCP: Vegas  (Brakmo &amp; Peterson 1994)</vt:lpstr>
      <vt:lpstr>TCP CC variants</vt:lpstr>
      <vt:lpstr>Congestion avoidance</vt:lpstr>
      <vt:lpstr>Congestion avoidance</vt:lpstr>
      <vt:lpstr>Congestion control protocols</vt:lpstr>
      <vt:lpstr>Feedback control</vt:lpstr>
      <vt:lpstr>TCP/AQM</vt:lpstr>
      <vt:lpstr>Implicit feedback</vt:lpstr>
      <vt:lpstr>Active queue management</vt:lpstr>
      <vt:lpstr>RED   (Floyd &amp; Jacobson 1993) </vt:lpstr>
      <vt:lpstr>REM   (Athuraliya &amp; Low 2000)</vt:lpstr>
      <vt:lpstr>REM</vt:lpstr>
      <vt:lpstr>Summary: CC protocols</vt:lpstr>
      <vt:lpstr>Agenda</vt:lpstr>
      <vt:lpstr>Mathematical Models</vt:lpstr>
      <vt:lpstr>Mathematical models</vt:lpstr>
      <vt:lpstr>Why mathematical models</vt:lpstr>
      <vt:lpstr>Why mathematical models</vt:lpstr>
      <vt:lpstr>Why mathematical models</vt:lpstr>
      <vt:lpstr>Structural properties</vt:lpstr>
      <vt:lpstr>PowerPoint Presentation</vt:lpstr>
      <vt:lpstr>Limitations of basic model</vt:lpstr>
      <vt:lpstr>Mathematical models</vt:lpstr>
      <vt:lpstr>TCP/AQM</vt:lpstr>
      <vt:lpstr>Network model</vt:lpstr>
      <vt:lpstr>Network model</vt:lpstr>
      <vt:lpstr>Examples</vt:lpstr>
      <vt:lpstr>Model: Reno</vt:lpstr>
      <vt:lpstr>Model: Reno</vt:lpstr>
      <vt:lpstr>Model: Reno</vt:lpstr>
      <vt:lpstr>Model: RED</vt:lpstr>
      <vt:lpstr>Model: Reno/RED</vt:lpstr>
      <vt:lpstr>Decentralization structure</vt:lpstr>
      <vt:lpstr>Validation – Reno/REM</vt:lpstr>
      <vt:lpstr>Queue</vt:lpstr>
      <vt:lpstr>Model: Vegas/Droptail</vt:lpstr>
      <vt:lpstr>Model: FAST/Droptail</vt:lpstr>
      <vt:lpstr>PowerPoint Presentation</vt:lpstr>
      <vt:lpstr>Validation: matching transients</vt:lpstr>
      <vt:lpstr>Recap</vt:lpstr>
      <vt:lpstr>Mathematical models</vt:lpstr>
      <vt:lpstr>Background: optimization</vt:lpstr>
      <vt:lpstr>Background: optimization</vt:lpstr>
      <vt:lpstr>Background: optimization</vt:lpstr>
      <vt:lpstr>Background: optimization</vt:lpstr>
      <vt:lpstr>Background: optimization</vt:lpstr>
      <vt:lpstr>Background: optimization</vt:lpstr>
      <vt:lpstr>Background: optimization</vt:lpstr>
      <vt:lpstr>Mathematical models</vt:lpstr>
      <vt:lpstr>Duality model of TCP/AQM</vt:lpstr>
      <vt:lpstr>Duality model of TCP/AQM</vt:lpstr>
      <vt:lpstr>Duality model of TCP/AQM</vt:lpstr>
      <vt:lpstr>Duality model of TCP/AQM</vt:lpstr>
      <vt:lpstr>Some implications</vt:lpstr>
      <vt:lpstr>Equilibrium throughput</vt:lpstr>
      <vt:lpstr>Vegas/FAST: effect of RTT error</vt:lpstr>
      <vt:lpstr>Evalidation</vt:lpstr>
      <vt:lpstr>Validation</vt:lpstr>
      <vt:lpstr>Mathematical models</vt:lpstr>
      <vt:lpstr>Reno design</vt:lpstr>
      <vt:lpstr>Reno design</vt:lpstr>
      <vt:lpstr>Forward engineering</vt:lpstr>
      <vt:lpstr>Forward engineering</vt:lpstr>
      <vt:lpstr>Packet level description</vt:lpstr>
      <vt:lpstr>Flow level: Reno, HSTCP, STCP, FAST</vt:lpstr>
      <vt:lpstr>Flow level: Reno, HSTCP, STCP, FAST</vt:lpstr>
      <vt:lpstr>rsrg</vt:lpstr>
      <vt:lpstr>Some benefits</vt:lpstr>
      <vt:lpstr>Extreme resilience to loss</vt:lpstr>
      <vt:lpstr>10G appliance customer data</vt:lpstr>
      <vt:lpstr>Summary: math models</vt:lpstr>
      <vt:lpstr>Agenda</vt:lpstr>
      <vt:lpstr>Advanced Topics</vt:lpstr>
      <vt:lpstr>Advanced topics</vt:lpstr>
      <vt:lpstr>The world is heterogeneous…</vt:lpstr>
      <vt:lpstr>Some implications</vt:lpstr>
      <vt:lpstr>Throughputs depend on AQM</vt:lpstr>
      <vt:lpstr>Multiple equilibria: throughput depends on arrival</vt:lpstr>
      <vt:lpstr>Multiple equilibria: throughput depends on arrival</vt:lpstr>
      <vt:lpstr>PowerPoint Presentation</vt:lpstr>
      <vt:lpstr>PowerPoint Presentation</vt:lpstr>
      <vt:lpstr>Homogeneous protocol</vt:lpstr>
      <vt:lpstr>Heterogeneous protocol</vt:lpstr>
      <vt:lpstr>Heterogeneous protocols</vt:lpstr>
      <vt:lpstr>Heterogeneous protocols</vt:lpstr>
      <vt:lpstr>Notation</vt:lpstr>
      <vt:lpstr>Existence</vt:lpstr>
      <vt:lpstr>Regular networks</vt:lpstr>
      <vt:lpstr>Global uniqueness</vt:lpstr>
      <vt:lpstr>Local stability</vt:lpstr>
      <vt:lpstr>Summary</vt:lpstr>
      <vt:lpstr>Efficiency</vt:lpstr>
      <vt:lpstr>Efficiency</vt:lpstr>
      <vt:lpstr>Efficiency</vt:lpstr>
      <vt:lpstr>Efficiency</vt:lpstr>
      <vt:lpstr>Intra-protocol fairness</vt:lpstr>
      <vt:lpstr>Inter-protocol fairness</vt:lpstr>
      <vt:lpstr>Inter-protocol fairness</vt:lpstr>
      <vt:lpstr>Slow timescale control</vt:lpstr>
      <vt:lpstr>ns2 simulation: buffer=80pks</vt:lpstr>
      <vt:lpstr>ns2 simulation: buffer=400pks</vt:lpstr>
      <vt:lpstr>Advanced topics</vt:lpstr>
      <vt:lpstr>The Internet hourglass</vt:lpstr>
      <vt:lpstr>But what is architecture</vt:lpstr>
      <vt:lpstr>But what is architecture</vt:lpstr>
      <vt:lpstr>Layering as opt decomposition</vt:lpstr>
      <vt:lpstr>Layering as opt decomposition</vt:lpstr>
      <vt:lpstr>Layering as opt decomposition</vt:lpstr>
      <vt:lpstr>Layering as opt decomposition</vt:lpstr>
      <vt:lpstr>Examples</vt:lpstr>
      <vt:lpstr>Example: dual decomposition</vt:lpstr>
      <vt:lpstr>Wireless mesh network</vt:lpstr>
      <vt:lpstr>Wireless mesh network</vt:lpstr>
      <vt:lpstr>Dual decomposition</vt:lpstr>
      <vt:lpstr>Algorithm architecture</vt:lpstr>
    </vt:vector>
  </TitlesOfParts>
  <Company>Caltech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v3</dc:title>
  <dc:creator>Steven Low</dc:creator>
  <cp:lastModifiedBy>Steven Low</cp:lastModifiedBy>
  <cp:revision>754</cp:revision>
  <dcterms:created xsi:type="dcterms:W3CDTF">2002-02-06T01:55:12Z</dcterms:created>
  <dcterms:modified xsi:type="dcterms:W3CDTF">2013-10-24T18:56:27Z</dcterms:modified>
</cp:coreProperties>
</file>