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48"/>
  </p:notesMasterIdLst>
  <p:sldIdLst>
    <p:sldId id="291" r:id="rId2"/>
    <p:sldId id="292" r:id="rId3"/>
    <p:sldId id="323" r:id="rId4"/>
    <p:sldId id="293" r:id="rId5"/>
    <p:sldId id="300" r:id="rId6"/>
    <p:sldId id="301" r:id="rId7"/>
    <p:sldId id="303" r:id="rId8"/>
    <p:sldId id="302" r:id="rId9"/>
    <p:sldId id="304" r:id="rId10"/>
    <p:sldId id="294" r:id="rId11"/>
    <p:sldId id="305" r:id="rId12"/>
    <p:sldId id="297" r:id="rId13"/>
    <p:sldId id="307" r:id="rId14"/>
    <p:sldId id="318" r:id="rId15"/>
    <p:sldId id="316" r:id="rId16"/>
    <p:sldId id="320" r:id="rId17"/>
    <p:sldId id="324" r:id="rId18"/>
    <p:sldId id="319" r:id="rId19"/>
    <p:sldId id="322" r:id="rId20"/>
    <p:sldId id="321" r:id="rId21"/>
    <p:sldId id="333" r:id="rId22"/>
    <p:sldId id="336" r:id="rId23"/>
    <p:sldId id="329" r:id="rId24"/>
    <p:sldId id="332" r:id="rId25"/>
    <p:sldId id="330" r:id="rId26"/>
    <p:sldId id="327" r:id="rId27"/>
    <p:sldId id="328" r:id="rId28"/>
    <p:sldId id="331" r:id="rId29"/>
    <p:sldId id="334" r:id="rId30"/>
    <p:sldId id="326" r:id="rId31"/>
    <p:sldId id="335" r:id="rId32"/>
    <p:sldId id="346" r:id="rId33"/>
    <p:sldId id="337" r:id="rId34"/>
    <p:sldId id="338" r:id="rId35"/>
    <p:sldId id="339" r:id="rId36"/>
    <p:sldId id="341" r:id="rId37"/>
    <p:sldId id="340" r:id="rId38"/>
    <p:sldId id="344" r:id="rId39"/>
    <p:sldId id="343" r:id="rId40"/>
    <p:sldId id="345" r:id="rId41"/>
    <p:sldId id="342" r:id="rId42"/>
    <p:sldId id="347" r:id="rId43"/>
    <p:sldId id="348" r:id="rId44"/>
    <p:sldId id="350" r:id="rId45"/>
    <p:sldId id="351" r:id="rId46"/>
    <p:sldId id="352" r:id="rId4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AD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9138" autoAdjust="0"/>
  </p:normalViewPr>
  <p:slideViewPr>
    <p:cSldViewPr snapToGrid="0">
      <p:cViewPr varScale="1">
        <p:scale>
          <a:sx n="77" d="100"/>
          <a:sy n="77" d="100"/>
        </p:scale>
        <p:origin x="902" y="43"/>
      </p:cViewPr>
      <p:guideLst/>
    </p:cSldViewPr>
  </p:slideViewPr>
  <p:outlineViewPr>
    <p:cViewPr>
      <p:scale>
        <a:sx n="33" d="100"/>
        <a:sy n="33" d="100"/>
      </p:scale>
      <p:origin x="0" y="-96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CE97F4-8C93-436C-90D4-EE41759B2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AFC1B-42EE-45D2-870E-7BFA66686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AFE9-89F6-4B54-9825-68514DFB936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1A2784-6BEA-4953-85F5-80DCF99A6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8E9ABF-0C65-4557-A641-48E67B151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4AAF5-E7E7-426D-B81E-D1AD73BB7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795EB-5118-4E1A-A435-1F6CD2CD5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D3FD-8162-418F-8D84-6A95FE198D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 fact: huge bumps are called “shark fins” in graphics</a:t>
            </a:r>
          </a:p>
          <a:p>
            <a:r>
              <a:rPr lang="en-US" dirty="0"/>
              <a:t>Note: add note on the case where the x’s are drawn from some known true function, but there’s overfitting anyways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3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convolution would have minus signs where the cross-correlation has plus 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7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09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9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26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61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84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4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0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94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26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42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88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52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25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76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5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3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13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3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99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58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02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06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4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 demo of conv net vs linear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1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8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81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9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748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chinelearninguru.com/computer_vision/basics/convolution/convolution_layer.html" TargetMode="Externa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chinelearninguru.com/computer_vision/basics/convolution/convolution_layer.html" TargetMode="External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eeexplore.ieee.org/document/7590035/all-figures" TargetMode="External"/><Relationship Id="rId4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E5-4A77-404B-BCED-28F9789D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08" y="1341783"/>
            <a:ext cx="7766936" cy="172283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CS 179: Lecture 16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4F85F8-564B-40C5-A007-B48774EA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475" y="3244933"/>
            <a:ext cx="7945049" cy="200292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Model Complexity, Regularization,  and Convolutional Nets</a:t>
            </a:r>
          </a:p>
        </p:txBody>
      </p:sp>
    </p:spTree>
    <p:extLst>
      <p:ext uri="{BB962C8B-B14F-4D97-AF65-F5344CB8AC3E}">
        <p14:creationId xmlns:p14="http://schemas.microsoft.com/office/powerpoint/2010/main" val="106861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Underfitting &amp;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Fitting polynomials to noisy data from the orange function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A0A5E7-0F0E-412F-9CF1-5D2182CF5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2" y="2755915"/>
            <a:ext cx="11302006" cy="35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6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Underfitting &amp;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Goal: learn a model that generalizes well to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unseen</a:t>
            </a:r>
            <a:r>
              <a:rPr lang="en-US" sz="3200" dirty="0">
                <a:solidFill>
                  <a:schemeClr val="tx1"/>
                </a:solidFill>
              </a:rPr>
              <a:t> test data</a:t>
            </a:r>
          </a:p>
          <a:p>
            <a:pPr marL="457200" indent="-457200"/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Underfitting</a:t>
            </a:r>
            <a:r>
              <a:rPr lang="en-US" sz="3200" dirty="0">
                <a:solidFill>
                  <a:schemeClr val="tx1"/>
                </a:solidFill>
              </a:rPr>
              <a:t>: model is too simple to learn any meaningful patterns in the data – high training error and high test error</a:t>
            </a:r>
          </a:p>
          <a:p>
            <a:pPr marL="457200" indent="-457200"/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Overfitting</a:t>
            </a:r>
            <a:r>
              <a:rPr lang="en-US" sz="3200" dirty="0">
                <a:solidFill>
                  <a:schemeClr val="tx1"/>
                </a:solidFill>
              </a:rPr>
              <a:t>: model is so complex that it doesn’t generalize well to unseen data because it pays too much attention to the training data – low training error but high test error</a:t>
            </a:r>
          </a:p>
        </p:txBody>
      </p:sp>
    </p:spTree>
    <p:extLst>
      <p:ext uri="{BB962C8B-B14F-4D97-AF65-F5344CB8AC3E}">
        <p14:creationId xmlns:p14="http://schemas.microsoft.com/office/powerpoint/2010/main" val="144544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Underfitting &amp;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067341"/>
            <a:ext cx="10971327" cy="4184374"/>
          </a:xfrm>
        </p:spPr>
        <p:txBody>
          <a:bodyPr anchor="t">
            <a:normAutofit fontScale="92500" lnSpcReduction="10000"/>
          </a:bodyPr>
          <a:lstStyle/>
          <a:p>
            <a:pPr marL="457200" indent="-457200"/>
            <a:r>
              <a:rPr lang="en-US" sz="3500" dirty="0">
                <a:solidFill>
                  <a:schemeClr val="tx1"/>
                </a:solidFill>
              </a:rPr>
              <a:t>Underfitting is easy to deal with – try using a more complex model class because it is more </a:t>
            </a:r>
            <a:r>
              <a:rPr lang="en-US" sz="35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expressive</a:t>
            </a:r>
          </a:p>
          <a:p>
            <a:pPr marL="781200" lvl="1" indent="-457200"/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Complexity</a:t>
            </a:r>
            <a:r>
              <a:rPr lang="en-US" sz="3200" dirty="0">
                <a:solidFill>
                  <a:schemeClr val="tx1"/>
                </a:solidFill>
              </a:rPr>
              <a:t> is roughly the “size” of the function space encoded by a model class (the set of all functions the class can represent)</a:t>
            </a:r>
          </a:p>
          <a:p>
            <a:pPr marL="781200" lvl="1" indent="-457200"/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Expressiveness</a:t>
            </a:r>
            <a:r>
              <a:rPr lang="en-US" sz="3200" dirty="0">
                <a:solidFill>
                  <a:schemeClr val="tx1"/>
                </a:solidFill>
              </a:rPr>
              <a:t> is how well that model class can approximate the functions we are interested in</a:t>
            </a:r>
          </a:p>
          <a:p>
            <a:pPr marL="457200" indent="-457200"/>
            <a:r>
              <a:rPr lang="en-US" sz="3500" dirty="0">
                <a:solidFill>
                  <a:schemeClr val="tx1"/>
                </a:solidFill>
              </a:rPr>
              <a:t>If a more complex model class overfits, can we reduce its complexity while retaining its expressiveness?</a:t>
            </a:r>
          </a:p>
          <a:p>
            <a:pPr marL="781200" lvl="1" indent="-457200"/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0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If we make certain structural assumptions about the model we want to learn, we can do just this!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These assumptions are called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regularizers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Most commonly, we minimize an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augmented loss function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is the original loss function,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is the regularization strength,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is a regularization term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31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79173"/>
                <a:ext cx="10782483" cy="9262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 dirty="0"/>
                  <a:t> Weight Decay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79173"/>
                <a:ext cx="10782483" cy="926237"/>
              </a:xfrm>
              <a:blipFill>
                <a:blip r:embed="rId3"/>
                <a:stretch>
                  <a:fillRect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37523"/>
                <a:ext cx="10782483" cy="4403035"/>
              </a:xfrm>
            </p:spPr>
            <p:txBody>
              <a:bodyPr anchor="t"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weight decay regularization,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3000" b="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M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inimizing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Balances the goals of minimizing the loss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and finding a set of weights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that are small in magnitude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means we care more about small weights, while low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means we care more about a low (un-augmented) loss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Intuitively, small weights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smoother function (no huge oscillations like the 9</a:t>
                </a:r>
                <a:r>
                  <a:rPr lang="en-US" sz="3200" baseline="30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</a:t>
                </a:r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degree polynomial we overfit)</a:t>
                </a:r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37523"/>
                <a:ext cx="10782483" cy="4403035"/>
              </a:xfrm>
              <a:blipFill>
                <a:blip r:embed="rId4"/>
                <a:stretch>
                  <a:fillRect l="-961" t="-2351" r="-1018" b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29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79173"/>
                <a:ext cx="10782483" cy="9262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 dirty="0"/>
                  <a:t> Weight Decay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79173"/>
                <a:ext cx="10782483" cy="926237"/>
              </a:xfrm>
              <a:blipFill>
                <a:blip r:embed="rId3"/>
                <a:stretch>
                  <a:fillRect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Regularizing a degree 9 polynomial fit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weight decay</a:t>
                </a:r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4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F20EE4E0-CC38-484F-9782-81E6E5A84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2" y="2713176"/>
            <a:ext cx="11302006" cy="36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Returning to Neural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017645"/>
            <a:ext cx="10643336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b="0" dirty="0">
                <a:solidFill>
                  <a:schemeClr val="tx1"/>
                </a:solidFill>
              </a:rPr>
              <a:t>All of the intuition we’ve built for polynomials is also valid for neural nets!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The complexity of a deep neural net is related (roughly) to the number of learned parameters and the number of layers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More complex neural nets, i.e.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deeper</a:t>
            </a:r>
            <a:r>
              <a:rPr lang="en-US" sz="3200" dirty="0">
                <a:solidFill>
                  <a:schemeClr val="tx1"/>
                </a:solidFill>
              </a:rPr>
              <a:t> (more layers) and/or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wider</a:t>
            </a:r>
            <a:r>
              <a:rPr lang="en-US" sz="3200" dirty="0">
                <a:solidFill>
                  <a:schemeClr val="tx1"/>
                </a:solidFill>
              </a:rPr>
              <a:t> (more hidden units) are much more likely to overfit to the training data. </a:t>
            </a:r>
          </a:p>
        </p:txBody>
      </p:sp>
    </p:spTree>
    <p:extLst>
      <p:ext uri="{BB962C8B-B14F-4D97-AF65-F5344CB8AC3E}">
        <p14:creationId xmlns:p14="http://schemas.microsoft.com/office/powerpoint/2010/main" val="173231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Returning to Neural Nets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weight decay helps us learn smoother neural nets by encouraging learned weights to be smaller.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To incorporate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weight decay, just do stochastic gradient descent on the augmented loss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59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Neural Nets and Image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b="0" dirty="0">
                <a:solidFill>
                  <a:schemeClr val="tx1"/>
                </a:solidFill>
              </a:rPr>
              <a:t>Let’s now consider the special case of doing machine learning on image data with neural nets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As we’ve studied them so far, neural nets model relationships between every single pair of pixels</a:t>
            </a:r>
            <a:endParaRPr lang="en-US" sz="3200" b="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3200" b="0" dirty="0">
                <a:solidFill>
                  <a:schemeClr val="tx1"/>
                </a:solidFill>
              </a:rPr>
              <a:t>However, in any image, the color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b="0" dirty="0">
                <a:solidFill>
                  <a:schemeClr val="tx1"/>
                </a:solidFill>
              </a:rPr>
              <a:t>intensity of neighboring pixels are much more strongly correlated than those of faraway pixels, i.e. images have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local structure</a:t>
            </a:r>
          </a:p>
        </p:txBody>
      </p:sp>
    </p:spTree>
    <p:extLst>
      <p:ext uri="{BB962C8B-B14F-4D97-AF65-F5344CB8AC3E}">
        <p14:creationId xmlns:p14="http://schemas.microsoft.com/office/powerpoint/2010/main" val="138079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Neural Nets and Image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Images are also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translation invariant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A face is still a face, regardless of whether it’s in the top left of an image or the bottom right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Can we encode these assumptions of local structure into a neural network as a regularizer? 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If we could, we would get models that learned something about our data set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as a collection of images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17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Intro to </a:t>
            </a:r>
            <a:r>
              <a:rPr lang="en-US" sz="3200" dirty="0" err="1">
                <a:solidFill>
                  <a:schemeClr val="tx1"/>
                </a:solidFill>
              </a:rPr>
              <a:t>cuDNN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Deep neural nets using </a:t>
            </a:r>
            <a:r>
              <a:rPr lang="en-US" sz="3200" dirty="0" err="1">
                <a:solidFill>
                  <a:schemeClr val="tx1"/>
                </a:solidFill>
              </a:rPr>
              <a:t>cuBLAS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dirty="0" err="1">
                <a:solidFill>
                  <a:schemeClr val="tx1"/>
                </a:solidFill>
              </a:rPr>
              <a:t>cuDNN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9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Recap: Convolutions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Consider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convolutional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kernel</a:t>
                </a:r>
                <a:r>
                  <a:rPr lang="en-US" sz="3200" dirty="0">
                    <a:solidFill>
                      <a:schemeClr val="tx1"/>
                    </a:solidFill>
                  </a:rPr>
                  <a:t> or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filter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 array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and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array representing an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image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The convolution (technically </a:t>
                </a:r>
                <a:r>
                  <a:rPr lang="en-US" sz="3200" dirty="0">
                    <a:solidFill>
                      <a:schemeClr val="tx1"/>
                    </a:solidFill>
                  </a:rPr>
                  <a:t>cross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-correlation)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  <m: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ℓ,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+ℓ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There are multiple ways to deal with boundary conditions; for now, ignore any indices that are out of bounds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 r="-1357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53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Recap: Convolutions (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5400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  <a:blipFill>
                <a:blip r:embed="rId3"/>
                <a:stretch>
                  <a:fillRect l="-2996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69D310D-C7FB-4178-88E9-8640F049D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91" y="2051188"/>
            <a:ext cx="8792817" cy="49459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2F0168-2CE7-4D2D-A006-0ABBC4D85072}"/>
              </a:ext>
            </a:extLst>
          </p:cNvPr>
          <p:cNvSpPr/>
          <p:nvPr/>
        </p:nvSpPr>
        <p:spPr>
          <a:xfrm>
            <a:off x="1242391" y="5903843"/>
            <a:ext cx="9511747" cy="95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4D430-E40B-43F0-B930-963020558EF9}"/>
              </a:ext>
            </a:extLst>
          </p:cNvPr>
          <p:cNvSpPr txBox="1"/>
          <p:nvPr/>
        </p:nvSpPr>
        <p:spPr>
          <a:xfrm>
            <a:off x="1787864" y="6196255"/>
            <a:ext cx="861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http://machinelearninguru.com/computer_vision/basics/convolution/convolution_layer.html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9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Recap: Convolutions (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5400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  <a:blipFill>
                <a:blip r:embed="rId3"/>
                <a:stretch>
                  <a:fillRect l="-2996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02F0168-2CE7-4D2D-A006-0ABBC4D85072}"/>
              </a:ext>
            </a:extLst>
          </p:cNvPr>
          <p:cNvSpPr/>
          <p:nvPr/>
        </p:nvSpPr>
        <p:spPr>
          <a:xfrm>
            <a:off x="1242391" y="5903843"/>
            <a:ext cx="9511747" cy="95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61B05-5DF9-42C8-954E-37BB956FD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81" y="2140640"/>
            <a:ext cx="8068365" cy="45384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02CCF7-7B53-41FE-932A-A44FD5B9E830}"/>
              </a:ext>
            </a:extLst>
          </p:cNvPr>
          <p:cNvSpPr txBox="1"/>
          <p:nvPr/>
        </p:nvSpPr>
        <p:spPr>
          <a:xfrm>
            <a:off x="4322342" y="6151603"/>
            <a:ext cx="258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</a:t>
            </a:r>
            <a:r>
              <a:rPr lang="en-US" dirty="0">
                <a:hlinkClick r:id="rId5"/>
              </a:rPr>
              <a:t>source</a:t>
            </a:r>
            <a:r>
              <a:rPr lang="en-US" dirty="0"/>
              <a:t> as last figure</a:t>
            </a:r>
          </a:p>
        </p:txBody>
      </p:sp>
    </p:spTree>
    <p:extLst>
      <p:ext uri="{BB962C8B-B14F-4D97-AF65-F5344CB8AC3E}">
        <p14:creationId xmlns:p14="http://schemas.microsoft.com/office/powerpoint/2010/main" val="49570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AE2B52FA-8167-4F51-A7AB-F163E0864A9B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4D506-0299-4087-B19A-756A492D1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44" y="2494724"/>
            <a:ext cx="4339430" cy="32898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D0EF4B-7518-4ED8-AC41-751818AF1EB8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9590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AE2B52FA-8167-4F51-A7AB-F163E0864A9B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5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E2311AC-C8C9-40B8-AEB1-285D2C49D766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6DA9C-02D3-4F80-8B90-303353879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08" y="2494724"/>
            <a:ext cx="4339429" cy="32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2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AE2B52FA-8167-4F51-A7AB-F163E0864A9B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AE199-D3B3-4AA7-B74A-605A1E545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08" y="2494723"/>
            <a:ext cx="4339429" cy="32941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DF3B952-7C01-4822-9B37-54111375B17B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00162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747303"/>
                <a:ext cx="3542563" cy="157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747303"/>
                <a:ext cx="3542563" cy="1578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F9553-E75E-4FD1-8692-2CAA78BA5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78" y="2494724"/>
            <a:ext cx="4328293" cy="328985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C806673E-3009-42C1-91AE-0BD9046D5255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7FB61A2-76F6-47B7-97CA-D2A2323F244A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5660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AE2B52FA-8167-4F51-A7AB-F163E0864A9B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E2311AC-C8C9-40B8-AEB1-285D2C49D766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FA6FBD-29C8-47F1-86BF-7F9061A56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06" y="2494724"/>
            <a:ext cx="4333832" cy="32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25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AE2B52FA-8167-4F51-A7AB-F163E0864A9B}"/>
              </a:ext>
            </a:extLst>
          </p:cNvPr>
          <p:cNvSpPr/>
          <p:nvPr/>
        </p:nvSpPr>
        <p:spPr>
          <a:xfrm>
            <a:off x="5536095" y="4511565"/>
            <a:ext cx="1103244" cy="51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/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8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DCC88F-8D16-4C10-B014-8A7D97FD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2838372"/>
                <a:ext cx="3542563" cy="1433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30DEC1B-E82E-4A8D-BB10-2E5A28FD1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" y="2494723"/>
            <a:ext cx="4339429" cy="32898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E2311AC-C8C9-40B8-AEB1-285D2C49D766}"/>
              </a:ext>
            </a:extLst>
          </p:cNvPr>
          <p:cNvSpPr txBox="1">
            <a:spLocks/>
          </p:cNvSpPr>
          <p:nvPr/>
        </p:nvSpPr>
        <p:spPr>
          <a:xfrm>
            <a:off x="677334" y="639417"/>
            <a:ext cx="10782483" cy="92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Example Convolutions With </a:t>
            </a:r>
            <a:r>
              <a:rPr lang="en-US" sz="5400" dirty="0" err="1"/>
              <a:t>ReLU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25B33-5658-495A-A206-0A0D66391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08" y="2494724"/>
            <a:ext cx="4339430" cy="329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9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Advantages of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By sliding the kernel along the image, we can extract the image’s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local structure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Large objects (by blurring)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Sharp edges and outlines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Since each output pixel of the convolution is highly local, the whole process is also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translation invariant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Convolution is a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linear operation</a:t>
            </a:r>
            <a:r>
              <a:rPr lang="en-US" sz="3200" dirty="0">
                <a:solidFill>
                  <a:schemeClr val="tx1"/>
                </a:solidFill>
              </a:rPr>
              <a:t>, like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94788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Building a better model for image classification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Overfitting and regularization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Convolutional neural nets</a:t>
            </a:r>
          </a:p>
        </p:txBody>
      </p:sp>
    </p:spTree>
    <p:extLst>
      <p:ext uri="{BB962C8B-B14F-4D97-AF65-F5344CB8AC3E}">
        <p14:creationId xmlns:p14="http://schemas.microsoft.com/office/powerpoint/2010/main" val="3790300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Neural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693031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So far, the main downside of convolutions is that the coefficients of the kernels seem like magic numbers </a:t>
                </a:r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</a:t>
                </a: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But if we fit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D quadratic regression and get the model </a:t>
                </a:r>
                <a:br>
                  <a:rPr lang="en-US" sz="3200" b="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=0.382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−15.4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, then aren’t the coefficients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0.382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15.4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just magic numbers too?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Idea: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learn convolutional kernels instead of matrices</a:t>
                </a:r>
                <a:r>
                  <a:rPr lang="en-US" sz="3200" dirty="0">
                    <a:solidFill>
                      <a:schemeClr val="tx1"/>
                    </a:solidFill>
                  </a:rPr>
                  <a:t> to extract something meaningful from our image data, and then feed that into a dense neural network (with matrices)</a:t>
                </a:r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693031" cy="4403035"/>
              </a:xfrm>
              <a:blipFill>
                <a:blip r:embed="rId3"/>
                <a:stretch>
                  <a:fillRect l="-969" t="-1801" b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013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Neural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 fontScale="92500"/>
              </a:bodyPr>
              <a:lstStyle/>
              <a:p>
                <a:pPr marL="457200" indent="-457200"/>
                <a:r>
                  <a:rPr lang="en-US" sz="3500" b="0" dirty="0">
                    <a:solidFill>
                      <a:schemeClr val="tx1"/>
                    </a:solidFill>
                  </a:rPr>
                  <a:t>We can do this by creating a new kind of layer, and adding it to the front (closer to the input) of our neural network</a:t>
                </a:r>
              </a:p>
              <a:p>
                <a:pPr marL="457200" indent="-457200"/>
                <a:r>
                  <a:rPr lang="en-US" sz="3500" dirty="0">
                    <a:solidFill>
                      <a:schemeClr val="tx1"/>
                    </a:solidFill>
                  </a:rPr>
                  <a:t>In the forward pass, we convolve our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 with a learned kernel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, add a scalar bias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sz="3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 to every element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, and apply a nonlinearity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 to obtain our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5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 r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948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Neural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67340"/>
                <a:ext cx="10782483" cy="4403035"/>
              </a:xfrm>
            </p:spPr>
            <p:txBody>
              <a:bodyPr anchor="t">
                <a:normAutofit fontScale="92500" lnSpcReduction="10000"/>
              </a:bodyPr>
              <a:lstStyle/>
              <a:p>
                <a:pPr marL="457200" indent="-457200"/>
                <a:r>
                  <a:rPr lang="en-US" sz="3500" dirty="0">
                    <a:solidFill>
                      <a:schemeClr val="tx1"/>
                    </a:solidFill>
                  </a:rPr>
                  <a:t>Note that we will actually be attempting to learn </a:t>
                </a:r>
                <a:r>
                  <a:rPr lang="en-US" sz="35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multiple</a:t>
                </a:r>
                <a:r>
                  <a:rPr lang="en-US" sz="3500" dirty="0">
                    <a:solidFill>
                      <a:schemeClr val="tx1"/>
                    </a:solidFill>
                  </a:rPr>
                  <a:t> (specifically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) kernels of shape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 per layer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500" dirty="0">
                    <a:solidFill>
                      <a:schemeClr val="tx1"/>
                    </a:solidFill>
                  </a:rPr>
                  <a:t>!</a:t>
                </a:r>
              </a:p>
              <a:p>
                <a:pPr marL="78120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ℓ−1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is the number of channels in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so convolving any individual kernel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will yield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output channel</a:t>
                </a:r>
              </a:p>
              <a:p>
                <a:pPr marL="781200" lvl="1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is the result of </a:t>
                </a:r>
                <a:r>
                  <a:rPr lang="en-US" sz="3200" i="1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of these convolutions stacked on top of each other 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output channel per kernel)</a:t>
                </a:r>
              </a:p>
              <a:p>
                <a:pPr marL="457200" indent="-457200"/>
                <a:r>
                  <a:rPr lang="en-US" sz="35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If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has shape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ℓ−1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𝐻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𝑊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5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then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5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5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will have shape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d>
                      <m:d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+1</m:t>
                        </m:r>
                      </m:e>
                    </m:d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×(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𝑊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sSub>
                      <m:sSubPr>
                        <m:ctrlP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𝑤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ℓ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+1)</m:t>
                    </m:r>
                  </m:oMath>
                </a14:m>
                <a:endParaRPr lang="en-US" sz="35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67340"/>
                <a:ext cx="10782483" cy="4403035"/>
              </a:xfrm>
              <a:blipFill>
                <a:blip r:embed="rId3"/>
                <a:stretch>
                  <a:fillRect l="-961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465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Neural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77889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We then feed the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into the next layer as its input</a:t>
                </a: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If the next layer is </a:t>
                </a:r>
                <a:r>
                  <a:rPr lang="en-US" sz="3000" dirty="0">
                    <a:solidFill>
                      <a:schemeClr val="tx1"/>
                    </a:solidFill>
                  </a:rPr>
                  <a:t>a dense layer, we will re-shape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into a vector (instead of a multi-dimensional array)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If the next layer is also convolutional, we can pass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as is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To actually learn good kernels that stage well with the layers we feed them into, we can just use the backpropagation algorithm to do stochastic gradient descent!</a:t>
                </a:r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77889"/>
                <a:ext cx="10782483" cy="4403035"/>
              </a:xfrm>
              <a:blipFill>
                <a:blip r:embed="rId3"/>
                <a:stretch>
                  <a:fillRect l="-961" t="-968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032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Backprop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77889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Assume that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(the gradient with respect to the input of the next layer,  which is also the output of this layer)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By the chain rule, for each kernel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at this layer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</a:t>
                </a:r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𝐙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𝑎𝑏𝑐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𝐙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𝑎𝑏𝑐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𝐊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77889"/>
                <a:ext cx="10782483" cy="4403035"/>
              </a:xfrm>
              <a:blipFill>
                <a:blip r:embed="rId3"/>
                <a:stretch>
                  <a:fillRect l="-961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902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Backprop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By the chain rule (again)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sub>
                        <m: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This gives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the gradient with respect to the output of the convolution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can find this with </a:t>
                </a:r>
                <a:r>
                  <a:rPr lang="en-US" sz="32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cudnnActivationBackward</a:t>
                </a:r>
                <a:r>
                  <a:rPr lang="en-US" sz="32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 (see Lecture 15) </a:t>
                </a:r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 r="-1639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475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Backprop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If you give </a:t>
                </a:r>
                <a:r>
                  <a:rPr lang="en-US" sz="32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cuDNN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the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Gradient with respect to the convolved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Input to the convolution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cuDNN can compute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𝐊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the gradient of the loss with respect to each kernel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(Lecture 17) 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𝐊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’s computed, we can do gradient descent!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407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Convolutional Backprop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All that remains is for us to find the gradient with respect to the input to this layer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sz="3200" b="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This is also the gradient with respect to the output of the next layer, and will be used to </a:t>
                </a:r>
                <a:r>
                  <a:rPr lang="en-US" sz="3000" i="1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continue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doing backpropagation.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Again, </a:t>
                </a:r>
                <a:r>
                  <a:rPr lang="en-US" sz="3200" dirty="0" err="1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cuDNN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has a function for it (Lecture 17)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You need to provide it the kernels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𝐊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 and the gradient with respect to the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  <a:sym typeface="Wingdings" panose="05000000000000000000" pitchFamily="2" charset="2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 (like a dense neural net)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 r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345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891814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After each convolutional layer, it is common to add a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cs typeface="Courier New" panose="02070309020205020404" pitchFamily="49" charset="0"/>
                  </a:rPr>
                  <a:t>pooling layer</a:t>
                </a:r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to down-sample the input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Most commonly, one would take every non-overlapping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window of a convolved output, and replace each window with a single pixel whose intensity is either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maximum intensity found in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window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The mean intensity of the pixels in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window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891814" cy="4403035"/>
              </a:xfrm>
              <a:blipFill>
                <a:blip r:embed="rId3"/>
                <a:stretch>
                  <a:fillRect l="-951" t="-1801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296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Example of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sz="5400" dirty="0"/>
                  <a:t> Pooling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99051"/>
                <a:ext cx="10782483" cy="926237"/>
              </a:xfrm>
              <a:blipFill>
                <a:blip r:embed="rId3"/>
                <a:stretch>
                  <a:fillRect l="-2996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1888108-1BAF-41D1-A0C8-1655C8E8E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1" y="2129039"/>
            <a:ext cx="11022497" cy="4029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1A0DD-5A26-4FC0-945A-5BB6C8185EB4}"/>
              </a:ext>
            </a:extLst>
          </p:cNvPr>
          <p:cNvSpPr txBox="1"/>
          <p:nvPr/>
        </p:nvSpPr>
        <p:spPr>
          <a:xfrm>
            <a:off x="3377145" y="6293368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http://ieeexplore.ieee.org/document/7590035/all-figures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Model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Consider a class of models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3200" b="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of an input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with parameters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For now, let’s just consider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D input) as a toy example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Polynomial regression fits a polynomial of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to our input, i.e.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Intuitively, a higher degree polynomial is a more complex model function than a lower degree polynomial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2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455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Pooling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Motivation: convolution compresses the amount of information in the image spatially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Blur 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 nearby pixels are more similar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  <a:sym typeface="Wingdings" panose="05000000000000000000" pitchFamily="2" charset="2"/>
              </a:rPr>
              <a:t>Edge  “important” pixels are brighter than their surroundings</a:t>
            </a:r>
            <a:endParaRPr lang="en-US" sz="3000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Why not use that compression to reduce dimensionality?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cs typeface="Courier New" panose="02070309020205020404" pitchFamily="49" charset="0"/>
              </a:rPr>
              <a:t>Forward and backwards propagation for pooling layers are fairly straightforward, and </a:t>
            </a:r>
            <a:r>
              <a:rPr lang="en-US" sz="3000" dirty="0" err="1">
                <a:solidFill>
                  <a:schemeClr val="tx1"/>
                </a:solidFill>
                <a:cs typeface="Courier New" panose="02070309020205020404" pitchFamily="49" charset="0"/>
              </a:rPr>
              <a:t>cuDNN</a:t>
            </a:r>
            <a:r>
              <a:rPr 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 can do both (Lecture 17)</a:t>
            </a:r>
          </a:p>
        </p:txBody>
      </p:sp>
    </p:spTree>
    <p:extLst>
      <p:ext uri="{BB962C8B-B14F-4D97-AF65-F5344CB8AC3E}">
        <p14:creationId xmlns:p14="http://schemas.microsoft.com/office/powerpoint/2010/main" val="4118719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Why Bother?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21938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Consider the MNIST dataset of handwritten digits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Each image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28×28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pixels 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784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input dimensions, and it can be one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output classes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 neural net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dense hidden layer with 200 units and an dense output layer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units will have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200×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784+1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+10×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200+1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=159,010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parameters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We’re modeling relationships between </a:t>
                </a:r>
                <a:r>
                  <a:rPr lang="en-US" sz="3000" i="1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every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pair of pixels; most of the relationships we learn probably aren’t meaningful</a:t>
                </a:r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21938"/>
                <a:ext cx="10782483" cy="4403035"/>
              </a:xfrm>
              <a:blipFill>
                <a:blip r:embed="rId3"/>
                <a:stretch>
                  <a:fillRect l="-961" t="-1801" r="-1865" b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900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 Nets are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Let’s instead consider the following convolutional net: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Layer 1:  Twenty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1×5×5)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kernels</a:t>
                </a: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Layer 2: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2×2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pooling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Layer 3:  Five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(20×3×3)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kernels</a:t>
                </a: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Layer 4: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2×2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pooling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Layer 5:  Dense layer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output units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069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 Nets are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Input shape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(1×28×28)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(MNIST image)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Twenty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1×5×5)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kernels</a:t>
                </a:r>
              </a:p>
              <a:p>
                <a:pPr marL="781200" lvl="1" indent="-457200"/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0×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1×5×5</m:t>
                            </m:r>
                          </m:e>
                        </m:d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=520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 parameters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Output shape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(20×24×24)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2×2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pooling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Output shape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(20×12×12)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454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 Nets are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Input shape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(20×12×12)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(conv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+ pool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Five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20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×3×3)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kernels</a:t>
                </a:r>
              </a:p>
              <a:p>
                <a:pPr marL="781200" lvl="1" indent="-457200"/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5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×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Wingdings" panose="05000000000000000000" pitchFamily="2" charset="2"/>
                              </a:rPr>
                              <m:t>20×3×3</m:t>
                            </m:r>
                          </m:e>
                        </m:d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=905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 parameters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Output shape</a:t>
                </a:r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(5×10×10)</m:t>
                    </m:r>
                  </m:oMath>
                </a14:m>
                <a:endParaRPr lang="en-US" sz="30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2×2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pooling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  <a:sym typeface="Wingdings" panose="05000000000000000000" pitchFamily="2" charset="2"/>
                  </a:rPr>
                  <a:t>Output shape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(5×5×5)</m:t>
                    </m:r>
                  </m:oMath>
                </a14:m>
                <a:endParaRPr lang="en-US" sz="3000" b="0" dirty="0">
                  <a:solidFill>
                    <a:schemeClr val="tx1"/>
                  </a:solidFill>
                  <a:cs typeface="Courier New" panose="02070309020205020404" pitchFamily="49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22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 Nets are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20117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Input shape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  <a:sym typeface="Wingdings" panose="05000000000000000000" pitchFamily="2" charset="2"/>
                      </a:rPr>
                      <m:t>(5×5×5)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(conv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+ pool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Flatten into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125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-dimensional vector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Dense layer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50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hidden units</a:t>
                </a:r>
              </a:p>
              <a:p>
                <a:pPr marL="781200" lvl="1" indent="-457200"/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0×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125+1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=1260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parameters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Output is a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-dimensional vector</a:t>
                </a:r>
                <a:endParaRPr lang="en-US" sz="28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20117"/>
                <a:ext cx="10782483" cy="4403035"/>
              </a:xfrm>
              <a:blipFill>
                <a:blip r:embed="rId3"/>
                <a:stretch>
                  <a:fillRect l="-961" t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631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Conv Nets are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This gives us a total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5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+905+1260=2685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 parameters, far fewer than the dense net’s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159,010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However, with far fewer parameters, this model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Learns something more meaningful about image structure</a:t>
                </a: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Achieves a significantly better accuracy on unseen data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We’ve effectively regularized the neural net to perform well on image data! HW6: implement it and see for yourself.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3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15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Intuition:  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More formally, one model class is more complex than another if it contains more functions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If we already know the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that we want to approximate, we can use Taylor polynomials</a:t>
                </a:r>
              </a:p>
              <a:p>
                <a:pPr marL="78120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For many functions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One way to approximate is as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Higher degree polynomial gives a better approximation?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2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72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Intuition:  Taylor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Taylor expansions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about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=1,5,9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2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595D344-10B4-4EFE-A3A2-62351A5AC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8" y="2675013"/>
            <a:ext cx="10405893" cy="35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Least Squares Fitting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67340"/>
                <a:ext cx="10514127" cy="4403035"/>
              </a:xfrm>
            </p:spPr>
            <p:txBody>
              <a:bodyPr anchor="t"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Generally, we don’t know the true function a priori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Instead, we approximate it with a model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Rather than Taylor coefficients, we </a:t>
                </a:r>
                <a:r>
                  <a:rPr lang="en-US" sz="3200" i="1" dirty="0">
                    <a:solidFill>
                      <a:schemeClr val="tx1"/>
                    </a:solidFill>
                  </a:rPr>
                  <a:t>really</a:t>
                </a:r>
                <a:r>
                  <a:rPr lang="en-US" sz="3200" dirty="0">
                    <a:solidFill>
                      <a:schemeClr val="tx1"/>
                    </a:solidFill>
                  </a:rPr>
                  <a:t> want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that minimize some loss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on a 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e.g. mean squared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67340"/>
                <a:ext cx="10514127" cy="4403035"/>
              </a:xfrm>
              <a:blipFill>
                <a:blip r:embed="rId2"/>
                <a:stretch>
                  <a:fillRect l="-986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62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Least Squares Fitting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</p:spPr>
            <p:txBody>
              <a:bodyPr anchor="t"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Least squares polynomial fits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=1,5,9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17645"/>
                <a:ext cx="10782483" cy="4403035"/>
              </a:xfrm>
              <a:blipFill>
                <a:blip r:embed="rId2"/>
                <a:stretch>
                  <a:fillRect l="-96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2FED300-E0A0-464C-BEC4-C28E9E3F8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6" y="2675016"/>
            <a:ext cx="10405893" cy="35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4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9051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Why should you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5"/>
            <a:ext cx="10782483" cy="4403035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So far, it seems like you should always prefer the more complex model, right?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That’s because these toy examples assume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We have a LOT of data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Our data is noiseless</a:t>
            </a: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</a:rPr>
              <a:t>Our model function behaves well between our data points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In the real world, these assumptions are almost always false!</a:t>
            </a:r>
          </a:p>
        </p:txBody>
      </p:sp>
    </p:spTree>
    <p:extLst>
      <p:ext uri="{BB962C8B-B14F-4D97-AF65-F5344CB8AC3E}">
        <p14:creationId xmlns:p14="http://schemas.microsoft.com/office/powerpoint/2010/main" val="25567691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18985</TotalTime>
  <Words>2220</Words>
  <Application>Microsoft Office PowerPoint</Application>
  <PresentationFormat>Widescreen</PresentationFormat>
  <Paragraphs>238</Paragraphs>
  <Slides>46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Calibri</vt:lpstr>
      <vt:lpstr>Cambria Math</vt:lpstr>
      <vt:lpstr>Courier New</vt:lpstr>
      <vt:lpstr>Gill Sans MT</vt:lpstr>
      <vt:lpstr>Wingdings</vt:lpstr>
      <vt:lpstr>Wingdings 2</vt:lpstr>
      <vt:lpstr>Dividend</vt:lpstr>
      <vt:lpstr>CS 179: Lecture 16</vt:lpstr>
      <vt:lpstr>Last Time</vt:lpstr>
      <vt:lpstr>Today</vt:lpstr>
      <vt:lpstr>Model Complexity</vt:lpstr>
      <vt:lpstr>Intuition:  Taylor Series</vt:lpstr>
      <vt:lpstr>Intuition:  Taylor Series</vt:lpstr>
      <vt:lpstr>Least Squares Fitting</vt:lpstr>
      <vt:lpstr>Least Squares Fitting</vt:lpstr>
      <vt:lpstr>Why should you care?</vt:lpstr>
      <vt:lpstr>Underfitting &amp; Overfitting</vt:lpstr>
      <vt:lpstr>Underfitting &amp; Overfitting</vt:lpstr>
      <vt:lpstr>Underfitting &amp; Overfitting</vt:lpstr>
      <vt:lpstr>Regularization</vt:lpstr>
      <vt:lpstr>ℓ_2 Weight Decay</vt:lpstr>
      <vt:lpstr>ℓ_2 Weight Decay</vt:lpstr>
      <vt:lpstr>Returning to Neural Nets</vt:lpstr>
      <vt:lpstr>Returning to Neural Nets</vt:lpstr>
      <vt:lpstr>Neural Nets and Image Data</vt:lpstr>
      <vt:lpstr>Neural Nets and Image Data</vt:lpstr>
      <vt:lpstr>Recap: Convolutions</vt:lpstr>
      <vt:lpstr>Recap: Convolutions (c=1)</vt:lpstr>
      <vt:lpstr>Recap: Convolutions (c=3)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Convolution</vt:lpstr>
      <vt:lpstr>Convolutional Neural Nets</vt:lpstr>
      <vt:lpstr>Convolutional Neural Nets</vt:lpstr>
      <vt:lpstr>Convolutional Neural Nets</vt:lpstr>
      <vt:lpstr>Convolutional Neural Nets</vt:lpstr>
      <vt:lpstr>Convolutional Backprop</vt:lpstr>
      <vt:lpstr>Convolutional Backprop</vt:lpstr>
      <vt:lpstr>Convolutional Backprop</vt:lpstr>
      <vt:lpstr>Convolutional Backprop</vt:lpstr>
      <vt:lpstr>Pooling Layers</vt:lpstr>
      <vt:lpstr>Example of 2×2 Pooling</vt:lpstr>
      <vt:lpstr>Pooling Layers</vt:lpstr>
      <vt:lpstr>Why Bother?</vt:lpstr>
      <vt:lpstr>Conv Nets are Better</vt:lpstr>
      <vt:lpstr>Conv Nets are Better</vt:lpstr>
      <vt:lpstr>Conv Nets are Better</vt:lpstr>
      <vt:lpstr>Conv Nets are Better</vt:lpstr>
      <vt:lpstr>Conv Nets are Better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Intro to Machine Learning</dc:title>
  <dc:creator>Aadyot</dc:creator>
  <cp:lastModifiedBy>Aadyot Bhatnagar</cp:lastModifiedBy>
  <cp:revision>606</cp:revision>
  <dcterms:created xsi:type="dcterms:W3CDTF">2017-12-22T10:33:59Z</dcterms:created>
  <dcterms:modified xsi:type="dcterms:W3CDTF">2018-05-03T01:31:54Z</dcterms:modified>
</cp:coreProperties>
</file>