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</p:sldMasterIdLst>
  <p:notesMasterIdLst>
    <p:notesMasterId r:id="rId38"/>
  </p:notesMasterIdLst>
  <p:sldIdLst>
    <p:sldId id="291" r:id="rId2"/>
    <p:sldId id="292" r:id="rId3"/>
    <p:sldId id="323" r:id="rId4"/>
    <p:sldId id="324" r:id="rId5"/>
    <p:sldId id="325" r:id="rId6"/>
    <p:sldId id="326" r:id="rId7"/>
    <p:sldId id="327" r:id="rId8"/>
    <p:sldId id="329" r:id="rId9"/>
    <p:sldId id="331" r:id="rId10"/>
    <p:sldId id="330" r:id="rId11"/>
    <p:sldId id="332" r:id="rId12"/>
    <p:sldId id="336" r:id="rId13"/>
    <p:sldId id="333" r:id="rId14"/>
    <p:sldId id="340" r:id="rId15"/>
    <p:sldId id="338" r:id="rId16"/>
    <p:sldId id="339" r:id="rId17"/>
    <p:sldId id="341" r:id="rId18"/>
    <p:sldId id="335" r:id="rId19"/>
    <p:sldId id="337" r:id="rId20"/>
    <p:sldId id="342" r:id="rId21"/>
    <p:sldId id="344" r:id="rId22"/>
    <p:sldId id="347" r:id="rId23"/>
    <p:sldId id="352" r:id="rId24"/>
    <p:sldId id="346" r:id="rId25"/>
    <p:sldId id="345" r:id="rId26"/>
    <p:sldId id="348" r:id="rId27"/>
    <p:sldId id="334" r:id="rId28"/>
    <p:sldId id="358" r:id="rId29"/>
    <p:sldId id="350" r:id="rId30"/>
    <p:sldId id="349" r:id="rId31"/>
    <p:sldId id="353" r:id="rId32"/>
    <p:sldId id="351" r:id="rId33"/>
    <p:sldId id="354" r:id="rId34"/>
    <p:sldId id="355" r:id="rId35"/>
    <p:sldId id="356" r:id="rId36"/>
    <p:sldId id="357" r:id="rId37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C226"/>
    <a:srgbClr val="ADD2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3" autoAdjust="0"/>
    <p:restoredTop sz="89138" autoAdjust="0"/>
  </p:normalViewPr>
  <p:slideViewPr>
    <p:cSldViewPr snapToGrid="0">
      <p:cViewPr varScale="1">
        <p:scale>
          <a:sx n="77" d="100"/>
          <a:sy n="77" d="100"/>
        </p:scale>
        <p:origin x="773" y="67"/>
      </p:cViewPr>
      <p:guideLst/>
    </p:cSldViewPr>
  </p:slideViewPr>
  <p:outlineViewPr>
    <p:cViewPr>
      <p:scale>
        <a:sx n="33" d="100"/>
        <a:sy n="33" d="100"/>
      </p:scale>
      <p:origin x="0" y="-968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6CE97F4-8C93-436C-90D4-EE41759B2D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AAFC1B-42EE-45D2-870E-7BFA66686D7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9AFE9-89F6-4B54-9825-68514DFB9368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11A2784-6BEA-4953-85F5-80DCF99A6CB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48E9ABF-0C65-4557-A641-48E67B151A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14AAF5-E7E7-426D-B81E-D1AD73BB744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9795EB-5118-4E1A-A435-1F6CD2CD54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25D3FD-8162-418F-8D84-6A95FE198D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B469F50-A23D-455A-931D-34132C180D3A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4381CCB-7403-425B-93BF-F73BAA63D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94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9F50-A23D-455A-931D-34132C180D3A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81CCB-7403-425B-93BF-F73BAA63D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0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B469F50-A23D-455A-931D-34132C180D3A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4381CCB-7403-425B-93BF-F73BAA63D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2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9F50-A23D-455A-931D-34132C180D3A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74381CCB-7403-425B-93BF-F73BAA63D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2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B469F50-A23D-455A-931D-34132C180D3A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4381CCB-7403-425B-93BF-F73BAA63D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07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9F50-A23D-455A-931D-34132C180D3A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81CCB-7403-425B-93BF-F73BAA63D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190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9F50-A23D-455A-931D-34132C180D3A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81CCB-7403-425B-93BF-F73BAA63D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835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9F50-A23D-455A-931D-34132C180D3A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81CCB-7403-425B-93BF-F73BAA63D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39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9F50-A23D-455A-931D-34132C180D3A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81CCB-7403-425B-93BF-F73BAA63D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726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B469F50-A23D-455A-931D-34132C180D3A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4381CCB-7403-425B-93BF-F73BAA63D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4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9F50-A23D-455A-931D-34132C180D3A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81CCB-7403-425B-93BF-F73BAA63D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57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B469F50-A23D-455A-931D-34132C180D3A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4381CCB-7403-425B-93BF-F73BAA63DD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97484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ieeexplore.ieee.org/document/7590035/all-figures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E93E5-4A77-404B-BCED-28F9789DC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3108" y="1341783"/>
            <a:ext cx="7766936" cy="1722835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CS 179: Lecture 17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44F85F8-564B-40C5-A007-B48774EAA5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3475" y="3244933"/>
            <a:ext cx="7945049" cy="200292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+mj-lt"/>
              </a:rPr>
              <a:t>Convolutional Nets in </a:t>
            </a:r>
            <a:r>
              <a:rPr lang="en-US" sz="4000" cap="small" dirty="0">
                <a:solidFill>
                  <a:schemeClr val="bg1"/>
                </a:solidFill>
                <a:latin typeface="+mj-lt"/>
              </a:rPr>
              <a:t>cu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DNN</a:t>
            </a:r>
          </a:p>
        </p:txBody>
      </p:sp>
    </p:spTree>
    <p:extLst>
      <p:ext uri="{BB962C8B-B14F-4D97-AF65-F5344CB8AC3E}">
        <p14:creationId xmlns:p14="http://schemas.microsoft.com/office/powerpoint/2010/main" val="1068612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AC842-8542-4C9B-8392-18DBA62C1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99051"/>
            <a:ext cx="10782483" cy="926237"/>
          </a:xfrm>
        </p:spPr>
        <p:txBody>
          <a:bodyPr>
            <a:normAutofit/>
          </a:bodyPr>
          <a:lstStyle/>
          <a:p>
            <a:r>
              <a:rPr lang="en-US" sz="5400" dirty="0"/>
              <a:t>Describing Convolutions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E113BDD-98C3-447E-ACA9-24FB3A4F3B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2017645"/>
                <a:ext cx="10782483" cy="4403035"/>
              </a:xfrm>
            </p:spPr>
            <p:txBody>
              <a:bodyPr anchor="t">
                <a:normAutofit/>
              </a:bodyPr>
              <a:lstStyle/>
              <a:p>
                <a:pPr marL="457200" indent="-457200"/>
                <a:r>
                  <a:rPr lang="en-US" sz="32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cudnnConvolutionDescriptor_t</a:t>
                </a:r>
              </a:p>
              <a:p>
                <a:pPr marL="781200" lvl="1" indent="-457200"/>
                <a:r>
                  <a:rPr lang="en-US" sz="300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pad_h</a:t>
                </a:r>
                <a:r>
                  <a:rPr lang="en-US" sz="3000" dirty="0">
                    <a:solidFill>
                      <a:schemeClr val="tx1"/>
                    </a:solidFill>
                  </a:rPr>
                  <a:t> and </a:t>
                </a:r>
                <a:r>
                  <a:rPr lang="en-US" sz="300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pad_w</a:t>
                </a:r>
                <a:r>
                  <a:rPr lang="en-US" sz="3000" dirty="0">
                    <a:solidFill>
                      <a:schemeClr val="tx1"/>
                    </a:solidFill>
                  </a:rPr>
                  <a:t> are respectively the number of rows and columns of zeros to pad the input with – use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3000" dirty="0">
                    <a:solidFill>
                      <a:schemeClr val="tx1"/>
                    </a:solidFill>
                  </a:rPr>
                  <a:t> for both</a:t>
                </a:r>
              </a:p>
              <a:p>
                <a:pPr marL="781200" lvl="1" indent="-457200"/>
                <a:r>
                  <a:rPr lang="en-US" sz="30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u</a:t>
                </a:r>
                <a:r>
                  <a:rPr lang="en-US" sz="3000" dirty="0">
                    <a:solidFill>
                      <a:schemeClr val="tx1"/>
                    </a:solidFill>
                  </a:rPr>
                  <a:t> and </a:t>
                </a:r>
                <a:r>
                  <a:rPr lang="en-US" sz="30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v</a:t>
                </a:r>
                <a:r>
                  <a:rPr lang="en-US" sz="3000" dirty="0">
                    <a:solidFill>
                      <a:schemeClr val="tx1"/>
                    </a:solidFill>
                  </a:rPr>
                  <a:t> are respectively the vertical and horizontal stride of the convolution (to </a:t>
                </a:r>
                <a:r>
                  <a:rPr lang="en-US" sz="3000" dirty="0" err="1">
                    <a:solidFill>
                      <a:schemeClr val="tx1"/>
                    </a:solidFill>
                  </a:rPr>
                  <a:t>downsample</a:t>
                </a:r>
                <a:r>
                  <a:rPr lang="en-US" sz="3000" dirty="0">
                    <a:solidFill>
                      <a:schemeClr val="tx1"/>
                    </a:solidFill>
                  </a:rPr>
                  <a:t> w/o pooling) – use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3000" dirty="0">
                    <a:solidFill>
                      <a:schemeClr val="tx1"/>
                    </a:solidFill>
                  </a:rPr>
                  <a:t> for both</a:t>
                </a:r>
              </a:p>
              <a:p>
                <a:pPr marL="781200" lvl="1" indent="-457200"/>
                <a:r>
                  <a:rPr lang="en-US" sz="3000" dirty="0">
                    <a:solidFill>
                      <a:schemeClr val="tx1"/>
                    </a:solidFill>
                  </a:rPr>
                  <a:t>Use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3000" dirty="0">
                    <a:solidFill>
                      <a:schemeClr val="tx1"/>
                    </a:solidFill>
                  </a:rPr>
                  <a:t> for both </a:t>
                </a:r>
                <a:r>
                  <a:rPr lang="en-US" sz="30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dilation_h</a:t>
                </a:r>
                <a:r>
                  <a:rPr lang="en-US" sz="3000" dirty="0">
                    <a:solidFill>
                      <a:schemeClr val="tx1"/>
                    </a:solidFill>
                  </a:rPr>
                  <a:t> and </a:t>
                </a:r>
                <a:r>
                  <a:rPr lang="en-US" sz="30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dilation_w</a:t>
                </a:r>
                <a:r>
                  <a:rPr lang="en-US" sz="3000" dirty="0">
                    <a:solidFill>
                      <a:schemeClr val="tx1"/>
                    </a:solidFill>
                  </a:rPr>
                  <a:t> (roughly a stretch factor for filters, but beyond the scope of this class)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E113BDD-98C3-447E-ACA9-24FB3A4F3B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017645"/>
                <a:ext cx="10782483" cy="4403035"/>
              </a:xfrm>
              <a:blipFill>
                <a:blip r:embed="rId2"/>
                <a:stretch>
                  <a:fillRect l="-961" t="-1801" r="-3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9505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AC842-8542-4C9B-8392-18DBA62C1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99051"/>
            <a:ext cx="10782483" cy="926237"/>
          </a:xfrm>
        </p:spPr>
        <p:txBody>
          <a:bodyPr>
            <a:normAutofit/>
          </a:bodyPr>
          <a:lstStyle/>
          <a:p>
            <a:r>
              <a:rPr lang="en-US" sz="5400" dirty="0"/>
              <a:t>Describing Convolutions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13BDD-98C3-447E-ACA9-24FB3A4F3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17645"/>
            <a:ext cx="10782483" cy="4403035"/>
          </a:xfrm>
        </p:spPr>
        <p:txBody>
          <a:bodyPr anchor="t">
            <a:normAutofit/>
          </a:bodyPr>
          <a:lstStyle/>
          <a:p>
            <a:pPr marL="457200" indent="-457200"/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cudnnConvolutionDescriptor_t</a:t>
            </a:r>
          </a:p>
          <a:p>
            <a:pPr marL="781200" lvl="1" indent="-457200"/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cudnnConvolutionMode_t</a:t>
            </a:r>
            <a:r>
              <a:rPr lang="en-US" sz="3000" dirty="0">
                <a:solidFill>
                  <a:schemeClr val="tx1"/>
                </a:solidFill>
              </a:rPr>
              <a:t> is an </a:t>
            </a:r>
            <a:r>
              <a:rPr lang="en-US" sz="3000" dirty="0" err="1">
                <a:solidFill>
                  <a:schemeClr val="tx1"/>
                </a:solidFill>
              </a:rPr>
              <a:t>enum</a:t>
            </a:r>
            <a:r>
              <a:rPr lang="en-US" sz="3000" dirty="0">
                <a:solidFill>
                  <a:schemeClr val="tx1"/>
                </a:solidFill>
              </a:rPr>
              <a:t> saying whether to do a convolution or cross-correlation. For this set, use 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CUDNN_CONVOLUTION</a:t>
            </a:r>
            <a:r>
              <a:rPr lang="en-US" sz="3000" dirty="0">
                <a:solidFill>
                  <a:schemeClr val="tx1"/>
                </a:solidFill>
              </a:rPr>
              <a:t> for the 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</a:t>
            </a:r>
            <a:r>
              <a:rPr lang="en-US" sz="3000" dirty="0">
                <a:solidFill>
                  <a:schemeClr val="tx1"/>
                </a:solidFill>
              </a:rPr>
              <a:t> argument.</a:t>
            </a:r>
          </a:p>
          <a:p>
            <a:pPr marL="781200" lvl="1" indent="-457200"/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cudnnDataType_t</a:t>
            </a:r>
            <a:r>
              <a:rPr lang="en-US" sz="3000" dirty="0">
                <a:solidFill>
                  <a:schemeClr val="tx1"/>
                </a:solidFill>
              </a:rPr>
              <a:t> is an </a:t>
            </a:r>
            <a:r>
              <a:rPr lang="en-US" sz="3000" dirty="0" err="1">
                <a:solidFill>
                  <a:schemeClr val="tx1"/>
                </a:solidFill>
              </a:rPr>
              <a:t>enum</a:t>
            </a:r>
            <a:r>
              <a:rPr lang="en-US" sz="3000" dirty="0">
                <a:solidFill>
                  <a:schemeClr val="tx1"/>
                </a:solidFill>
              </a:rPr>
              <a:t> indicating the kind of data being used (float, double, int, long int, etc.). For this set, use 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CUDNN_DATA_FLOAT</a:t>
            </a:r>
            <a:r>
              <a:rPr lang="en-US" sz="3000" dirty="0">
                <a:solidFill>
                  <a:schemeClr val="tx1"/>
                </a:solidFill>
              </a:rPr>
              <a:t> for the 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computeType</a:t>
            </a:r>
            <a:r>
              <a:rPr lang="en-US" sz="3000" dirty="0">
                <a:solidFill>
                  <a:schemeClr val="tx1"/>
                </a:solidFill>
              </a:rPr>
              <a:t> argument.</a:t>
            </a:r>
          </a:p>
        </p:txBody>
      </p:sp>
    </p:spTree>
    <p:extLst>
      <p:ext uri="{BB962C8B-B14F-4D97-AF65-F5344CB8AC3E}">
        <p14:creationId xmlns:p14="http://schemas.microsoft.com/office/powerpoint/2010/main" val="3570314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AC842-8542-4C9B-8392-18DBA62C1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99051"/>
            <a:ext cx="10782483" cy="926237"/>
          </a:xfrm>
        </p:spPr>
        <p:txBody>
          <a:bodyPr>
            <a:normAutofit/>
          </a:bodyPr>
          <a:lstStyle/>
          <a:p>
            <a:r>
              <a:rPr lang="en-US" sz="5400" dirty="0"/>
              <a:t>Describing Convolutions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13BDD-98C3-447E-ACA9-24FB3A4F3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17645"/>
            <a:ext cx="10782483" cy="4403035"/>
          </a:xfrm>
        </p:spPr>
        <p:txBody>
          <a:bodyPr anchor="t">
            <a:normAutofit/>
          </a:bodyPr>
          <a:lstStyle/>
          <a:p>
            <a:pPr marL="457200" indent="-457200"/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cudnnConvolutionDescriptor_t</a:t>
            </a:r>
          </a:p>
          <a:p>
            <a:pPr marL="781200" lvl="1" indent="-457200"/>
            <a:r>
              <a:rPr lang="en-US" sz="3000" dirty="0">
                <a:solidFill>
                  <a:schemeClr val="tx1"/>
                </a:solidFill>
              </a:rPr>
              <a:t>Get with 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cudnnGetConvolution2dDescriptor( cudnnConvolutionDescriptor_t convDesc,</a:t>
            </a:r>
            <a:b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*pad_h,      int *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pad_w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*u,          int *v,</a:t>
            </a:r>
            <a:b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*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dilation_h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int *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dilation_w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cudnnConvolutionMode_t *mode,</a:t>
            </a:r>
            <a:b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cudnnDataType_t *computeType)</a:t>
            </a:r>
          </a:p>
        </p:txBody>
      </p:sp>
    </p:spTree>
    <p:extLst>
      <p:ext uri="{BB962C8B-B14F-4D97-AF65-F5344CB8AC3E}">
        <p14:creationId xmlns:p14="http://schemas.microsoft.com/office/powerpoint/2010/main" val="282090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AC842-8542-4C9B-8392-18DBA62C1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99051"/>
            <a:ext cx="10782483" cy="926237"/>
          </a:xfrm>
        </p:spPr>
        <p:txBody>
          <a:bodyPr>
            <a:normAutofit/>
          </a:bodyPr>
          <a:lstStyle/>
          <a:p>
            <a:r>
              <a:rPr lang="en-US" sz="5400" dirty="0"/>
              <a:t>Describing Convolutions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13BDD-98C3-447E-ACA9-24FB3A4F3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85277"/>
            <a:ext cx="10782483" cy="4403035"/>
          </a:xfrm>
        </p:spPr>
        <p:txBody>
          <a:bodyPr anchor="t">
            <a:normAutofit/>
          </a:bodyPr>
          <a:lstStyle/>
          <a:p>
            <a:pPr marL="457200" indent="-457200"/>
            <a:r>
              <a:rPr lang="en-US" sz="3200" dirty="0">
                <a:solidFill>
                  <a:schemeClr val="tx1"/>
                </a:solidFill>
              </a:rPr>
              <a:t>Given descriptors for an input and the filter we want to convolve it with, we can get the shape of the output via </a:t>
            </a: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cudnnGetConvolution2dForwardOutputDim( cudnnConvolutionDescriptor_t convDesc,</a:t>
            </a:r>
            <a:b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cudnnTensorDescriptor_t inputTensorDesc,</a:t>
            </a:r>
            <a:b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cudnnFilterDescriptor_t filterDesc,</a:t>
            </a:r>
            <a:b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*n, int *c, int *h, int *w)</a:t>
            </a:r>
          </a:p>
          <a:p>
            <a:pPr marL="457200" indent="-457200"/>
            <a:r>
              <a:rPr lang="en-US" sz="3200" dirty="0">
                <a:solidFill>
                  <a:schemeClr val="tx1"/>
                </a:solidFill>
                <a:cs typeface="Courier New" panose="02070309020205020404" pitchFamily="49" charset="0"/>
              </a:rPr>
              <a:t>As usual, </a:t>
            </a: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3200" dirty="0">
                <a:solidFill>
                  <a:schemeClr val="tx1"/>
                </a:solidFill>
                <a:cs typeface="Courier New" panose="02070309020205020404" pitchFamily="49" charset="0"/>
              </a:rPr>
              <a:t>, </a:t>
            </a: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3200" dirty="0">
                <a:solidFill>
                  <a:schemeClr val="tx1"/>
                </a:solidFill>
                <a:cs typeface="Courier New" panose="02070309020205020404" pitchFamily="49" charset="0"/>
              </a:rPr>
              <a:t>, </a:t>
            </a: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3200" dirty="0">
                <a:solidFill>
                  <a:schemeClr val="tx1"/>
                </a:solidFill>
                <a:cs typeface="Courier New" panose="02070309020205020404" pitchFamily="49" charset="0"/>
              </a:rPr>
              <a:t>, and </a:t>
            </a: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sz="3200" dirty="0">
                <a:solidFill>
                  <a:schemeClr val="tx1"/>
                </a:solidFill>
                <a:cs typeface="Courier New" panose="02070309020205020404" pitchFamily="49" charset="0"/>
              </a:rPr>
              <a:t> are set by reference as outputs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209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AC842-8542-4C9B-8392-18DBA62C1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99051"/>
            <a:ext cx="10782483" cy="926237"/>
          </a:xfrm>
        </p:spPr>
        <p:txBody>
          <a:bodyPr>
            <a:normAutofit/>
          </a:bodyPr>
          <a:lstStyle/>
          <a:p>
            <a:r>
              <a:rPr lang="en-US" sz="5400" dirty="0"/>
              <a:t>Using these In a Conv 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13BDD-98C3-447E-ACA9-24FB3A4F3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85277"/>
            <a:ext cx="10782483" cy="4403035"/>
          </a:xfrm>
        </p:spPr>
        <p:txBody>
          <a:bodyPr anchor="t">
            <a:normAutofit/>
          </a:bodyPr>
          <a:lstStyle/>
          <a:p>
            <a:pPr marL="457200" indent="-457200"/>
            <a:r>
              <a:rPr lang="en-US" sz="3200" dirty="0">
                <a:solidFill>
                  <a:schemeClr val="tx1"/>
                </a:solidFill>
              </a:rPr>
              <a:t>All of </a:t>
            </a:r>
            <a:r>
              <a:rPr lang="en-US" sz="3200" dirty="0" err="1">
                <a:solidFill>
                  <a:schemeClr val="tx1"/>
                </a:solidFill>
              </a:rPr>
              <a:t>cuDNN’s</a:t>
            </a:r>
            <a:r>
              <a:rPr lang="en-US" sz="3200" dirty="0">
                <a:solidFill>
                  <a:schemeClr val="tx1"/>
                </a:solidFill>
              </a:rPr>
              <a:t> functions for forward and backward passes in conv nets will extensively use these descriptor types</a:t>
            </a:r>
          </a:p>
          <a:p>
            <a:pPr marL="457200" indent="-457200"/>
            <a:r>
              <a:rPr lang="en-US" sz="3200" dirty="0">
                <a:solidFill>
                  <a:schemeClr val="tx1"/>
                </a:solidFill>
              </a:rPr>
              <a:t>This is why we are establishing them now, rather than later</a:t>
            </a:r>
          </a:p>
          <a:p>
            <a:pPr marL="457200" indent="-457200"/>
            <a:r>
              <a:rPr lang="en-US" sz="3200" dirty="0">
                <a:solidFill>
                  <a:schemeClr val="tx1"/>
                </a:solidFill>
              </a:rPr>
              <a:t>One more aside before discussing the actual functions for doing the forward and backward passes…</a:t>
            </a:r>
          </a:p>
        </p:txBody>
      </p:sp>
    </p:spTree>
    <p:extLst>
      <p:ext uri="{BB962C8B-B14F-4D97-AF65-F5344CB8AC3E}">
        <p14:creationId xmlns:p14="http://schemas.microsoft.com/office/powerpoint/2010/main" val="392281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AC842-8542-4C9B-8392-18DBA62C1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99051"/>
            <a:ext cx="10782483" cy="926237"/>
          </a:xfrm>
        </p:spPr>
        <p:txBody>
          <a:bodyPr>
            <a:normAutofit/>
          </a:bodyPr>
          <a:lstStyle/>
          <a:p>
            <a:r>
              <a:rPr lang="en-US" sz="5400" dirty="0"/>
              <a:t>Convolution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13BDD-98C3-447E-ACA9-24FB3A4F3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85277"/>
            <a:ext cx="10782483" cy="4403035"/>
          </a:xfrm>
        </p:spPr>
        <p:txBody>
          <a:bodyPr anchor="t">
            <a:normAutofit/>
          </a:bodyPr>
          <a:lstStyle/>
          <a:p>
            <a:pPr marL="457200" indent="-457200"/>
            <a:r>
              <a:rPr lang="en-US" sz="3200" dirty="0">
                <a:solidFill>
                  <a:schemeClr val="tx1"/>
                </a:solidFill>
              </a:rPr>
              <a:t>There are many ways to perform convolutions!</a:t>
            </a:r>
          </a:p>
          <a:p>
            <a:pPr marL="781200" lvl="1" indent="-457200"/>
            <a:r>
              <a:rPr lang="en-US" sz="3000" dirty="0">
                <a:solidFill>
                  <a:schemeClr val="tx1"/>
                </a:solidFill>
              </a:rPr>
              <a:t>Do it explicitly</a:t>
            </a:r>
          </a:p>
          <a:p>
            <a:pPr marL="781200" lvl="1" indent="-457200"/>
            <a:r>
              <a:rPr lang="en-US" sz="3000" dirty="0">
                <a:solidFill>
                  <a:schemeClr val="tx1"/>
                </a:solidFill>
              </a:rPr>
              <a:t>Turn it into a matrix multiplication</a:t>
            </a:r>
          </a:p>
          <a:p>
            <a:pPr marL="781200" lvl="1" indent="-457200"/>
            <a:r>
              <a:rPr lang="en-US" sz="3000" dirty="0">
                <a:solidFill>
                  <a:schemeClr val="tx1"/>
                </a:solidFill>
              </a:rPr>
              <a:t>Use FFT to transform into frequency domain, multiply pointwise, and inverse FFT back</a:t>
            </a:r>
          </a:p>
          <a:p>
            <a:pPr marL="457200" indent="-457200"/>
            <a:r>
              <a:rPr lang="en-US" sz="3200" dirty="0">
                <a:solidFill>
                  <a:schemeClr val="tx1"/>
                </a:solidFill>
              </a:rPr>
              <a:t>cuDNN lets you choose the algorithm you want to use for all operations in the forward and backward passes</a:t>
            </a:r>
          </a:p>
        </p:txBody>
      </p:sp>
    </p:spTree>
    <p:extLst>
      <p:ext uri="{BB962C8B-B14F-4D97-AF65-F5344CB8AC3E}">
        <p14:creationId xmlns:p14="http://schemas.microsoft.com/office/powerpoint/2010/main" val="1550109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AC842-8542-4C9B-8392-18DBA62C1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99051"/>
            <a:ext cx="10782483" cy="926237"/>
          </a:xfrm>
        </p:spPr>
        <p:txBody>
          <a:bodyPr>
            <a:normAutofit/>
          </a:bodyPr>
          <a:lstStyle/>
          <a:p>
            <a:r>
              <a:rPr lang="en-US" sz="5400" dirty="0"/>
              <a:t>Convolution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13BDD-98C3-447E-ACA9-24FB3A4F3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85277"/>
            <a:ext cx="10782483" cy="4403035"/>
          </a:xfrm>
        </p:spPr>
        <p:txBody>
          <a:bodyPr anchor="t">
            <a:normAutofit/>
          </a:bodyPr>
          <a:lstStyle/>
          <a:p>
            <a:pPr marL="457200" indent="-457200"/>
            <a:r>
              <a:rPr lang="en-US" sz="3200" dirty="0">
                <a:solidFill>
                  <a:schemeClr val="tx1"/>
                </a:solidFill>
              </a:rPr>
              <a:t>Different algorithms are better suited for different situations!</a:t>
            </a:r>
          </a:p>
          <a:p>
            <a:pPr marL="781200" lvl="1" indent="-457200"/>
            <a:r>
              <a:rPr lang="en-US" sz="3000" dirty="0">
                <a:solidFill>
                  <a:schemeClr val="tx1"/>
                </a:solidFill>
              </a:rPr>
              <a:t>Most important factor: amount of global memory available for intermediate computations (workspace)</a:t>
            </a:r>
          </a:p>
          <a:p>
            <a:pPr marL="457200" indent="-457200"/>
            <a:r>
              <a:rPr lang="en-US" sz="3200" dirty="0">
                <a:solidFill>
                  <a:schemeClr val="tx1"/>
                </a:solidFill>
              </a:rPr>
              <a:t>Tradeoff b/w time and space complexity – faster algorithms tend to need more space for intermediate computations</a:t>
            </a:r>
          </a:p>
          <a:p>
            <a:pPr marL="457200" indent="-457200"/>
            <a:r>
              <a:rPr lang="en-US" sz="3200" dirty="0">
                <a:solidFill>
                  <a:schemeClr val="tx1"/>
                </a:solidFill>
              </a:rPr>
              <a:t>cuDNN lets you specify preferences, and it gives you an algorithm that best matches your preferences</a:t>
            </a:r>
          </a:p>
        </p:txBody>
      </p:sp>
    </p:spTree>
    <p:extLst>
      <p:ext uri="{BB962C8B-B14F-4D97-AF65-F5344CB8AC3E}">
        <p14:creationId xmlns:p14="http://schemas.microsoft.com/office/powerpoint/2010/main" val="11467643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AC842-8542-4C9B-8392-18DBA62C1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99051"/>
            <a:ext cx="10782483" cy="926237"/>
          </a:xfrm>
        </p:spPr>
        <p:txBody>
          <a:bodyPr>
            <a:normAutofit/>
          </a:bodyPr>
          <a:lstStyle/>
          <a:p>
            <a:r>
              <a:rPr lang="en-US" sz="5400" dirty="0"/>
              <a:t>Convolution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13BDD-98C3-447E-ACA9-24FB3A4F3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85277"/>
            <a:ext cx="10782483" cy="4403035"/>
          </a:xfrm>
        </p:spPr>
        <p:txBody>
          <a:bodyPr anchor="t">
            <a:normAutofit/>
          </a:bodyPr>
          <a:lstStyle/>
          <a:p>
            <a:pPr marL="457200" indent="-457200"/>
            <a:r>
              <a:rPr lang="en-US" sz="3200" dirty="0">
                <a:solidFill>
                  <a:schemeClr val="tx1"/>
                </a:solidFill>
              </a:rPr>
              <a:t>The choice of algorithm is represented via the </a:t>
            </a:r>
            <a:r>
              <a:rPr lang="en-US" sz="3200" dirty="0" err="1">
                <a:solidFill>
                  <a:schemeClr val="tx1"/>
                </a:solidFill>
              </a:rPr>
              <a:t>enums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cudnnConvolution</a:t>
            </a: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&lt;type&gt;</a:t>
            </a:r>
            <a:r>
              <a:rPr lang="en-US" sz="3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Preference_t</a:t>
            </a:r>
            <a:r>
              <a:rPr lang="en-US" sz="3200" dirty="0">
                <a:solidFill>
                  <a:schemeClr val="tx1"/>
                </a:solidFill>
              </a:rPr>
              <a:t> and </a:t>
            </a:r>
            <a:r>
              <a:rPr lang="en-US" sz="3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cudnnConvolution</a:t>
            </a: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&lt;type&gt;</a:t>
            </a:r>
            <a:r>
              <a:rPr lang="en-US" sz="3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Algo_t</a:t>
            </a: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3200" dirty="0">
                <a:solidFill>
                  <a:schemeClr val="tx1"/>
                </a:solidFill>
              </a:rPr>
              <a:t> and </a:t>
            </a:r>
            <a:r>
              <a:rPr lang="en-US" sz="3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cudnnConvolution</a:t>
            </a: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&lt;type&gt;</a:t>
            </a:r>
            <a:r>
              <a:rPr lang="en-US" sz="3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AlgoPerf_t</a:t>
            </a: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3200" dirty="0">
                <a:solidFill>
                  <a:schemeClr val="tx1"/>
                </a:solidFill>
              </a:rPr>
              <a:t> where </a:t>
            </a: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&lt;type&gt;</a:t>
            </a:r>
            <a:r>
              <a:rPr lang="en-US" sz="3200" dirty="0">
                <a:solidFill>
                  <a:schemeClr val="tx1"/>
                </a:solidFill>
              </a:rPr>
              <a:t> is one of </a:t>
            </a:r>
            <a:r>
              <a:rPr lang="en-US" sz="3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Fwd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BwdFilter</a:t>
            </a:r>
            <a:r>
              <a:rPr lang="en-US" sz="3200" dirty="0">
                <a:solidFill>
                  <a:schemeClr val="tx1"/>
                </a:solidFill>
              </a:rPr>
              <a:t>, and </a:t>
            </a:r>
            <a:r>
              <a:rPr lang="en-US" sz="3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BwdData</a:t>
            </a:r>
            <a:endParaRPr lang="en-US" sz="3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/>
            <a:r>
              <a:rPr lang="en-US" sz="3200" dirty="0">
                <a:solidFill>
                  <a:schemeClr val="tx1"/>
                </a:solidFill>
              </a:rPr>
              <a:t>Feel free to look at NVIDIA docs for these types and related functions, but we will be handling them for you in HW6</a:t>
            </a:r>
          </a:p>
        </p:txBody>
      </p:sp>
    </p:spTree>
    <p:extLst>
      <p:ext uri="{BB962C8B-B14F-4D97-AF65-F5344CB8AC3E}">
        <p14:creationId xmlns:p14="http://schemas.microsoft.com/office/powerpoint/2010/main" val="3410421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AC842-8542-4C9B-8392-18DBA62C1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99051"/>
            <a:ext cx="10782483" cy="926237"/>
          </a:xfrm>
        </p:spPr>
        <p:txBody>
          <a:bodyPr>
            <a:normAutofit/>
          </a:bodyPr>
          <a:lstStyle/>
          <a:p>
            <a:r>
              <a:rPr lang="en-US" sz="5400" dirty="0"/>
              <a:t>Forward Pass: Convolution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E113BDD-98C3-447E-ACA9-24FB3A4F3B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1944817"/>
                <a:ext cx="10782483" cy="4403035"/>
              </a:xfrm>
            </p:spPr>
            <p:txBody>
              <a:bodyPr anchor="t">
                <a:normAutofit/>
              </a:bodyPr>
              <a:lstStyle/>
              <a:p>
                <a:pPr marL="457200" indent="-457200"/>
                <a:r>
                  <a:rPr lang="en-US" sz="3200" dirty="0">
                    <a:solidFill>
                      <a:schemeClr val="tx1"/>
                    </a:solidFill>
                  </a:rPr>
                  <a:t>The forward pass for a conv layer with input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𝐗</m:t>
                        </m:r>
                      </m:e>
                      <m:sup>
                        <m:d>
                          <m:dPr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ℓ−1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sz="3200" dirty="0">
                    <a:solidFill>
                      <a:schemeClr val="tx1"/>
                    </a:solidFill>
                  </a:rPr>
                  <a:t>, filter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𝐊</m:t>
                        </m:r>
                      </m:e>
                      <m:sup>
                        <m:d>
                          <m:dPr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sz="3200" dirty="0">
                    <a:solidFill>
                      <a:schemeClr val="tx1"/>
                    </a:solidFill>
                  </a:rPr>
                  <a:t>, and bias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d>
                          <m:dPr>
                            <m:ctrlP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sz="3200" dirty="0">
                    <a:solidFill>
                      <a:schemeClr val="tx1"/>
                    </a:solidFill>
                  </a:rPr>
                  <a:t>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𝐙</m:t>
                        </m:r>
                      </m:e>
                      <m:sup>
                        <m:d>
                          <m:dPr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d>
                      </m:sup>
                    </m:sSup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𝐊</m:t>
                        </m:r>
                      </m:e>
                      <m:sup>
                        <m:d>
                          <m:dPr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d>
                      </m:sup>
                    </m:sSup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⊗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𝐗</m:t>
                        </m:r>
                      </m:e>
                      <m:sup>
                        <m:d>
                          <m:dPr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ℓ−1</m:t>
                            </m:r>
                          </m:e>
                        </m:d>
                      </m:sup>
                    </m:sSup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d>
                          <m:dPr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d>
                      </m:sup>
                    </m:sSup>
                  </m:oMath>
                </a14:m>
                <a:endParaRPr lang="en-US" sz="3200" dirty="0">
                  <a:solidFill>
                    <a:schemeClr val="tx1"/>
                  </a:solidFill>
                </a:endParaRPr>
              </a:p>
              <a:p>
                <a:pPr marL="457200" indent="-457200"/>
                <a:r>
                  <a:rPr lang="en-US" sz="3200" dirty="0">
                    <a:solidFill>
                      <a:schemeClr val="tx1"/>
                    </a:solidFill>
                  </a:rPr>
                  <a:t>In HW6, we will give you code that deals with the bias term</a:t>
                </a:r>
              </a:p>
              <a:p>
                <a:pPr marL="457200" indent="-457200"/>
                <a:r>
                  <a:rPr lang="en-US" sz="3200" dirty="0">
                    <a:solidFill>
                      <a:schemeClr val="tx1"/>
                    </a:solidFill>
                  </a:rPr>
                  <a:t>Your job will be to perform the convolution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𝐊</m:t>
                        </m:r>
                      </m:e>
                      <m:sup>
                        <m:d>
                          <m:dPr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d>
                      </m:sup>
                    </m:sSup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⊗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𝐗</m:t>
                        </m:r>
                      </m:e>
                      <m:sup>
                        <m:d>
                          <m:dPr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ℓ−1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sz="3200" dirty="0">
                    <a:solidFill>
                      <a:schemeClr val="tx1"/>
                    </a:solidFill>
                  </a:rPr>
                  <a:t> using </a:t>
                </a:r>
                <a:r>
                  <a:rPr lang="en-US" sz="320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cudnnConvolutionForward</a:t>
                </a:r>
                <a:r>
                  <a:rPr lang="en-US" sz="32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()</a:t>
                </a:r>
                <a:r>
                  <a:rPr lang="en-US" sz="3200" dirty="0">
                    <a:solidFill>
                      <a:schemeClr val="tx1"/>
                    </a:solidFill>
                    <a:cs typeface="Courier New" panose="02070309020205020404" pitchFamily="49" charset="0"/>
                  </a:rPr>
                  <a:t> – see next slide for a description of how to call this function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E113BDD-98C3-447E-ACA9-24FB3A4F3B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944817"/>
                <a:ext cx="10782483" cy="4403035"/>
              </a:xfrm>
              <a:blipFill>
                <a:blip r:embed="rId2"/>
                <a:stretch>
                  <a:fillRect l="-961" t="-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0718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AC842-8542-4C9B-8392-18DBA62C1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99051"/>
            <a:ext cx="10782483" cy="926237"/>
          </a:xfrm>
        </p:spPr>
        <p:txBody>
          <a:bodyPr>
            <a:normAutofit/>
          </a:bodyPr>
          <a:lstStyle/>
          <a:p>
            <a:r>
              <a:rPr lang="en-US" sz="5400" dirty="0"/>
              <a:t>Forward Pass: Convolution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13BDD-98C3-447E-ACA9-24FB3A4F3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426" y="2058105"/>
            <a:ext cx="10782483" cy="4403035"/>
          </a:xfrm>
        </p:spPr>
        <p:txBody>
          <a:bodyPr anchor="t">
            <a:normAutofit fontScale="92500" lnSpcReduction="10000"/>
          </a:bodyPr>
          <a:lstStyle/>
          <a:p>
            <a:pPr marL="457200" indent="-457200"/>
            <a:r>
              <a:rPr lang="en-US" sz="3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cudnnConvolutionForward</a:t>
            </a: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cudnnHandle_t handle,</a:t>
            </a:r>
            <a:b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*alpha,</a:t>
            </a:r>
            <a:b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cudnnTensorDescriptor_t xDesc, void *x,</a:t>
            </a:r>
            <a:b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cudnnFilterDescriptor_t kDesc, void *k,</a:t>
            </a:r>
            <a:b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cudnnConvolutionDescriptor_t convDesc,</a:t>
            </a:r>
            <a:b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cudnnConvolutionFwdAlgo_t algo,</a:t>
            </a:r>
            <a:b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*workSpace, size_t workSpaceBytes,</a:t>
            </a:r>
            <a:b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*beta,</a:t>
            </a:r>
            <a:b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cudnnTensorDescriptor_t zDesc, void *z)</a:t>
            </a:r>
          </a:p>
        </p:txBody>
      </p:sp>
    </p:spTree>
    <p:extLst>
      <p:ext uri="{BB962C8B-B14F-4D97-AF65-F5344CB8AC3E}">
        <p14:creationId xmlns:p14="http://schemas.microsoft.com/office/powerpoint/2010/main" val="4230093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AC842-8542-4C9B-8392-18DBA62C1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99051"/>
            <a:ext cx="10782483" cy="926237"/>
          </a:xfrm>
        </p:spPr>
        <p:txBody>
          <a:bodyPr>
            <a:normAutofit/>
          </a:bodyPr>
          <a:lstStyle/>
          <a:p>
            <a:r>
              <a:rPr lang="en-US" sz="5400" dirty="0"/>
              <a:t>Last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13BDD-98C3-447E-ACA9-24FB3A4F3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85277"/>
            <a:ext cx="10782483" cy="4403035"/>
          </a:xfrm>
        </p:spPr>
        <p:txBody>
          <a:bodyPr anchor="t">
            <a:normAutofit/>
          </a:bodyPr>
          <a:lstStyle/>
          <a:p>
            <a:pPr marL="457200" indent="-457200"/>
            <a:r>
              <a:rPr lang="en-US" sz="3200" dirty="0">
                <a:solidFill>
                  <a:schemeClr val="tx1"/>
                </a:solidFill>
              </a:rPr>
              <a:t>Motivation for convolutional neural nets</a:t>
            </a:r>
          </a:p>
          <a:p>
            <a:pPr marL="457200" indent="-457200"/>
            <a:r>
              <a:rPr lang="en-US" sz="3200" dirty="0">
                <a:solidFill>
                  <a:schemeClr val="tx1"/>
                </a:solidFill>
              </a:rPr>
              <a:t>Forward and backwards propagation algorithms for convolutional neural nets (at a high level)</a:t>
            </a:r>
          </a:p>
          <a:p>
            <a:pPr marL="457200" indent="-457200"/>
            <a:r>
              <a:rPr lang="en-US" sz="3200" dirty="0">
                <a:solidFill>
                  <a:schemeClr val="tx1"/>
                </a:solidFill>
              </a:rPr>
              <a:t>Down-sampling data using pooling operations</a:t>
            </a:r>
          </a:p>
          <a:p>
            <a:pPr marL="457200" indent="-457200"/>
            <a:r>
              <a:rPr lang="en-US" sz="3200" dirty="0">
                <a:solidFill>
                  <a:schemeClr val="tx1"/>
                </a:solidFill>
              </a:rPr>
              <a:t>Foreshadowing to how we will use cuDNN to do it</a:t>
            </a:r>
          </a:p>
          <a:p>
            <a:pPr marL="457200" indent="-457200"/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4966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AC842-8542-4C9B-8392-18DBA62C1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99051"/>
            <a:ext cx="10782483" cy="926237"/>
          </a:xfrm>
        </p:spPr>
        <p:txBody>
          <a:bodyPr>
            <a:normAutofit/>
          </a:bodyPr>
          <a:lstStyle/>
          <a:p>
            <a:r>
              <a:rPr lang="en-US" sz="5400" dirty="0"/>
              <a:t>Forward Pass: Convolution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13BDD-98C3-447E-ACA9-24FB3A4F3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09553"/>
            <a:ext cx="10782483" cy="4403035"/>
          </a:xfrm>
        </p:spPr>
        <p:txBody>
          <a:bodyPr anchor="t">
            <a:normAutofit/>
          </a:bodyPr>
          <a:lstStyle/>
          <a:p>
            <a:pPr marL="457200" indent="-457200"/>
            <a:r>
              <a:rPr lang="en-US" sz="3200" dirty="0">
                <a:solidFill>
                  <a:schemeClr val="tx1"/>
                </a:solidFill>
                <a:cs typeface="Courier New" panose="02070309020205020404" pitchFamily="49" charset="0"/>
              </a:rPr>
              <a:t>This function sets the contents of the output tensor </a:t>
            </a: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sz="3200" dirty="0">
                <a:solidFill>
                  <a:schemeClr val="tx1"/>
                </a:solidFill>
                <a:cs typeface="Courier New" panose="02070309020205020404" pitchFamily="49" charset="0"/>
              </a:rPr>
              <a:t> to </a:t>
            </a: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alpha[0] * conv(k, x) + beta[0] * z</a:t>
            </a:r>
          </a:p>
          <a:p>
            <a:pPr marL="457200" indent="-457200"/>
            <a:r>
              <a:rPr lang="en-US" sz="3200" dirty="0">
                <a:solidFill>
                  <a:schemeClr val="tx1"/>
                </a:solidFill>
                <a:cs typeface="Courier New" panose="02070309020205020404" pitchFamily="49" charset="0"/>
              </a:rPr>
              <a:t>The convolution algorithm, workspace, and size of the workspace will be supplied to you in HW6 (unnecessary complication for you to consider for this set)</a:t>
            </a:r>
          </a:p>
          <a:p>
            <a:pPr marL="457200" indent="-457200"/>
            <a:r>
              <a:rPr lang="en-US" sz="3200" dirty="0">
                <a:solidFill>
                  <a:schemeClr val="tx1"/>
                </a:solidFill>
                <a:cs typeface="Courier New" panose="02070309020205020404" pitchFamily="49" charset="0"/>
              </a:rPr>
              <a:t>With </a:t>
            </a: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alpha[0] = 1</a:t>
            </a:r>
            <a:r>
              <a:rPr lang="en-US" sz="3200" dirty="0">
                <a:solidFill>
                  <a:schemeClr val="tx1"/>
                </a:solidFill>
                <a:cs typeface="Courier New" panose="02070309020205020404" pitchFamily="49" charset="0"/>
              </a:rPr>
              <a:t> and </a:t>
            </a: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beta[0] = 0</a:t>
            </a:r>
            <a:r>
              <a:rPr lang="en-US" sz="3200" dirty="0">
                <a:solidFill>
                  <a:schemeClr val="tx1"/>
                </a:solidFill>
                <a:cs typeface="Courier New" panose="02070309020205020404" pitchFamily="49" charset="0"/>
              </a:rPr>
              <a:t>, this is exactly what you need to call!</a:t>
            </a:r>
          </a:p>
        </p:txBody>
      </p:sp>
    </p:spTree>
    <p:extLst>
      <p:ext uri="{BB962C8B-B14F-4D97-AF65-F5344CB8AC3E}">
        <p14:creationId xmlns:p14="http://schemas.microsoft.com/office/powerpoint/2010/main" val="28384835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AC842-8542-4C9B-8392-18DBA62C1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74775"/>
            <a:ext cx="10782483" cy="926237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Backward Pass: Convolution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E113BDD-98C3-447E-ACA9-24FB3A4F3B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1985277"/>
                <a:ext cx="10782483" cy="4403035"/>
              </a:xfrm>
            </p:spPr>
            <p:txBody>
              <a:bodyPr anchor="t">
                <a:normAutofit/>
              </a:bodyPr>
              <a:lstStyle/>
              <a:p>
                <a:pPr marL="457200" indent="-457200"/>
                <a:r>
                  <a:rPr lang="en-US" sz="3200" dirty="0">
                    <a:solidFill>
                      <a:schemeClr val="tx1"/>
                    </a:solidFill>
                    <a:cs typeface="Courier New" panose="02070309020205020404" pitchFamily="49" charset="0"/>
                  </a:rPr>
                  <a:t>With the neural net architecture given, we will have:</a:t>
                </a:r>
              </a:p>
              <a:p>
                <a:pPr marL="781200" lvl="1" indent="-457200"/>
                <a:r>
                  <a:rPr lang="en-US" sz="3000" dirty="0">
                    <a:solidFill>
                      <a:schemeClr val="tx1"/>
                    </a:solidFill>
                    <a:cs typeface="Courier New" panose="02070309020205020404" pitchFamily="49" charset="0"/>
                  </a:rPr>
                  <a:t>The output of the convolution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𝐙</m:t>
                        </m:r>
                      </m:e>
                      <m:sup>
                        <m:d>
                          <m:dPr>
                            <m:ctrlPr>
                              <a:rPr lang="en-US" sz="3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d>
                      </m:sup>
                    </m:sSup>
                    <m:r>
                      <a:rPr lang="en-US" sz="3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𝐊</m:t>
                        </m:r>
                      </m:e>
                      <m:sup>
                        <m:d>
                          <m:dPr>
                            <m:ctrlPr>
                              <a:rPr lang="en-US" sz="3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d>
                      </m:sup>
                    </m:sSup>
                    <m:r>
                      <a:rPr lang="en-US" sz="3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⊗</m:t>
                    </m:r>
                    <m:sSup>
                      <m:sSupPr>
                        <m:ctrlPr>
                          <a:rPr lang="en-US" sz="3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𝐗</m:t>
                        </m:r>
                      </m:e>
                      <m:sup>
                        <m:d>
                          <m:dPr>
                            <m:ctrlPr>
                              <a:rPr lang="en-US" sz="3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ℓ−1</m:t>
                            </m:r>
                          </m:e>
                        </m:d>
                      </m:sup>
                    </m:sSup>
                    <m:r>
                      <a:rPr lang="en-US" sz="3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d>
                          <m:dPr>
                            <m:ctrlPr>
                              <a:rPr lang="en-US" sz="3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sz="3000" dirty="0">
                    <a:solidFill>
                      <a:schemeClr val="tx1"/>
                    </a:solidFill>
                    <a:cs typeface="Courier New" panose="02070309020205020404" pitchFamily="49" charset="0"/>
                  </a:rPr>
                  <a:t> </a:t>
                </a:r>
              </a:p>
              <a:p>
                <a:pPr marL="781200" lvl="1" indent="-457200"/>
                <a:r>
                  <a:rPr lang="en-US" sz="3000" dirty="0">
                    <a:solidFill>
                      <a:schemeClr val="tx1"/>
                    </a:solidFill>
                    <a:cs typeface="Courier New" panose="02070309020205020404" pitchFamily="49" charset="0"/>
                  </a:rPr>
                  <a:t>The gradient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∇</m:t>
                        </m:r>
                      </m:e>
                      <m:sub>
                        <m:sSup>
                          <m:sSupPr>
                            <m:ctrlPr>
                              <a:rPr lang="en-US" sz="3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000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𝐙</m:t>
                            </m:r>
                          </m:e>
                          <m:sup>
                            <m:d>
                              <m:dPr>
                                <m:ctrlPr>
                                  <a:rPr lang="en-US" sz="3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ℓ</m:t>
                                </m:r>
                              </m:e>
                            </m:d>
                          </m:sup>
                        </m:sSup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3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</m:d>
                  </m:oMath>
                </a14:m>
                <a:r>
                  <a:rPr lang="en-US" sz="3000" dirty="0">
                    <a:solidFill>
                      <a:schemeClr val="tx1"/>
                    </a:solidFill>
                    <a:cs typeface="Courier New" panose="02070309020205020404" pitchFamily="49" charset="0"/>
                  </a:rPr>
                  <a:t> with respect to the output of the convolution (propagated backwards from the next layer)</a:t>
                </a:r>
              </a:p>
              <a:p>
                <a:pPr marL="457200" indent="-457200"/>
                <a:r>
                  <a:rPr lang="en-US" sz="3200" dirty="0">
                    <a:solidFill>
                      <a:schemeClr val="tx1"/>
                    </a:solidFill>
                    <a:cs typeface="Courier New" panose="02070309020205020404" pitchFamily="49" charset="0"/>
                  </a:rPr>
                  <a:t>We want to find the gradients with respect to:</a:t>
                </a:r>
              </a:p>
              <a:p>
                <a:pPr marL="781200" lvl="1" indent="-457200"/>
                <a:r>
                  <a:rPr lang="en-US" sz="3000" dirty="0">
                    <a:solidFill>
                      <a:schemeClr val="tx1"/>
                    </a:solidFill>
                    <a:cs typeface="Courier New" panose="02070309020205020404" pitchFamily="49" charset="0"/>
                  </a:rPr>
                  <a:t>The filter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𝐊</m:t>
                        </m:r>
                      </m:e>
                      <m:sup>
                        <m:d>
                          <m:dPr>
                            <m:ctrlPr>
                              <a:rPr lang="en-US" sz="3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sz="3000" dirty="0">
                    <a:solidFill>
                      <a:schemeClr val="tx1"/>
                    </a:solidFill>
                    <a:cs typeface="Courier New" panose="02070309020205020404" pitchFamily="49" charset="0"/>
                  </a:rPr>
                  <a:t> and the bias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𝑏</m:t>
                        </m:r>
                      </m:e>
                      <m:sup>
                        <m:d>
                          <m:dPr>
                            <m:ctrlPr>
                              <a:rPr lang="en-US" sz="3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dPr>
                          <m:e>
                            <m:r>
                              <a:rPr lang="en-US" sz="3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  <m:t>ℓ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sz="3000" dirty="0">
                    <a:solidFill>
                      <a:schemeClr val="tx1"/>
                    </a:solidFill>
                    <a:cs typeface="Courier New" panose="02070309020205020404" pitchFamily="49" charset="0"/>
                  </a:rPr>
                  <a:t> to do gradient descent</a:t>
                </a:r>
              </a:p>
              <a:p>
                <a:pPr marL="781200" lvl="1" indent="-457200"/>
                <a:r>
                  <a:rPr lang="en-US" sz="3000" dirty="0">
                    <a:solidFill>
                      <a:schemeClr val="tx1"/>
                    </a:solidFill>
                    <a:cs typeface="Courier New" panose="02070309020205020404" pitchFamily="49" charset="0"/>
                  </a:rPr>
                  <a:t>The input data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𝐗</m:t>
                        </m:r>
                      </m:e>
                      <m:sup>
                        <m:d>
                          <m:dPr>
                            <m:ctrlPr>
                              <a:rPr lang="en-US" sz="3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ℓ−1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sz="3000" dirty="0">
                    <a:solidFill>
                      <a:schemeClr val="tx1"/>
                    </a:solidFill>
                    <a:cs typeface="Courier New" panose="02070309020205020404" pitchFamily="49" charset="0"/>
                  </a:rPr>
                  <a:t> to propagate backwards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E113BDD-98C3-447E-ACA9-24FB3A4F3B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985277"/>
                <a:ext cx="10782483" cy="4403035"/>
              </a:xfrm>
              <a:blipFill>
                <a:blip r:embed="rId2"/>
                <a:stretch>
                  <a:fillRect l="-961" t="-1801" b="-31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97867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AC842-8542-4C9B-8392-18DBA62C1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74775"/>
            <a:ext cx="10782483" cy="926237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Backward Pass: Convolution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E113BDD-98C3-447E-ACA9-24FB3A4F3B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2033829"/>
                <a:ext cx="10782483" cy="4403035"/>
              </a:xfrm>
            </p:spPr>
            <p:txBody>
              <a:bodyPr anchor="t">
                <a:normAutofit lnSpcReduction="10000"/>
              </a:bodyPr>
              <a:lstStyle/>
              <a:p>
                <a:pPr marL="457200" indent="-457200"/>
                <a:r>
                  <a:rPr lang="en-US" sz="3200" dirty="0">
                    <a:solidFill>
                      <a:schemeClr val="tx1"/>
                    </a:solidFill>
                    <a:cs typeface="Courier New" panose="02070309020205020404" pitchFamily="49" charset="0"/>
                  </a:rPr>
                  <a:t>Key to argument names</a:t>
                </a:r>
              </a:p>
              <a:p>
                <a:pPr marL="781200" lvl="1" indent="-457200"/>
                <a:r>
                  <a:rPr lang="en-US" sz="30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</a:t>
                </a:r>
                <a:r>
                  <a:rPr lang="en-US" sz="3000" dirty="0">
                    <a:solidFill>
                      <a:schemeClr val="tx1"/>
                    </a:solidFill>
                    <a:cs typeface="Courier New" panose="02070309020205020404" pitchFamily="49" charset="0"/>
                  </a:rPr>
                  <a:t> is the input data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pPr>
                      <m:e>
                        <m:r>
                          <a:rPr lang="en-US" sz="3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𝐗</m:t>
                        </m:r>
                      </m:e>
                      <m:sup>
                        <m:d>
                          <m:dPr>
                            <m:ctrlPr>
                              <a:rPr lang="en-US" sz="3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dPr>
                          <m:e>
                            <m:r>
                              <a:rPr lang="en-US" sz="3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  <m:t>ℓ−1</m:t>
                            </m:r>
                          </m:e>
                        </m:d>
                      </m:sup>
                    </m:sSup>
                  </m:oMath>
                </a14:m>
                <a:endParaRPr lang="en-US" sz="3000" b="1" dirty="0">
                  <a:solidFill>
                    <a:schemeClr val="tx1"/>
                  </a:solidFill>
                  <a:cs typeface="Courier New" panose="02070309020205020404" pitchFamily="49" charset="0"/>
                </a:endParaRPr>
              </a:p>
              <a:p>
                <a:pPr marL="781200" lvl="1" indent="-457200"/>
                <a:r>
                  <a:rPr lang="en-US" sz="30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k</a:t>
                </a:r>
                <a:r>
                  <a:rPr lang="en-US" sz="3000" dirty="0">
                    <a:solidFill>
                      <a:schemeClr val="tx1"/>
                    </a:solidFill>
                    <a:cs typeface="Courier New" panose="02070309020205020404" pitchFamily="49" charset="0"/>
                  </a:rPr>
                  <a:t> is the filter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pPr>
                      <m:e>
                        <m:r>
                          <a:rPr lang="en-US" sz="3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𝐊</m:t>
                        </m:r>
                      </m:e>
                      <m:sup>
                        <m:d>
                          <m:dPr>
                            <m:ctrlPr>
                              <a:rPr lang="en-US" sz="3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dPr>
                          <m:e>
                            <m:r>
                              <a:rPr lang="en-US" sz="3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  <m:t>ℓ−1</m:t>
                            </m:r>
                          </m:e>
                        </m:d>
                      </m:sup>
                    </m:sSup>
                  </m:oMath>
                </a14:m>
                <a:endParaRPr lang="en-US" sz="3000" b="1" dirty="0">
                  <a:solidFill>
                    <a:schemeClr val="tx1"/>
                  </a:solidFill>
                  <a:cs typeface="Courier New" panose="02070309020205020404" pitchFamily="49" charset="0"/>
                </a:endParaRPr>
              </a:p>
              <a:p>
                <a:pPr marL="781200" lvl="1" indent="-457200"/>
                <a:r>
                  <a:rPr lang="en-US" sz="30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dz</a:t>
                </a:r>
                <a:r>
                  <a:rPr lang="en-US" sz="3000" dirty="0">
                    <a:solidFill>
                      <a:schemeClr val="tx1"/>
                    </a:solidFill>
                    <a:cs typeface="Courier New" panose="02070309020205020404" pitchFamily="49" charset="0"/>
                  </a:rPr>
                  <a:t> is the gradient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∇</m:t>
                        </m:r>
                      </m:e>
                      <m:sub>
                        <m:sSup>
                          <m:sSupPr>
                            <m:ctrlPr>
                              <a:rPr lang="en-US" sz="3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000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𝐙</m:t>
                            </m:r>
                          </m:e>
                          <m:sup>
                            <m:d>
                              <m:dPr>
                                <m:ctrlPr>
                                  <a:rPr lang="en-US" sz="3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ℓ</m:t>
                                </m:r>
                              </m:e>
                            </m:d>
                          </m:sup>
                        </m:sSup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3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</m:d>
                  </m:oMath>
                </a14:m>
                <a:r>
                  <a:rPr lang="en-US" sz="3000" dirty="0">
                    <a:solidFill>
                      <a:schemeClr val="tx1"/>
                    </a:solidFill>
                    <a:cs typeface="Courier New" panose="02070309020205020404" pitchFamily="49" charset="0"/>
                  </a:rPr>
                  <a:t> with respect to the output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pPr>
                      <m:e>
                        <m:r>
                          <a:rPr lang="en-US" sz="30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𝐙</m:t>
                        </m:r>
                      </m:e>
                      <m:sup>
                        <m:d>
                          <m:dPr>
                            <m:ctrlPr>
                              <a:rPr lang="en-US" sz="3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dPr>
                          <m:e>
                            <m:r>
                              <a:rPr lang="en-US" sz="3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  <m:t>ℓ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sz="3000" dirty="0">
                    <a:solidFill>
                      <a:schemeClr val="tx1"/>
                    </a:solidFill>
                    <a:cs typeface="Courier New" panose="02070309020205020404" pitchFamily="49" charset="0"/>
                  </a:rPr>
                  <a:t> </a:t>
                </a:r>
              </a:p>
              <a:p>
                <a:pPr marL="781200" lvl="1" indent="-457200"/>
                <a:r>
                  <a:rPr lang="en-US" sz="30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dx</a:t>
                </a:r>
                <a:r>
                  <a:rPr lang="en-US" sz="3000" dirty="0">
                    <a:solidFill>
                      <a:schemeClr val="tx1"/>
                    </a:solidFill>
                    <a:cs typeface="Courier New" panose="02070309020205020404" pitchFamily="49" charset="0"/>
                  </a:rPr>
                  <a:t> is the gradient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∇</m:t>
                        </m:r>
                      </m:e>
                      <m:sub>
                        <m:sSup>
                          <m:sSupPr>
                            <m:ctrlPr>
                              <a:rPr lang="en-US" sz="3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sSupPr>
                          <m:e>
                            <m:r>
                              <a:rPr lang="en-US" sz="3000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  <m:t>𝐗</m:t>
                            </m:r>
                          </m:e>
                          <m:sup>
                            <m:d>
                              <m:dPr>
                                <m:ctrlPr>
                                  <a:rPr lang="en-US" sz="3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Courier New" panose="02070309020205020404" pitchFamily="49" charset="0"/>
                                  </a:rPr>
                                </m:ctrlPr>
                              </m:dPr>
                              <m:e>
                                <m:r>
                                  <a:rPr lang="en-US" sz="3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Courier New" panose="02070309020205020404" pitchFamily="49" charset="0"/>
                                  </a:rPr>
                                  <m:t>ℓ−1</m:t>
                                </m:r>
                              </m:e>
                            </m:d>
                          </m:sup>
                        </m:sSup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3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</m:d>
                  </m:oMath>
                </a14:m>
                <a:r>
                  <a:rPr lang="en-US" sz="3000" dirty="0">
                    <a:solidFill>
                      <a:schemeClr val="tx1"/>
                    </a:solidFill>
                    <a:cs typeface="Courier New" panose="02070309020205020404" pitchFamily="49" charset="0"/>
                  </a:rPr>
                  <a:t> with respect to input data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pPr>
                      <m:e>
                        <m:r>
                          <a:rPr lang="en-US" sz="30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𝐗</m:t>
                        </m:r>
                      </m:e>
                      <m:sup>
                        <m:d>
                          <m:dPr>
                            <m:ctrlPr>
                              <a:rPr lang="en-US" sz="3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dPr>
                          <m:e>
                            <m:r>
                              <a:rPr lang="en-US" sz="3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  <m:t>ℓ−1</m:t>
                            </m:r>
                          </m:e>
                        </m:d>
                      </m:sup>
                    </m:sSup>
                  </m:oMath>
                </a14:m>
                <a:endParaRPr lang="en-US" sz="3000" dirty="0">
                  <a:solidFill>
                    <a:schemeClr val="tx1"/>
                  </a:solidFill>
                  <a:cs typeface="Courier New" panose="02070309020205020404" pitchFamily="49" charset="0"/>
                </a:endParaRPr>
              </a:p>
              <a:p>
                <a:pPr marL="781200" lvl="1" indent="-457200"/>
                <a:r>
                  <a:rPr lang="en-US" sz="30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dk</a:t>
                </a:r>
                <a:r>
                  <a:rPr lang="en-US" sz="3000" dirty="0">
                    <a:solidFill>
                      <a:schemeClr val="tx1"/>
                    </a:solidFill>
                    <a:cs typeface="Courier New" panose="02070309020205020404" pitchFamily="49" charset="0"/>
                  </a:rPr>
                  <a:t> is the gradient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∇</m:t>
                        </m:r>
                      </m:e>
                      <m:sub>
                        <m:sSup>
                          <m:sSupPr>
                            <m:ctrlPr>
                              <a:rPr lang="en-US" sz="3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sSupPr>
                          <m:e>
                            <m:r>
                              <a:rPr lang="en-US" sz="30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  <m:t>𝐊</m:t>
                            </m:r>
                          </m:e>
                          <m:sup>
                            <m:d>
                              <m:dPr>
                                <m:ctrlPr>
                                  <a:rPr lang="en-US" sz="3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Courier New" panose="02070309020205020404" pitchFamily="49" charset="0"/>
                                  </a:rPr>
                                </m:ctrlPr>
                              </m:dPr>
                              <m:e>
                                <m:r>
                                  <a:rPr lang="en-US" sz="3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Courier New" panose="02070309020205020404" pitchFamily="49" charset="0"/>
                                  </a:rPr>
                                  <m:t>ℓ</m:t>
                                </m:r>
                              </m:e>
                            </m:d>
                          </m:sup>
                        </m:sSup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3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</m:d>
                  </m:oMath>
                </a14:m>
                <a:r>
                  <a:rPr lang="en-US" sz="3000" dirty="0">
                    <a:solidFill>
                      <a:schemeClr val="tx1"/>
                    </a:solidFill>
                    <a:cs typeface="Courier New" panose="02070309020205020404" pitchFamily="49" charset="0"/>
                  </a:rPr>
                  <a:t> with respect to the filter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pPr>
                      <m:e>
                        <m:r>
                          <a:rPr lang="en-US" sz="3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𝐊</m:t>
                        </m:r>
                      </m:e>
                      <m:sup>
                        <m:d>
                          <m:dPr>
                            <m:ctrlPr>
                              <a:rPr lang="en-US" sz="3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dPr>
                          <m:e>
                            <m:r>
                              <a:rPr lang="en-US" sz="3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  <m:t>ℓ</m:t>
                            </m:r>
                          </m:e>
                        </m:d>
                      </m:sup>
                    </m:sSup>
                  </m:oMath>
                </a14:m>
                <a:endParaRPr lang="en-US" sz="3000" dirty="0">
                  <a:solidFill>
                    <a:schemeClr val="tx1"/>
                  </a:solidFill>
                  <a:cs typeface="Courier New" panose="02070309020205020404" pitchFamily="49" charset="0"/>
                </a:endParaRPr>
              </a:p>
              <a:p>
                <a:pPr marL="781200" lvl="1" indent="-457200"/>
                <a:r>
                  <a:rPr lang="en-US" sz="30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db</a:t>
                </a:r>
                <a:r>
                  <a:rPr lang="en-US" sz="3000" dirty="0">
                    <a:solidFill>
                      <a:schemeClr val="tx1"/>
                    </a:solidFill>
                    <a:cs typeface="Courier New" panose="02070309020205020404" pitchFamily="49" charset="0"/>
                  </a:rPr>
                  <a:t> is the gradient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∇</m:t>
                        </m:r>
                      </m:e>
                      <m:sub>
                        <m:sSup>
                          <m:sSupPr>
                            <m:ctrlPr>
                              <a:rPr lang="en-US" sz="3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  <m:t>𝑏</m:t>
                            </m:r>
                          </m:e>
                          <m:sup>
                            <m:d>
                              <m:dPr>
                                <m:ctrlPr>
                                  <a:rPr lang="en-US" sz="3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Courier New" panose="02070309020205020404" pitchFamily="49" charset="0"/>
                                  </a:rPr>
                                </m:ctrlPr>
                              </m:dPr>
                              <m:e>
                                <m:r>
                                  <a:rPr lang="en-US" sz="3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Courier New" panose="02070309020205020404" pitchFamily="49" charset="0"/>
                                  </a:rPr>
                                  <m:t>ℓ</m:t>
                                </m:r>
                              </m:e>
                            </m:d>
                          </m:sup>
                        </m:sSup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3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</m:d>
                  </m:oMath>
                </a14:m>
                <a:r>
                  <a:rPr lang="en-US" sz="3000" dirty="0">
                    <a:solidFill>
                      <a:schemeClr val="tx1"/>
                    </a:solidFill>
                    <a:cs typeface="Courier New" panose="02070309020205020404" pitchFamily="49" charset="0"/>
                  </a:rPr>
                  <a:t> with respect to the bias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𝑏</m:t>
                        </m:r>
                      </m:e>
                      <m:sup>
                        <m:d>
                          <m:dPr>
                            <m:ctrlPr>
                              <a:rPr lang="en-US" sz="3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</m:ctrlPr>
                          </m:dPr>
                          <m:e>
                            <m:r>
                              <a:rPr lang="en-US" sz="3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Courier New" panose="02070309020205020404" pitchFamily="49" charset="0"/>
                              </a:rPr>
                              <m:t>ℓ</m:t>
                            </m:r>
                          </m:e>
                        </m:d>
                      </m:sup>
                    </m:sSup>
                  </m:oMath>
                </a14:m>
                <a:endParaRPr lang="en-US" sz="3000" dirty="0">
                  <a:solidFill>
                    <a:schemeClr val="tx1"/>
                  </a:solidFill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E113BDD-98C3-447E-ACA9-24FB3A4F3B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033829"/>
                <a:ext cx="10782483" cy="4403035"/>
              </a:xfrm>
              <a:blipFill>
                <a:blip r:embed="rId2"/>
                <a:stretch>
                  <a:fillRect l="-961" t="-2909" b="-8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91951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AC842-8542-4C9B-8392-18DBA62C1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74775"/>
            <a:ext cx="10782483" cy="926237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Backward Pass: Convolution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13BDD-98C3-447E-ACA9-24FB3A4F3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85277"/>
            <a:ext cx="10782483" cy="4403035"/>
          </a:xfrm>
        </p:spPr>
        <p:txBody>
          <a:bodyPr anchor="t">
            <a:normAutofit/>
          </a:bodyPr>
          <a:lstStyle/>
          <a:p>
            <a:pPr marL="457200" indent="-457200"/>
            <a:r>
              <a:rPr lang="en-US" sz="3200" dirty="0">
                <a:solidFill>
                  <a:schemeClr val="tx1"/>
                </a:solidFill>
                <a:cs typeface="Courier New" panose="02070309020205020404" pitchFamily="49" charset="0"/>
              </a:rPr>
              <a:t>Key to argument names</a:t>
            </a:r>
          </a:p>
          <a:p>
            <a:pPr marL="781200" lvl="1" indent="-457200"/>
            <a:r>
              <a:rPr lang="en-US" sz="3000" dirty="0">
                <a:solidFill>
                  <a:schemeClr val="tx1"/>
                </a:solidFill>
                <a:cs typeface="Courier New" panose="02070309020205020404" pitchFamily="49" charset="0"/>
              </a:rPr>
              <a:t>As always, the 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alpha</a:t>
            </a:r>
            <a:r>
              <a:rPr lang="en-US" sz="3000" dirty="0">
                <a:solidFill>
                  <a:schemeClr val="tx1"/>
                </a:solidFill>
                <a:cs typeface="Courier New" panose="02070309020205020404" pitchFamily="49" charset="0"/>
              </a:rPr>
              <a:t> and 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beta</a:t>
            </a:r>
            <a:r>
              <a:rPr lang="en-US" sz="3000" dirty="0">
                <a:solidFill>
                  <a:schemeClr val="tx1"/>
                </a:solidFill>
                <a:cs typeface="Courier New" panose="02070309020205020404" pitchFamily="49" charset="0"/>
              </a:rPr>
              <a:t> arguments are pointers to mixing parameters</a:t>
            </a:r>
          </a:p>
          <a:p>
            <a:pPr marL="781200" lvl="1" indent="-457200"/>
            <a:r>
              <a:rPr lang="en-US" sz="3000" dirty="0">
                <a:solidFill>
                  <a:schemeClr val="tx1"/>
                </a:solidFill>
                <a:cs typeface="Courier New" panose="02070309020205020404" pitchFamily="49" charset="0"/>
              </a:rPr>
              <a:t>If we are using a buffer 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n-US" sz="3000" dirty="0">
                <a:solidFill>
                  <a:schemeClr val="tx1"/>
                </a:solidFill>
                <a:cs typeface="Courier New" panose="02070309020205020404" pitchFamily="49" charset="0"/>
              </a:rPr>
              <a:t> to accumulate the results of performing an operation 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</a:t>
            </a:r>
            <a:r>
              <a:rPr lang="en-US" sz="3000" dirty="0">
                <a:solidFill>
                  <a:schemeClr val="tx1"/>
                </a:solidFill>
                <a:cs typeface="Courier New" panose="02070309020205020404" pitchFamily="49" charset="0"/>
              </a:rPr>
              <a:t> on an input buffer 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3000" dirty="0">
                <a:solidFill>
                  <a:schemeClr val="tx1"/>
                </a:solidFill>
                <a:cs typeface="Courier New" panose="02070309020205020404" pitchFamily="49" charset="0"/>
              </a:rPr>
              <a:t>, we have 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 = alpha[0] * op(in) + beta[0] * out</a:t>
            </a:r>
          </a:p>
        </p:txBody>
      </p:sp>
    </p:spTree>
    <p:extLst>
      <p:ext uri="{BB962C8B-B14F-4D97-AF65-F5344CB8AC3E}">
        <p14:creationId xmlns:p14="http://schemas.microsoft.com/office/powerpoint/2010/main" val="2232244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AC842-8542-4C9B-8392-18DBA62C1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99051"/>
            <a:ext cx="10782483" cy="926237"/>
          </a:xfrm>
        </p:spPr>
        <p:txBody>
          <a:bodyPr>
            <a:normAutofit/>
          </a:bodyPr>
          <a:lstStyle/>
          <a:p>
            <a:r>
              <a:rPr lang="en-US" sz="5400" dirty="0"/>
              <a:t>Gradient WRT Bias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13BDD-98C3-447E-ACA9-24FB3A4F3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17645"/>
            <a:ext cx="10782483" cy="4403035"/>
          </a:xfrm>
        </p:spPr>
        <p:txBody>
          <a:bodyPr anchor="t">
            <a:normAutofit/>
          </a:bodyPr>
          <a:lstStyle/>
          <a:p>
            <a:pPr marL="457200" indent="-457200"/>
            <a:r>
              <a:rPr lang="en-US" sz="3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cudnnConvolutionBackwardBias</a:t>
            </a: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cudnnHandle_t handle, </a:t>
            </a:r>
            <a:b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*alpha,</a:t>
            </a:r>
            <a:b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cudnnTensorDescriptor_t dzDesc, void *dz,</a:t>
            </a:r>
            <a:b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cudnnConvolutionDescriptor_t convDesc,</a:t>
            </a:r>
            <a:b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*beta,</a:t>
            </a:r>
            <a:b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cudnnTensorDescriptor_t </a:t>
            </a:r>
            <a:r>
              <a:rPr lang="en-US" sz="3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dbDesc</a:t>
            </a: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void *db)</a:t>
            </a:r>
          </a:p>
          <a:p>
            <a:pPr marL="457200" indent="-457200"/>
            <a:r>
              <a:rPr lang="en-US" sz="3200" dirty="0">
                <a:solidFill>
                  <a:schemeClr val="tx1"/>
                </a:solidFill>
                <a:cs typeface="Courier New" panose="02070309020205020404" pitchFamily="49" charset="0"/>
              </a:rPr>
              <a:t>We will handle this for you in HW6</a:t>
            </a:r>
          </a:p>
        </p:txBody>
      </p:sp>
    </p:spTree>
    <p:extLst>
      <p:ext uri="{BB962C8B-B14F-4D97-AF65-F5344CB8AC3E}">
        <p14:creationId xmlns:p14="http://schemas.microsoft.com/office/powerpoint/2010/main" val="5611496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AC842-8542-4C9B-8392-18DBA62C1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99051"/>
            <a:ext cx="10782483" cy="926237"/>
          </a:xfrm>
        </p:spPr>
        <p:txBody>
          <a:bodyPr>
            <a:normAutofit/>
          </a:bodyPr>
          <a:lstStyle/>
          <a:p>
            <a:r>
              <a:rPr lang="en-US" sz="5400" dirty="0"/>
              <a:t>Gradient WRT Filter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13BDD-98C3-447E-ACA9-24FB3A4F3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426" y="2066197"/>
            <a:ext cx="10782483" cy="4403035"/>
          </a:xfrm>
        </p:spPr>
        <p:txBody>
          <a:bodyPr anchor="t">
            <a:normAutofit fontScale="92500" lnSpcReduction="10000"/>
          </a:bodyPr>
          <a:lstStyle/>
          <a:p>
            <a:pPr marL="457200" indent="-457200"/>
            <a:r>
              <a:rPr lang="en-US" sz="3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cudnnConvolutionBackwardFilter</a:t>
            </a: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cudnnHandle_t handle, </a:t>
            </a:r>
            <a:b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*alpha, </a:t>
            </a:r>
            <a:b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cudnnTensorDescriptor_t xDesc,  void *x,</a:t>
            </a:r>
            <a:b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cudnnTensorDescriptor_t dzDesc, void *dz,</a:t>
            </a:r>
            <a:b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cudnnConvolutionDescriptor_t convDesc,</a:t>
            </a:r>
            <a:b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cudnnConvolutionBwdFilterAlgo_t</a:t>
            </a: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algo,</a:t>
            </a:r>
            <a:b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*workSpace, size_t workSpaceBytes,</a:t>
            </a:r>
            <a:b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*beta,</a:t>
            </a:r>
            <a:b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cudnnFilterDescriptor_t </a:t>
            </a:r>
            <a:r>
              <a:rPr lang="en-US" sz="3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dkDesc</a:t>
            </a: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void *</a:t>
            </a:r>
            <a:r>
              <a:rPr lang="en-US" sz="3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dk</a:t>
            </a: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770985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AC842-8542-4C9B-8392-18DBA62C1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99051"/>
            <a:ext cx="10782483" cy="926237"/>
          </a:xfrm>
        </p:spPr>
        <p:txBody>
          <a:bodyPr>
            <a:normAutofit/>
          </a:bodyPr>
          <a:lstStyle/>
          <a:p>
            <a:r>
              <a:rPr lang="en-US" sz="5400" dirty="0"/>
              <a:t>Gradient WRT Input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13BDD-98C3-447E-ACA9-24FB3A4F3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426" y="2066197"/>
            <a:ext cx="10782483" cy="4403035"/>
          </a:xfrm>
        </p:spPr>
        <p:txBody>
          <a:bodyPr anchor="t">
            <a:normAutofit fontScale="92500" lnSpcReduction="10000"/>
          </a:bodyPr>
          <a:lstStyle/>
          <a:p>
            <a:pPr marL="457200" indent="-457200"/>
            <a:r>
              <a:rPr lang="en-US" sz="3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cudnnConvolutionBackwardData</a:t>
            </a: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cudnnHandle_t handle, </a:t>
            </a:r>
            <a:b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*alpha,</a:t>
            </a:r>
            <a:b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cudnnFilterDescriptor_t kDesc,  void *k,</a:t>
            </a:r>
            <a:b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cudnnTensorDescriptor_t dzDesc, void *dz,</a:t>
            </a:r>
            <a:b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cudnnConvolutionDescriptor_t convDesc,</a:t>
            </a:r>
            <a:b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cudnnConvolutionBwdDataAlgo_t</a:t>
            </a: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algo,</a:t>
            </a:r>
            <a:b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*workSpace, size_t workSpaceBytes,</a:t>
            </a:r>
            <a:b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*beta,</a:t>
            </a:r>
            <a:b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cudnnTensorDescriptor_t dxDesc, void *dx)</a:t>
            </a:r>
          </a:p>
        </p:txBody>
      </p:sp>
    </p:spTree>
    <p:extLst>
      <p:ext uri="{BB962C8B-B14F-4D97-AF65-F5344CB8AC3E}">
        <p14:creationId xmlns:p14="http://schemas.microsoft.com/office/powerpoint/2010/main" val="12970045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AC842-8542-4C9B-8392-18DBA62C1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99051"/>
            <a:ext cx="10782483" cy="926237"/>
          </a:xfrm>
        </p:spPr>
        <p:txBody>
          <a:bodyPr>
            <a:normAutofit/>
          </a:bodyPr>
          <a:lstStyle/>
          <a:p>
            <a:r>
              <a:rPr lang="en-US" sz="5400" dirty="0"/>
              <a:t>Pooling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13BDD-98C3-447E-ACA9-24FB3A4F3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17645"/>
            <a:ext cx="10782483" cy="4403035"/>
          </a:xfrm>
        </p:spPr>
        <p:txBody>
          <a:bodyPr anchor="t">
            <a:normAutofit/>
          </a:bodyPr>
          <a:lstStyle/>
          <a:p>
            <a:pPr marL="457200" indent="-457200"/>
            <a:r>
              <a:rPr lang="en-US" sz="3200" dirty="0">
                <a:solidFill>
                  <a:schemeClr val="tx1"/>
                </a:solidFill>
                <a:cs typeface="Courier New" panose="02070309020205020404" pitchFamily="49" charset="0"/>
              </a:rPr>
              <a:t>Reminder: pooling lets us down-sample images to make them more manageable (reduce dimensionality)</a:t>
            </a:r>
            <a:endParaRPr lang="en-US" sz="3000" dirty="0">
              <a:solidFill>
                <a:schemeClr val="tx1"/>
              </a:solidFill>
              <a:cs typeface="Courier New" panose="02070309020205020404" pitchFamily="49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CFA402-D19D-4003-B1BE-8A826D7A29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367" y="3252592"/>
            <a:ext cx="8665265" cy="31680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95ECD4C-B213-4A34-9935-13A2FB30D7E8}"/>
              </a:ext>
            </a:extLst>
          </p:cNvPr>
          <p:cNvSpPr txBox="1"/>
          <p:nvPr/>
        </p:nvSpPr>
        <p:spPr>
          <a:xfrm>
            <a:off x="3377145" y="6420680"/>
            <a:ext cx="5437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http://ieeexplore.ieee.org/document/7590035/all-figures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83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AC842-8542-4C9B-8392-18DBA62C1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99051"/>
            <a:ext cx="10782483" cy="926237"/>
          </a:xfrm>
        </p:spPr>
        <p:txBody>
          <a:bodyPr>
            <a:normAutofit/>
          </a:bodyPr>
          <a:lstStyle/>
          <a:p>
            <a:r>
              <a:rPr lang="en-US" sz="5400" dirty="0"/>
              <a:t>Pooling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13BDD-98C3-447E-ACA9-24FB3A4F3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17645"/>
            <a:ext cx="10782483" cy="4403035"/>
          </a:xfrm>
        </p:spPr>
        <p:txBody>
          <a:bodyPr anchor="t">
            <a:normAutofit/>
          </a:bodyPr>
          <a:lstStyle/>
          <a:p>
            <a:pPr marL="457200" indent="-457200"/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cudnnPoolingDescriptor_t</a:t>
            </a:r>
          </a:p>
          <a:p>
            <a:pPr marL="781200" lvl="1" indent="-457200"/>
            <a:r>
              <a:rPr lang="en-US" sz="3000" dirty="0">
                <a:solidFill>
                  <a:schemeClr val="tx1"/>
                </a:solidFill>
              </a:rPr>
              <a:t>Allocate with 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cudnnCreatePoolingDescriptor( cudnnPoolingDescriptor_t *poolingDesc)</a:t>
            </a:r>
          </a:p>
          <a:p>
            <a:pPr marL="781200" lvl="1" indent="-457200"/>
            <a:r>
              <a:rPr lang="en-US" sz="3000" dirty="0">
                <a:solidFill>
                  <a:schemeClr val="tx1"/>
                </a:solidFill>
              </a:rPr>
              <a:t>Free with 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cudnnDestroyPoolingDescriptor( cudnnPoolingDescriptor_t poolingDesc)</a:t>
            </a:r>
          </a:p>
          <a:p>
            <a:pPr marL="781200" lvl="1" indent="-457200"/>
            <a:r>
              <a:rPr lang="en-US" sz="3000" dirty="0">
                <a:solidFill>
                  <a:schemeClr val="tx1"/>
                </a:solidFill>
                <a:cs typeface="Courier New" panose="02070309020205020404" pitchFamily="49" charset="0"/>
              </a:rPr>
              <a:t>We will only be using 2D pooling operations in HW6</a:t>
            </a:r>
          </a:p>
        </p:txBody>
      </p:sp>
    </p:spTree>
    <p:extLst>
      <p:ext uri="{BB962C8B-B14F-4D97-AF65-F5344CB8AC3E}">
        <p14:creationId xmlns:p14="http://schemas.microsoft.com/office/powerpoint/2010/main" val="13665704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AC842-8542-4C9B-8392-18DBA62C1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99051"/>
            <a:ext cx="10782483" cy="926237"/>
          </a:xfrm>
        </p:spPr>
        <p:txBody>
          <a:bodyPr>
            <a:normAutofit/>
          </a:bodyPr>
          <a:lstStyle/>
          <a:p>
            <a:r>
              <a:rPr lang="en-US" sz="5400" dirty="0"/>
              <a:t>Pooling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13BDD-98C3-447E-ACA9-24FB3A4F3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17645"/>
            <a:ext cx="10782483" cy="4403035"/>
          </a:xfrm>
        </p:spPr>
        <p:txBody>
          <a:bodyPr anchor="t">
            <a:normAutofit/>
          </a:bodyPr>
          <a:lstStyle/>
          <a:p>
            <a:pPr marL="457200" indent="-457200"/>
            <a:r>
              <a:rPr lang="en-US" sz="3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cudnnPoolingDescriptor_t</a:t>
            </a:r>
            <a:endParaRPr lang="en-US" sz="3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81200" lvl="1" indent="-457200"/>
            <a:r>
              <a:rPr lang="en-US" sz="3000" dirty="0">
                <a:solidFill>
                  <a:schemeClr val="tx1"/>
                </a:solidFill>
              </a:rPr>
              <a:t>Set with 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cudnnSetPooling2dDescriptor( cudnnPoolingDescriptor_t poolingDesc,</a:t>
            </a:r>
            <a:b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cudnnPoolingMode_t 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poolingMode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cudnnNanPropagation_t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nanProp,</a:t>
            </a:r>
            <a:b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windowHeight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  int 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windowWidth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verticalPad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   int 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horizontalPad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verticalStride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int 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horizontalStride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88992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AC842-8542-4C9B-8392-18DBA62C1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99051"/>
            <a:ext cx="10782483" cy="926237"/>
          </a:xfrm>
        </p:spPr>
        <p:txBody>
          <a:bodyPr>
            <a:normAutofit/>
          </a:bodyPr>
          <a:lstStyle/>
          <a:p>
            <a:r>
              <a:rPr lang="en-US" sz="5400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13BDD-98C3-447E-ACA9-24FB3A4F3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85277"/>
            <a:ext cx="10782483" cy="4403035"/>
          </a:xfrm>
        </p:spPr>
        <p:txBody>
          <a:bodyPr anchor="t">
            <a:normAutofit/>
          </a:bodyPr>
          <a:lstStyle/>
          <a:p>
            <a:pPr marL="457200" indent="-457200"/>
            <a:r>
              <a:rPr lang="en-US" sz="3200" dirty="0">
                <a:solidFill>
                  <a:schemeClr val="tx1"/>
                </a:solidFill>
              </a:rPr>
              <a:t>Understanding </a:t>
            </a:r>
            <a:r>
              <a:rPr lang="en-US" sz="3200" dirty="0" err="1">
                <a:solidFill>
                  <a:schemeClr val="tx1"/>
                </a:solidFill>
              </a:rPr>
              <a:t>cuDNN’s</a:t>
            </a:r>
            <a:r>
              <a:rPr lang="en-US" sz="3200" dirty="0">
                <a:solidFill>
                  <a:schemeClr val="tx1"/>
                </a:solidFill>
              </a:rPr>
              <a:t> internal representations for convolutions and pooling objects</a:t>
            </a:r>
          </a:p>
          <a:p>
            <a:pPr marL="457200" indent="-457200"/>
            <a:r>
              <a:rPr lang="en-US" sz="3200" dirty="0">
                <a:solidFill>
                  <a:schemeClr val="tx1"/>
                </a:solidFill>
              </a:rPr>
              <a:t>Implementing convolutional nets using cuDNN</a:t>
            </a:r>
          </a:p>
        </p:txBody>
      </p:sp>
    </p:spTree>
    <p:extLst>
      <p:ext uri="{BB962C8B-B14F-4D97-AF65-F5344CB8AC3E}">
        <p14:creationId xmlns:p14="http://schemas.microsoft.com/office/powerpoint/2010/main" val="37903009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AC842-8542-4C9B-8392-18DBA62C1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99051"/>
            <a:ext cx="10782483" cy="926237"/>
          </a:xfrm>
        </p:spPr>
        <p:txBody>
          <a:bodyPr>
            <a:normAutofit/>
          </a:bodyPr>
          <a:lstStyle/>
          <a:p>
            <a:r>
              <a:rPr lang="en-US" sz="5400" dirty="0"/>
              <a:t>Pooling Operations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E113BDD-98C3-447E-ACA9-24FB3A4F3B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2017645"/>
                <a:ext cx="10782483" cy="4455983"/>
              </a:xfrm>
            </p:spPr>
            <p:txBody>
              <a:bodyPr anchor="t">
                <a:normAutofit/>
              </a:bodyPr>
              <a:lstStyle/>
              <a:p>
                <a:pPr marL="457200" indent="-457200"/>
                <a:r>
                  <a:rPr lang="en-US" sz="32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cudnnPoolingDescriptor_t</a:t>
                </a:r>
              </a:p>
              <a:p>
                <a:pPr marL="781200" lvl="1" indent="-457200"/>
                <a:r>
                  <a:rPr lang="en-US" sz="30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cudnnPoolingMode_t</a:t>
                </a:r>
                <a:r>
                  <a:rPr lang="en-US" sz="3000" dirty="0">
                    <a:solidFill>
                      <a:schemeClr val="tx1"/>
                    </a:solidFill>
                  </a:rPr>
                  <a:t> is an </a:t>
                </a:r>
                <a:r>
                  <a:rPr lang="en-US" sz="3000" dirty="0" err="1">
                    <a:solidFill>
                      <a:schemeClr val="tx1"/>
                    </a:solidFill>
                  </a:rPr>
                  <a:t>enum</a:t>
                </a:r>
                <a:r>
                  <a:rPr lang="en-US" sz="3000" dirty="0">
                    <a:solidFill>
                      <a:schemeClr val="tx1"/>
                    </a:solidFill>
                  </a:rPr>
                  <a:t> specifying the kind of pooling to do, i.e. max (</a:t>
                </a:r>
                <a:r>
                  <a:rPr lang="en-US" sz="28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CUDNN_POOLING_MAX</a:t>
                </a:r>
                <a:r>
                  <a:rPr lang="en-US" sz="3000" dirty="0">
                    <a:solidFill>
                      <a:schemeClr val="tx1"/>
                    </a:solidFill>
                  </a:rPr>
                  <a:t>) or average (</a:t>
                </a:r>
                <a:r>
                  <a:rPr lang="en-US" sz="28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CUDNN_POOLING_AVERAGE_COUNT_INCLUDE_PADDING</a:t>
                </a:r>
                <a:r>
                  <a:rPr lang="en-US" sz="3000" dirty="0">
                    <a:solidFill>
                      <a:schemeClr val="tx1"/>
                    </a:solidFill>
                  </a:rPr>
                  <a:t> or  </a:t>
                </a:r>
                <a:r>
                  <a:rPr lang="en-US" sz="28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CUDNN_POOLING_AVERAGE_COUNT_EXCLUDE_PADDING</a:t>
                </a:r>
                <a:r>
                  <a:rPr lang="en-US" sz="3000" dirty="0">
                    <a:solidFill>
                      <a:schemeClr val="tx1"/>
                    </a:solidFill>
                  </a:rPr>
                  <a:t>)</a:t>
                </a:r>
              </a:p>
              <a:p>
                <a:pPr marL="781200" lvl="1" indent="-457200"/>
                <a:r>
                  <a:rPr lang="en-US" sz="3000" dirty="0">
                    <a:solidFill>
                      <a:schemeClr val="tx1"/>
                    </a:solidFill>
                  </a:rPr>
                  <a:t>For </a:t>
                </a:r>
                <a:r>
                  <a:rPr lang="en-US" sz="30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nanProp</a:t>
                </a:r>
                <a:r>
                  <a:rPr lang="en-US" sz="3000" dirty="0">
                    <a:solidFill>
                      <a:schemeClr val="tx1"/>
                    </a:solidFill>
                  </a:rPr>
                  <a:t>, use </a:t>
                </a:r>
                <a:r>
                  <a:rPr lang="en-US" sz="300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CUDNN_PROPAGATE_NAN</a:t>
                </a:r>
                <a:endParaRPr lang="en-US" sz="3000" dirty="0">
                  <a:solidFill>
                    <a:schemeClr val="tx1"/>
                  </a:solidFill>
                </a:endParaRPr>
              </a:p>
              <a:p>
                <a:pPr marL="781200" lvl="1" indent="-457200"/>
                <a:r>
                  <a:rPr lang="en-US" sz="3000" dirty="0">
                    <a:solidFill>
                      <a:schemeClr val="tx1"/>
                    </a:solidFill>
                  </a:rPr>
                  <a:t>Use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3000" dirty="0">
                    <a:solidFill>
                      <a:schemeClr val="tx1"/>
                    </a:solidFill>
                  </a:rPr>
                  <a:t> for horizontal and vertical padding</a:t>
                </a:r>
              </a:p>
              <a:p>
                <a:pPr marL="781200" lvl="1" indent="-457200"/>
                <a:r>
                  <a:rPr lang="en-US" sz="3000" dirty="0">
                    <a:solidFill>
                      <a:schemeClr val="tx1"/>
                    </a:solidFill>
                  </a:rPr>
                  <a:t>Make the strides equal to the window dimensions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E113BDD-98C3-447E-ACA9-24FB3A4F3B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017645"/>
                <a:ext cx="10782483" cy="4455983"/>
              </a:xfrm>
              <a:blipFill>
                <a:blip r:embed="rId2"/>
                <a:stretch>
                  <a:fillRect l="-961" t="-1778" r="-2600" b="-41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80342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AC842-8542-4C9B-8392-18DBA62C1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99051"/>
            <a:ext cx="10782483" cy="926237"/>
          </a:xfrm>
        </p:spPr>
        <p:txBody>
          <a:bodyPr>
            <a:normAutofit/>
          </a:bodyPr>
          <a:lstStyle/>
          <a:p>
            <a:r>
              <a:rPr lang="en-US" sz="5400" dirty="0"/>
              <a:t>Pooling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13BDD-98C3-447E-ACA9-24FB3A4F3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17645"/>
            <a:ext cx="10959013" cy="4403035"/>
          </a:xfrm>
        </p:spPr>
        <p:txBody>
          <a:bodyPr anchor="t">
            <a:normAutofit/>
          </a:bodyPr>
          <a:lstStyle/>
          <a:p>
            <a:pPr marL="457200" indent="-457200"/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cudnnPoolingDescriptor_t</a:t>
            </a:r>
          </a:p>
          <a:p>
            <a:pPr marL="781200" lvl="1" indent="-457200"/>
            <a:r>
              <a:rPr lang="en-US" sz="3000" dirty="0">
                <a:solidFill>
                  <a:schemeClr val="tx1"/>
                </a:solidFill>
              </a:rPr>
              <a:t>Get with 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cudnnGetPooling2dDescriptor( cudnnPoolingDescriptor_t *poolingDesc,</a:t>
            </a:r>
            <a:b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cudnnPoolingMode_t *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poolingMode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cudnnNanPropagation_t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*nanProp,</a:t>
            </a:r>
            <a:b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*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windowHeight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  int *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windowWidth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*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verticalPad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   int *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horizontalPad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*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verticalStride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int *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horizontalStride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20844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AC842-8542-4C9B-8392-18DBA62C1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99051"/>
            <a:ext cx="10782483" cy="926237"/>
          </a:xfrm>
        </p:spPr>
        <p:txBody>
          <a:bodyPr>
            <a:normAutofit/>
          </a:bodyPr>
          <a:lstStyle/>
          <a:p>
            <a:r>
              <a:rPr lang="en-US" sz="5400" dirty="0"/>
              <a:t>Pooling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13BDD-98C3-447E-ACA9-24FB3A4F3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85277"/>
            <a:ext cx="10959013" cy="4403035"/>
          </a:xfrm>
        </p:spPr>
        <p:txBody>
          <a:bodyPr anchor="t">
            <a:normAutofit/>
          </a:bodyPr>
          <a:lstStyle/>
          <a:p>
            <a:pPr marL="457200" indent="-457200"/>
            <a:r>
              <a:rPr lang="en-US" sz="3200" dirty="0">
                <a:solidFill>
                  <a:schemeClr val="tx1"/>
                </a:solidFill>
              </a:rPr>
              <a:t>We can get the output shape of a pooling operation on some input using the function</a:t>
            </a:r>
          </a:p>
          <a:p>
            <a:pPr marL="781200" lvl="1" indent="-457200"/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cudnnGetPooling2dForwardOutputDim( cudnnPoolingDescriptor_t poolingDesc,</a:t>
            </a:r>
            <a:b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cudnnTensorDescriptor_t  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inputDesc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*n, int *c, int *h, int *w)</a:t>
            </a:r>
          </a:p>
          <a:p>
            <a:pPr marL="781200" lvl="1" indent="-457200"/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3000" dirty="0">
                <a:solidFill>
                  <a:schemeClr val="tx1"/>
                </a:solidFill>
                <a:cs typeface="Courier New" panose="02070309020205020404" pitchFamily="49" charset="0"/>
              </a:rPr>
              <a:t>, 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3000" dirty="0">
                <a:solidFill>
                  <a:schemeClr val="tx1"/>
                </a:solidFill>
                <a:cs typeface="Courier New" panose="02070309020205020404" pitchFamily="49" charset="0"/>
              </a:rPr>
              <a:t>, 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3000" dirty="0">
                <a:solidFill>
                  <a:schemeClr val="tx1"/>
                </a:solidFill>
                <a:cs typeface="Courier New" panose="02070309020205020404" pitchFamily="49" charset="0"/>
              </a:rPr>
              <a:t>, and 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sz="3000" dirty="0">
                <a:solidFill>
                  <a:schemeClr val="tx1"/>
                </a:solidFill>
                <a:cs typeface="Courier New" panose="02070309020205020404" pitchFamily="49" charset="0"/>
              </a:rPr>
              <a:t> are output parameters to be set by reference</a:t>
            </a:r>
          </a:p>
        </p:txBody>
      </p:sp>
    </p:spTree>
    <p:extLst>
      <p:ext uri="{BB962C8B-B14F-4D97-AF65-F5344CB8AC3E}">
        <p14:creationId xmlns:p14="http://schemas.microsoft.com/office/powerpoint/2010/main" val="19926389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AC842-8542-4C9B-8392-18DBA62C1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99051"/>
            <a:ext cx="10782483" cy="926237"/>
          </a:xfrm>
        </p:spPr>
        <p:txBody>
          <a:bodyPr>
            <a:normAutofit/>
          </a:bodyPr>
          <a:lstStyle/>
          <a:p>
            <a:r>
              <a:rPr lang="en-US" sz="5400" dirty="0"/>
              <a:t>Pooling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13BDD-98C3-447E-ACA9-24FB3A4F3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85277"/>
            <a:ext cx="10959013" cy="4403035"/>
          </a:xfrm>
        </p:spPr>
        <p:txBody>
          <a:bodyPr anchor="t">
            <a:normAutofit/>
          </a:bodyPr>
          <a:lstStyle/>
          <a:p>
            <a:pPr marL="457200" indent="-457200"/>
            <a:r>
              <a:rPr lang="en-US" sz="3200" dirty="0">
                <a:solidFill>
                  <a:schemeClr val="tx1"/>
                </a:solidFill>
              </a:rPr>
              <a:t>To perform a pooling operation in the forward direction, use</a:t>
            </a:r>
          </a:p>
          <a:p>
            <a:pPr marL="781200" lvl="1" indent="-457200"/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cudnnPoolingForward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cudnnHandle_t handle,</a:t>
            </a:r>
            <a:b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cudnnPoolingDescriptor_t poolingDesc,</a:t>
            </a:r>
            <a:b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*alpha,</a:t>
            </a:r>
            <a:b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cudnnTensorDescriptor_t xDesc,  void *x,</a:t>
            </a:r>
            <a:b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*beta,</a:t>
            </a:r>
            <a:b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cudnnTensorDescriptor_t zDesc, void *z)</a:t>
            </a:r>
          </a:p>
        </p:txBody>
      </p:sp>
    </p:spTree>
    <p:extLst>
      <p:ext uri="{BB962C8B-B14F-4D97-AF65-F5344CB8AC3E}">
        <p14:creationId xmlns:p14="http://schemas.microsoft.com/office/powerpoint/2010/main" val="31627816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AC842-8542-4C9B-8392-18DBA62C1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99051"/>
            <a:ext cx="10782483" cy="926237"/>
          </a:xfrm>
        </p:spPr>
        <p:txBody>
          <a:bodyPr>
            <a:normAutofit/>
          </a:bodyPr>
          <a:lstStyle/>
          <a:p>
            <a:r>
              <a:rPr lang="en-US" sz="5400" dirty="0"/>
              <a:t>Pooling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13BDD-98C3-447E-ACA9-24FB3A4F3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33829"/>
            <a:ext cx="10959013" cy="4403035"/>
          </a:xfrm>
        </p:spPr>
        <p:txBody>
          <a:bodyPr anchor="t">
            <a:normAutofit lnSpcReduction="10000"/>
          </a:bodyPr>
          <a:lstStyle/>
          <a:p>
            <a:pPr marL="457200" indent="-457200"/>
            <a:r>
              <a:rPr lang="en-US" sz="3200" dirty="0">
                <a:solidFill>
                  <a:schemeClr val="tx1"/>
                </a:solidFill>
              </a:rPr>
              <a:t>To differentiate with respect to a pooling operation, use</a:t>
            </a:r>
          </a:p>
          <a:p>
            <a:pPr marL="781200" lvl="1" indent="-457200"/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cudnnPoolingBackward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cudnnHandle_t handle,</a:t>
            </a:r>
            <a:b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cudnnPoolingDescriptor_t poolingDesc,</a:t>
            </a:r>
            <a:b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*alpha,</a:t>
            </a:r>
            <a:b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cudnnTensorDescriptor_t zDesc,  void *z,</a:t>
            </a:r>
            <a:b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cudnnTensorDescriptor_t dzDesc, void *dz,</a:t>
            </a:r>
            <a:b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*beta,</a:t>
            </a:r>
            <a:b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cudnnTensorDescriptor_t dxDesc, void *dx)</a:t>
            </a:r>
          </a:p>
        </p:txBody>
      </p:sp>
    </p:spTree>
    <p:extLst>
      <p:ext uri="{BB962C8B-B14F-4D97-AF65-F5344CB8AC3E}">
        <p14:creationId xmlns:p14="http://schemas.microsoft.com/office/powerpoint/2010/main" val="1575421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AC842-8542-4C9B-8392-18DBA62C1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99051"/>
            <a:ext cx="10782483" cy="926237"/>
          </a:xfrm>
        </p:spPr>
        <p:txBody>
          <a:bodyPr>
            <a:normAutofit/>
          </a:bodyPr>
          <a:lstStyle/>
          <a:p>
            <a:r>
              <a:rPr lang="en-US" sz="5400" dirty="0"/>
              <a:t>Pooling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13BDD-98C3-447E-ACA9-24FB3A4F3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5" y="2009553"/>
            <a:ext cx="10376386" cy="4403035"/>
          </a:xfrm>
        </p:spPr>
        <p:txBody>
          <a:bodyPr anchor="t">
            <a:normAutofit/>
          </a:bodyPr>
          <a:lstStyle/>
          <a:p>
            <a:pPr marL="457200" indent="-457200"/>
            <a:r>
              <a:rPr lang="en-US" sz="3200" dirty="0">
                <a:solidFill>
                  <a:schemeClr val="tx1"/>
                </a:solidFill>
              </a:rPr>
              <a:t>In the previous slides, </a:t>
            </a: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3200" dirty="0">
                <a:solidFill>
                  <a:schemeClr val="tx1"/>
                </a:solidFill>
              </a:rPr>
              <a:t> is the input to the pooling operation, </a:t>
            </a: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dx</a:t>
            </a:r>
            <a:r>
              <a:rPr lang="en-US" sz="3200" dirty="0">
                <a:solidFill>
                  <a:schemeClr val="tx1"/>
                </a:solidFill>
              </a:rPr>
              <a:t> is its gradient, </a:t>
            </a: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sz="3200" dirty="0">
                <a:solidFill>
                  <a:schemeClr val="tx1"/>
                </a:solidFill>
              </a:rPr>
              <a:t> is the output of the pooling operation, and </a:t>
            </a: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dz</a:t>
            </a:r>
            <a:r>
              <a:rPr lang="en-US" sz="3200" dirty="0">
                <a:solidFill>
                  <a:schemeClr val="tx1"/>
                </a:solidFill>
              </a:rPr>
              <a:t> is its gradient</a:t>
            </a:r>
          </a:p>
          <a:p>
            <a:pPr marL="457200" indent="-457200"/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alpha</a:t>
            </a:r>
            <a:r>
              <a:rPr lang="en-US" sz="3200" dirty="0">
                <a:solidFill>
                  <a:schemeClr val="tx1"/>
                </a:solidFill>
              </a:rPr>
              <a:t> and </a:t>
            </a:r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beta</a:t>
            </a:r>
            <a:r>
              <a:rPr lang="en-US" sz="3200" dirty="0">
                <a:solidFill>
                  <a:schemeClr val="tx1"/>
                </a:solidFill>
              </a:rPr>
              <a:t> are pointers to mixing parameters as usual</a:t>
            </a:r>
          </a:p>
          <a:p>
            <a:pPr marL="457200" indent="-457200"/>
            <a:r>
              <a:rPr lang="en-US" sz="3200" dirty="0">
                <a:solidFill>
                  <a:schemeClr val="tx1"/>
                </a:solidFill>
              </a:rPr>
              <a:t>In all cases, the last buffer given as an argument is the output array</a:t>
            </a:r>
          </a:p>
        </p:txBody>
      </p:sp>
    </p:spTree>
    <p:extLst>
      <p:ext uri="{BB962C8B-B14F-4D97-AF65-F5344CB8AC3E}">
        <p14:creationId xmlns:p14="http://schemas.microsoft.com/office/powerpoint/2010/main" val="15105292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AC842-8542-4C9B-8392-18DBA62C1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99051"/>
            <a:ext cx="10782483" cy="926237"/>
          </a:xfrm>
        </p:spPr>
        <p:txBody>
          <a:bodyPr>
            <a:normAutofit/>
          </a:bodyPr>
          <a:lstStyle/>
          <a:p>
            <a:r>
              <a:rPr lang="en-US" sz="5400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13BDD-98C3-447E-ACA9-24FB3A4F3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85277"/>
            <a:ext cx="10782483" cy="4403035"/>
          </a:xfrm>
        </p:spPr>
        <p:txBody>
          <a:bodyPr anchor="t">
            <a:normAutofit/>
          </a:bodyPr>
          <a:lstStyle/>
          <a:p>
            <a:pPr marL="457200" indent="-457200"/>
            <a:r>
              <a:rPr lang="en-US" sz="3200" dirty="0">
                <a:solidFill>
                  <a:schemeClr val="tx1"/>
                </a:solidFill>
              </a:rPr>
              <a:t>Today, we discussed how to use cuDNN to</a:t>
            </a:r>
          </a:p>
          <a:p>
            <a:pPr marL="781200" lvl="1" indent="-457200"/>
            <a:r>
              <a:rPr lang="en-US" sz="3000" dirty="0">
                <a:solidFill>
                  <a:schemeClr val="tx1"/>
                </a:solidFill>
              </a:rPr>
              <a:t>Perform convolutions</a:t>
            </a:r>
          </a:p>
          <a:p>
            <a:pPr marL="781200" lvl="1" indent="-457200"/>
            <a:r>
              <a:rPr lang="en-US" sz="3000" dirty="0">
                <a:solidFill>
                  <a:schemeClr val="tx1"/>
                </a:solidFill>
              </a:rPr>
              <a:t>Backpropagate gradients with respect to convolutions</a:t>
            </a:r>
          </a:p>
          <a:p>
            <a:pPr marL="781200" lvl="1" indent="-457200"/>
            <a:r>
              <a:rPr lang="en-US" sz="3000" dirty="0">
                <a:solidFill>
                  <a:schemeClr val="tx1"/>
                </a:solidFill>
              </a:rPr>
              <a:t>Perform pooling operations and backpropagate their gradients</a:t>
            </a:r>
          </a:p>
          <a:p>
            <a:pPr marL="457200" indent="-457200"/>
            <a:r>
              <a:rPr lang="en-US" sz="3200" dirty="0">
                <a:solidFill>
                  <a:schemeClr val="tx1"/>
                </a:solidFill>
              </a:rPr>
              <a:t>For HW6, these slides should be a good alternative reference to the NVIDIA docs.</a:t>
            </a:r>
          </a:p>
        </p:txBody>
      </p:sp>
    </p:spTree>
    <p:extLst>
      <p:ext uri="{BB962C8B-B14F-4D97-AF65-F5344CB8AC3E}">
        <p14:creationId xmlns:p14="http://schemas.microsoft.com/office/powerpoint/2010/main" val="3168149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AC842-8542-4C9B-8392-18DBA62C1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99051"/>
            <a:ext cx="10782483" cy="926237"/>
          </a:xfrm>
        </p:spPr>
        <p:txBody>
          <a:bodyPr>
            <a:normAutofit/>
          </a:bodyPr>
          <a:lstStyle/>
          <a:p>
            <a:r>
              <a:rPr lang="en-US" sz="5400" dirty="0"/>
              <a:t>Representing Convolutions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13BDD-98C3-447E-ACA9-24FB3A4F3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85277"/>
            <a:ext cx="10782483" cy="4403035"/>
          </a:xfrm>
        </p:spPr>
        <p:txBody>
          <a:bodyPr anchor="t">
            <a:normAutofit/>
          </a:bodyPr>
          <a:lstStyle/>
          <a:p>
            <a:pPr marL="457200" indent="-457200"/>
            <a:r>
              <a:rPr lang="en-US" sz="3200" dirty="0">
                <a:solidFill>
                  <a:schemeClr val="tx1"/>
                </a:solidFill>
              </a:rPr>
              <a:t>Adding on to tensors and their descriptors, we now also have </a:t>
            </a:r>
            <a:r>
              <a:rPr lang="en-US" sz="3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cudnnFilterDescriptor_t</a:t>
            </a:r>
            <a:r>
              <a:rPr lang="en-US" sz="3200" dirty="0">
                <a:solidFill>
                  <a:schemeClr val="tx1"/>
                </a:solidFill>
              </a:rPr>
              <a:t> (to describe a conv kernel/filter) and </a:t>
            </a:r>
            <a:r>
              <a:rPr lang="en-US" sz="3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cudnnConvolutionDescriptor_t</a:t>
            </a:r>
            <a:r>
              <a:rPr lang="en-US" sz="3200" dirty="0">
                <a:solidFill>
                  <a:schemeClr val="tx1"/>
                </a:solidFill>
              </a:rPr>
              <a:t> (to describe an actual convolution)</a:t>
            </a:r>
          </a:p>
          <a:p>
            <a:pPr marL="457200" indent="-457200"/>
            <a:r>
              <a:rPr lang="en-US" sz="3200" dirty="0">
                <a:solidFill>
                  <a:schemeClr val="tx1"/>
                </a:solidFill>
              </a:rPr>
              <a:t>We also have a </a:t>
            </a:r>
            <a:r>
              <a:rPr lang="en-US" sz="3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cudnnPoolingDescriptor_t</a:t>
            </a:r>
            <a:r>
              <a:rPr lang="en-US" sz="3200" dirty="0">
                <a:solidFill>
                  <a:schemeClr val="tx1"/>
                </a:solidFill>
              </a:rPr>
              <a:t> to represent a pooling operation (max pool, mean pool, etc.)</a:t>
            </a:r>
          </a:p>
          <a:p>
            <a:pPr marL="457200" indent="-457200"/>
            <a:r>
              <a:rPr lang="en-US" sz="3200" dirty="0">
                <a:solidFill>
                  <a:schemeClr val="tx1"/>
                </a:solidFill>
              </a:rPr>
              <a:t>These have their own constructors, accessors, mutators, and destructors</a:t>
            </a:r>
          </a:p>
        </p:txBody>
      </p:sp>
    </p:spTree>
    <p:extLst>
      <p:ext uri="{BB962C8B-B14F-4D97-AF65-F5344CB8AC3E}">
        <p14:creationId xmlns:p14="http://schemas.microsoft.com/office/powerpoint/2010/main" val="2606091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AC842-8542-4C9B-8392-18DBA62C1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99051"/>
            <a:ext cx="10782483" cy="926237"/>
          </a:xfrm>
        </p:spPr>
        <p:txBody>
          <a:bodyPr>
            <a:normAutofit/>
          </a:bodyPr>
          <a:lstStyle/>
          <a:p>
            <a:r>
              <a:rPr lang="en-US" sz="5400" dirty="0"/>
              <a:t>Convolutional Filters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13BDD-98C3-447E-ACA9-24FB3A4F3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17645"/>
            <a:ext cx="10782483" cy="4731025"/>
          </a:xfrm>
        </p:spPr>
        <p:txBody>
          <a:bodyPr anchor="t">
            <a:normAutofit/>
          </a:bodyPr>
          <a:lstStyle/>
          <a:p>
            <a:pPr marL="457200" indent="-457200"/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cudnnFilterDescriptor_t</a:t>
            </a:r>
          </a:p>
          <a:p>
            <a:pPr marL="781200" lvl="1" indent="-457200"/>
            <a:r>
              <a:rPr lang="en-US" sz="3000" dirty="0">
                <a:solidFill>
                  <a:schemeClr val="tx1"/>
                </a:solidFill>
              </a:rPr>
              <a:t>Allocate by calling 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cudnnCreateFilterDescriptor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cudnnFilterDescriptor_t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*filterDesc)</a:t>
            </a:r>
          </a:p>
          <a:p>
            <a:pPr marL="781200" lvl="1" indent="-457200"/>
            <a:r>
              <a:rPr lang="en-US" sz="3000" dirty="0">
                <a:solidFill>
                  <a:schemeClr val="tx1"/>
                </a:solidFill>
              </a:rPr>
              <a:t>Free by calling 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cudnnDestroyFilterDescriptor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cudnnFilterDescriptor_t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filterDesc)</a:t>
            </a:r>
          </a:p>
          <a:p>
            <a:pPr marL="781200" lvl="1" indent="-457200"/>
            <a:r>
              <a:rPr lang="en-US" sz="3000" dirty="0">
                <a:solidFill>
                  <a:schemeClr val="tx1"/>
                </a:solidFill>
              </a:rPr>
              <a:t>The filter itself is just an array of numbers on the device</a:t>
            </a:r>
          </a:p>
          <a:p>
            <a:pPr marL="1051200" lvl="2" indent="-457200"/>
            <a:r>
              <a:rPr lang="en-US" sz="2800" dirty="0">
                <a:solidFill>
                  <a:schemeClr val="tx1"/>
                </a:solidFill>
              </a:rPr>
              <a:t>We will be using 4D arrays to store filters</a:t>
            </a:r>
          </a:p>
          <a:p>
            <a:pPr marL="1051200" lvl="2" indent="-457200"/>
            <a:r>
              <a:rPr lang="en-US" sz="2800" dirty="0">
                <a:solidFill>
                  <a:schemeClr val="tx1"/>
                </a:solidFill>
              </a:rPr>
              <a:t>However, this is still just a long linear array, like everything else</a:t>
            </a:r>
          </a:p>
        </p:txBody>
      </p:sp>
    </p:spTree>
    <p:extLst>
      <p:ext uri="{BB962C8B-B14F-4D97-AF65-F5344CB8AC3E}">
        <p14:creationId xmlns:p14="http://schemas.microsoft.com/office/powerpoint/2010/main" val="3745395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AC842-8542-4C9B-8392-18DBA62C1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99051"/>
            <a:ext cx="10782483" cy="926237"/>
          </a:xfrm>
        </p:spPr>
        <p:txBody>
          <a:bodyPr>
            <a:normAutofit/>
          </a:bodyPr>
          <a:lstStyle/>
          <a:p>
            <a:r>
              <a:rPr lang="en-US" sz="5400" dirty="0"/>
              <a:t>Convolutional Filters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13BDD-98C3-447E-ACA9-24FB3A4F3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17645"/>
            <a:ext cx="10782483" cy="4403035"/>
          </a:xfrm>
        </p:spPr>
        <p:txBody>
          <a:bodyPr anchor="t">
            <a:normAutofit/>
          </a:bodyPr>
          <a:lstStyle/>
          <a:p>
            <a:pPr marL="457200" indent="-457200"/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cudnnFilterDescriptor_t</a:t>
            </a:r>
          </a:p>
          <a:p>
            <a:pPr marL="781200" lvl="1" indent="-457200"/>
            <a:r>
              <a:rPr lang="en-US" sz="3000" dirty="0">
                <a:solidFill>
                  <a:schemeClr val="tx1"/>
                </a:solidFill>
              </a:rPr>
              <a:t>Set by calling 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cudnnSetFilter4dDescriptor( 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cudnnFilterDescriptor_t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filterDesc,</a:t>
            </a:r>
            <a:b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cudnnDataType_t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datatype,</a:t>
            </a:r>
            <a:b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cudnnTensorFormat_t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format,</a:t>
            </a:r>
            <a:b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k, int c, int h, int w)</a:t>
            </a:r>
          </a:p>
          <a:p>
            <a:pPr marL="781200" lvl="1" indent="-457200"/>
            <a:r>
              <a:rPr lang="en-US" sz="3000" dirty="0">
                <a:solidFill>
                  <a:schemeClr val="tx1"/>
                </a:solidFill>
              </a:rPr>
              <a:t>Use 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TENSOR_FORMAT_NCHW</a:t>
            </a:r>
            <a:r>
              <a:rPr lang="en-US" sz="3000" dirty="0">
                <a:solidFill>
                  <a:schemeClr val="tx1"/>
                </a:solidFill>
              </a:rPr>
              <a:t> for 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format</a:t>
            </a:r>
            <a:r>
              <a:rPr lang="en-US" sz="3000" dirty="0">
                <a:solidFill>
                  <a:schemeClr val="tx1"/>
                </a:solidFill>
              </a:rPr>
              <a:t> parameter</a:t>
            </a:r>
          </a:p>
          <a:p>
            <a:pPr marL="781200" lvl="1" indent="-457200"/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sz="3000" dirty="0">
                <a:solidFill>
                  <a:schemeClr val="tx1"/>
                </a:solidFill>
              </a:rPr>
              <a:t> = # of output channels, 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3000" dirty="0">
                <a:solidFill>
                  <a:schemeClr val="tx1"/>
                </a:solidFill>
              </a:rPr>
              <a:t> = # of input channels</a:t>
            </a:r>
          </a:p>
        </p:txBody>
      </p:sp>
    </p:spTree>
    <p:extLst>
      <p:ext uri="{BB962C8B-B14F-4D97-AF65-F5344CB8AC3E}">
        <p14:creationId xmlns:p14="http://schemas.microsoft.com/office/powerpoint/2010/main" val="3785209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AC842-8542-4C9B-8392-18DBA62C1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99051"/>
            <a:ext cx="10782483" cy="926237"/>
          </a:xfrm>
        </p:spPr>
        <p:txBody>
          <a:bodyPr>
            <a:normAutofit/>
          </a:bodyPr>
          <a:lstStyle/>
          <a:p>
            <a:r>
              <a:rPr lang="en-US" sz="5400" dirty="0"/>
              <a:t>Convolutional Filters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13BDD-98C3-447E-ACA9-24FB3A4F3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17645"/>
            <a:ext cx="10782483" cy="4403035"/>
          </a:xfrm>
        </p:spPr>
        <p:txBody>
          <a:bodyPr anchor="t">
            <a:normAutofit/>
          </a:bodyPr>
          <a:lstStyle/>
          <a:p>
            <a:pPr marL="457200" indent="-457200"/>
            <a:r>
              <a:rPr lang="en-US" sz="3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cudnnFilterDescriptor_t</a:t>
            </a:r>
          </a:p>
          <a:p>
            <a:pPr marL="781200" lvl="1" indent="-457200"/>
            <a:r>
              <a:rPr lang="en-US" sz="3000" dirty="0">
                <a:solidFill>
                  <a:schemeClr val="tx1"/>
                </a:solidFill>
              </a:rPr>
              <a:t>Get contents by calling 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cudnnGetFilter4dDescriptor( 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cudnnFilterDescriptor_t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filterDesc,</a:t>
            </a:r>
            <a:b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cudnnDataType_t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*datatype,</a:t>
            </a:r>
            <a:b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cudnnTensorFormat_t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*format,</a:t>
            </a:r>
            <a:b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*k, int *c, int *h, int *w)</a:t>
            </a:r>
          </a:p>
          <a:p>
            <a:pPr marL="781200" lvl="1" indent="-457200"/>
            <a:r>
              <a:rPr lang="en-US" sz="3000" dirty="0">
                <a:solidFill>
                  <a:schemeClr val="tx1"/>
                </a:solidFill>
              </a:rPr>
              <a:t>As usual, this function returns by setting pointers to output parameters</a:t>
            </a:r>
          </a:p>
        </p:txBody>
      </p:sp>
    </p:spTree>
    <p:extLst>
      <p:ext uri="{BB962C8B-B14F-4D97-AF65-F5344CB8AC3E}">
        <p14:creationId xmlns:p14="http://schemas.microsoft.com/office/powerpoint/2010/main" val="81734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AC842-8542-4C9B-8392-18DBA62C1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99051"/>
            <a:ext cx="10782483" cy="926237"/>
          </a:xfrm>
        </p:spPr>
        <p:txBody>
          <a:bodyPr>
            <a:normAutofit/>
          </a:bodyPr>
          <a:lstStyle/>
          <a:p>
            <a:r>
              <a:rPr lang="en-US" sz="5400" dirty="0"/>
              <a:t>Describing Convolutions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13BDD-98C3-447E-ACA9-24FB3A4F3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17645"/>
            <a:ext cx="10782483" cy="4403035"/>
          </a:xfrm>
        </p:spPr>
        <p:txBody>
          <a:bodyPr anchor="t">
            <a:normAutofit/>
          </a:bodyPr>
          <a:lstStyle/>
          <a:p>
            <a:pPr marL="457200" indent="-457200"/>
            <a:r>
              <a:rPr lang="en-US" sz="3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cudnnConvolutionDescriptor_t</a:t>
            </a:r>
            <a:endParaRPr lang="en-US" sz="3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81200" lvl="1" indent="-457200"/>
            <a:r>
              <a:rPr lang="en-US" sz="3000" dirty="0">
                <a:solidFill>
                  <a:schemeClr val="tx1"/>
                </a:solidFill>
              </a:rPr>
              <a:t>Allocate with 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cudnnCreateConvolutionDescriptor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cudnnConvolutionDescriptor_t *convDesc)</a:t>
            </a:r>
          </a:p>
          <a:p>
            <a:pPr marL="781200" lvl="1" indent="-457200"/>
            <a:r>
              <a:rPr lang="en-US" sz="3000" dirty="0">
                <a:solidFill>
                  <a:schemeClr val="tx1"/>
                </a:solidFill>
              </a:rPr>
              <a:t>Free with 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cudnnDestroyConvolutionDescriptor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cudnnConvolutionDescriptor_t convDesc)</a:t>
            </a:r>
          </a:p>
          <a:p>
            <a:pPr marL="781200" lvl="1" indent="-457200"/>
            <a:r>
              <a:rPr lang="en-US" sz="3000" dirty="0">
                <a:solidFill>
                  <a:schemeClr val="tx1"/>
                </a:solidFill>
              </a:rPr>
              <a:t>We will be considering 2D convolutions only</a:t>
            </a:r>
          </a:p>
        </p:txBody>
      </p:sp>
    </p:spTree>
    <p:extLst>
      <p:ext uri="{BB962C8B-B14F-4D97-AF65-F5344CB8AC3E}">
        <p14:creationId xmlns:p14="http://schemas.microsoft.com/office/powerpoint/2010/main" val="2636741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AC842-8542-4C9B-8392-18DBA62C1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99051"/>
            <a:ext cx="10782483" cy="926237"/>
          </a:xfrm>
        </p:spPr>
        <p:txBody>
          <a:bodyPr>
            <a:normAutofit/>
          </a:bodyPr>
          <a:lstStyle/>
          <a:p>
            <a:r>
              <a:rPr lang="en-US" sz="5400" dirty="0"/>
              <a:t>Describing Convolutions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13BDD-98C3-447E-ACA9-24FB3A4F3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17645"/>
            <a:ext cx="10782483" cy="4403035"/>
          </a:xfrm>
        </p:spPr>
        <p:txBody>
          <a:bodyPr anchor="t">
            <a:normAutofit/>
          </a:bodyPr>
          <a:lstStyle/>
          <a:p>
            <a:pPr marL="457200" indent="-457200"/>
            <a:r>
              <a:rPr lang="en-US" sz="3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cudnnConvolutionDescriptor_t</a:t>
            </a:r>
            <a:endParaRPr lang="en-US" sz="3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81200" lvl="1" indent="-457200"/>
            <a:r>
              <a:rPr lang="en-US" sz="3000" dirty="0">
                <a:solidFill>
                  <a:schemeClr val="tx1"/>
                </a:solidFill>
              </a:rPr>
              <a:t>Set with 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cudnnSetConvolution2dDescriptor( cudnnConvolutionDescriptor_t convDesc,</a:t>
            </a:r>
            <a:b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pad_h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     int 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pad_w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u,          int v,</a:t>
            </a:r>
            <a:b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dilation_h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int </a:t>
            </a:r>
            <a:r>
              <a:rPr lang="en-US" sz="3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dilation_w</a:t>
            </a: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cudnnConvolutionMode_t mode,</a:t>
            </a:r>
            <a:b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cudnnDataType_t computeType)</a:t>
            </a:r>
          </a:p>
        </p:txBody>
      </p:sp>
    </p:spTree>
    <p:extLst>
      <p:ext uri="{BB962C8B-B14F-4D97-AF65-F5344CB8AC3E}">
        <p14:creationId xmlns:p14="http://schemas.microsoft.com/office/powerpoint/2010/main" val="210438896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17033</TotalTime>
  <Words>1427</Words>
  <Application>Microsoft Office PowerPoint</Application>
  <PresentationFormat>Widescreen</PresentationFormat>
  <Paragraphs>147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Calibri</vt:lpstr>
      <vt:lpstr>Cambria Math</vt:lpstr>
      <vt:lpstr>Courier New</vt:lpstr>
      <vt:lpstr>Gill Sans MT</vt:lpstr>
      <vt:lpstr>Wingdings 2</vt:lpstr>
      <vt:lpstr>Dividend</vt:lpstr>
      <vt:lpstr>CS 179: Lecture 17</vt:lpstr>
      <vt:lpstr>Last Time</vt:lpstr>
      <vt:lpstr>Today</vt:lpstr>
      <vt:lpstr>Representing Convolutions</vt:lpstr>
      <vt:lpstr>Convolutional Filters</vt:lpstr>
      <vt:lpstr>Convolutional Filters</vt:lpstr>
      <vt:lpstr>Convolutional Filters</vt:lpstr>
      <vt:lpstr>Describing Convolutions</vt:lpstr>
      <vt:lpstr>Describing Convolutions</vt:lpstr>
      <vt:lpstr>Describing Convolutions</vt:lpstr>
      <vt:lpstr>Describing Convolutions</vt:lpstr>
      <vt:lpstr>Describing Convolutions</vt:lpstr>
      <vt:lpstr>Describing Convolutions</vt:lpstr>
      <vt:lpstr>Using these In a Conv Net</vt:lpstr>
      <vt:lpstr>Convolution Algorithms</vt:lpstr>
      <vt:lpstr>Convolution Algorithms</vt:lpstr>
      <vt:lpstr>Convolution Algorithms</vt:lpstr>
      <vt:lpstr>Forward Pass: Convolution</vt:lpstr>
      <vt:lpstr>Forward Pass: Convolution</vt:lpstr>
      <vt:lpstr>Forward Pass: Convolution</vt:lpstr>
      <vt:lpstr>Backward Pass: Convolution</vt:lpstr>
      <vt:lpstr>Backward Pass: Convolution</vt:lpstr>
      <vt:lpstr>Backward Pass: Convolution</vt:lpstr>
      <vt:lpstr>Gradient WRT Bias</vt:lpstr>
      <vt:lpstr>Gradient WRT Filter</vt:lpstr>
      <vt:lpstr>Gradient WRT Input Data</vt:lpstr>
      <vt:lpstr>Pooling Operations</vt:lpstr>
      <vt:lpstr>Pooling Operations</vt:lpstr>
      <vt:lpstr>Pooling Operations</vt:lpstr>
      <vt:lpstr>Pooling Operations</vt:lpstr>
      <vt:lpstr>Pooling Operations</vt:lpstr>
      <vt:lpstr>Pooling Operations</vt:lpstr>
      <vt:lpstr>Pooling Operations</vt:lpstr>
      <vt:lpstr>Pooling Operations</vt:lpstr>
      <vt:lpstr>Pooling Operations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13: Intro to Machine Learning</dc:title>
  <dc:creator>Aadyot</dc:creator>
  <cp:lastModifiedBy>Bhatnagar, Aadyot (Aadyot)</cp:lastModifiedBy>
  <cp:revision>565</cp:revision>
  <dcterms:created xsi:type="dcterms:W3CDTF">2017-12-22T10:33:59Z</dcterms:created>
  <dcterms:modified xsi:type="dcterms:W3CDTF">2018-04-26T01:40:05Z</dcterms:modified>
</cp:coreProperties>
</file>