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97" r:id="rId2"/>
    <p:sldId id="390" r:id="rId3"/>
    <p:sldId id="259" r:id="rId4"/>
    <p:sldId id="261" r:id="rId5"/>
    <p:sldId id="260" r:id="rId6"/>
    <p:sldId id="262" r:id="rId7"/>
    <p:sldId id="266" r:id="rId8"/>
    <p:sldId id="393" r:id="rId9"/>
    <p:sldId id="263" r:id="rId10"/>
    <p:sldId id="264" r:id="rId11"/>
    <p:sldId id="265" r:id="rId12"/>
    <p:sldId id="267" r:id="rId13"/>
    <p:sldId id="386" r:id="rId14"/>
    <p:sldId id="385" r:id="rId15"/>
    <p:sldId id="384" r:id="rId16"/>
    <p:sldId id="382" r:id="rId17"/>
    <p:sldId id="381" r:id="rId18"/>
    <p:sldId id="283" r:id="rId19"/>
    <p:sldId id="269" r:id="rId20"/>
    <p:sldId id="270" r:id="rId21"/>
    <p:sldId id="271" r:id="rId22"/>
    <p:sldId id="278" r:id="rId23"/>
    <p:sldId id="277" r:id="rId24"/>
    <p:sldId id="279" r:id="rId25"/>
    <p:sldId id="275" r:id="rId26"/>
    <p:sldId id="281" r:id="rId27"/>
    <p:sldId id="282" r:id="rId28"/>
    <p:sldId id="284" r:id="rId29"/>
    <p:sldId id="289" r:id="rId30"/>
    <p:sldId id="290" r:id="rId31"/>
    <p:sldId id="292" r:id="rId32"/>
    <p:sldId id="293" r:id="rId33"/>
    <p:sldId id="302" r:id="rId34"/>
    <p:sldId id="301" r:id="rId35"/>
    <p:sldId id="300" r:id="rId36"/>
    <p:sldId id="392" r:id="rId37"/>
    <p:sldId id="387" r:id="rId38"/>
    <p:sldId id="388" r:id="rId39"/>
    <p:sldId id="389" r:id="rId40"/>
    <p:sldId id="295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7CC"/>
    <a:srgbClr val="00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04" autoAdjust="0"/>
    <p:restoredTop sz="82851" autoAdjust="0"/>
  </p:normalViewPr>
  <p:slideViewPr>
    <p:cSldViewPr>
      <p:cViewPr varScale="1">
        <p:scale>
          <a:sx n="85" d="100"/>
          <a:sy n="85" d="100"/>
        </p:scale>
        <p:origin x="1197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E8BAFA43-BDEE-4AAF-B305-DC1C4CE610ED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A72B37C7-B57A-4E5C-94F3-0CDCC1D29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24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633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911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91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84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67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7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7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74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72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734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91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68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4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9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6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37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24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4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05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15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3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8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A936B-72C2-4D57-8E79-F7F90B27616C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98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0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63775"/>
            <a:ext cx="7772400" cy="1470025"/>
          </a:xfrm>
        </p:spPr>
        <p:txBody>
          <a:bodyPr/>
          <a:lstStyle/>
          <a:p>
            <a:r>
              <a:rPr lang="en-US" dirty="0" smtClean="0"/>
              <a:t>CS 179: GPU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r>
              <a:rPr lang="en-US" dirty="0" smtClean="0"/>
              <a:t>Lecture </a:t>
            </a:r>
            <a:r>
              <a:rPr lang="en-US" dirty="0"/>
              <a:t>8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3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 Fourier Transform (DFT)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5410200"/>
              </a:xfrm>
            </p:spPr>
            <p:txBody>
              <a:bodyPr/>
              <a:lstStyle/>
              <a:p>
                <a:r>
                  <a:rPr lang="en-US" dirty="0" smtClean="0"/>
                  <a:t>Alternative formulation: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 - values corresponding to wave </a:t>
                </a:r>
                <a:r>
                  <a:rPr lang="en-US" i="1" dirty="0" smtClean="0"/>
                  <a:t>k</a:t>
                </a:r>
                <a:endParaRPr lang="en-US" dirty="0"/>
              </a:p>
              <a:p>
                <a:pPr lvl="2"/>
                <a:r>
                  <a:rPr lang="en-US" dirty="0" smtClean="0"/>
                  <a:t>Periodic – calculate for 0 ≤ </a:t>
                </a:r>
                <a:r>
                  <a:rPr lang="en-US" i="1" dirty="0" smtClean="0"/>
                  <a:t>k</a:t>
                </a:r>
                <a:r>
                  <a:rPr lang="en-US" dirty="0" smtClean="0"/>
                  <a:t> ≤ </a:t>
                </a:r>
                <a:r>
                  <a:rPr lang="en-US" i="1" dirty="0" smtClean="0"/>
                  <a:t>N</a:t>
                </a:r>
                <a:r>
                  <a:rPr lang="en-US" dirty="0"/>
                  <a:t> </a:t>
                </a:r>
                <a:r>
                  <a:rPr lang="en-US" dirty="0" smtClean="0"/>
                  <a:t>- 1</a:t>
                </a:r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>
                    <a:solidFill>
                      <a:srgbClr val="FF0000"/>
                    </a:solidFill>
                  </a:rPr>
                  <a:t>Naive runtime: O(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N</a:t>
                </a:r>
                <a:r>
                  <a:rPr lang="en-US" baseline="30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)</a:t>
                </a:r>
              </a:p>
              <a:p>
                <a:pPr lvl="2"/>
                <a:r>
                  <a:rPr lang="en-US" dirty="0" smtClean="0">
                    <a:solidFill>
                      <a:srgbClr val="FF0000"/>
                    </a:solidFill>
                  </a:rPr>
                  <a:t>Sum of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 N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iterations, for 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N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values of 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k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5410200"/>
              </a:xfrm>
              <a:blipFill rotWithShape="1">
                <a:blip r:embed="rId2"/>
                <a:stretch>
                  <a:fillRect l="-1544" t="-14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C:\Users\Kevin\Downloads\dft_sum_794762fd886bb34ac513d36d1babee9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319338"/>
            <a:ext cx="4343481" cy="8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09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 Fourier Transform (DFT)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5410200"/>
              </a:xfrm>
            </p:spPr>
            <p:txBody>
              <a:bodyPr/>
              <a:lstStyle/>
              <a:p>
                <a:r>
                  <a:rPr lang="en-US" dirty="0" smtClean="0"/>
                  <a:t>Alternative formulation: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 - values corresponding to wave </a:t>
                </a:r>
                <a:r>
                  <a:rPr lang="en-US" i="1" dirty="0" smtClean="0"/>
                  <a:t>k</a:t>
                </a:r>
                <a:endParaRPr lang="en-US" dirty="0"/>
              </a:p>
              <a:p>
                <a:pPr lvl="2"/>
                <a:r>
                  <a:rPr lang="en-US" dirty="0" smtClean="0"/>
                  <a:t>Periodic – calculate for 0 ≤ </a:t>
                </a:r>
                <a:r>
                  <a:rPr lang="en-US" i="1" dirty="0" smtClean="0"/>
                  <a:t>k</a:t>
                </a:r>
                <a:r>
                  <a:rPr lang="en-US" dirty="0" smtClean="0"/>
                  <a:t> ≤ </a:t>
                </a:r>
                <a:r>
                  <a:rPr lang="en-US" i="1" dirty="0" smtClean="0"/>
                  <a:t>N</a:t>
                </a:r>
                <a:r>
                  <a:rPr lang="en-US" dirty="0"/>
                  <a:t> </a:t>
                </a:r>
                <a:r>
                  <a:rPr lang="en-US" dirty="0" smtClean="0"/>
                  <a:t>- 1</a:t>
                </a:r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>
                    <a:solidFill>
                      <a:srgbClr val="FF0000"/>
                    </a:solidFill>
                  </a:rPr>
                  <a:t>Naive runtime: O(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N</a:t>
                </a:r>
                <a:r>
                  <a:rPr lang="en-US" baseline="30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)</a:t>
                </a:r>
              </a:p>
              <a:p>
                <a:pPr lvl="2"/>
                <a:r>
                  <a:rPr lang="en-US" dirty="0" smtClean="0">
                    <a:solidFill>
                      <a:srgbClr val="FF0000"/>
                    </a:solidFill>
                  </a:rPr>
                  <a:t>Sum of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 N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iterations, for 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N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values of 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k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5410200"/>
              </a:xfrm>
              <a:blipFill rotWithShape="1">
                <a:blip r:embed="rId2"/>
                <a:stretch>
                  <a:fillRect l="-1544" t="-14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C:\Users\Kevin\Downloads\dft_sum_794762fd886bb34ac513d36d1babee9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319338"/>
            <a:ext cx="4343481" cy="8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4191000" y="2319338"/>
            <a:ext cx="1828800" cy="8048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 Fourier Transform (DFT)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5410200"/>
              </a:xfrm>
            </p:spPr>
            <p:txBody>
              <a:bodyPr/>
              <a:lstStyle/>
              <a:p>
                <a:r>
                  <a:rPr lang="en-US" dirty="0" smtClean="0"/>
                  <a:t>Alternative formulation: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 - values corresponding to wave </a:t>
                </a:r>
                <a:r>
                  <a:rPr lang="en-US" i="1" dirty="0" smtClean="0"/>
                  <a:t>k</a:t>
                </a:r>
                <a:endParaRPr lang="en-US" dirty="0"/>
              </a:p>
              <a:p>
                <a:pPr lvl="2"/>
                <a:r>
                  <a:rPr lang="en-US" dirty="0" smtClean="0"/>
                  <a:t>Periodic – calculate for 0 ≤ </a:t>
                </a:r>
                <a:r>
                  <a:rPr lang="en-US" i="1" dirty="0" smtClean="0"/>
                  <a:t>k</a:t>
                </a:r>
                <a:r>
                  <a:rPr lang="en-US" dirty="0" smtClean="0"/>
                  <a:t> ≤ </a:t>
                </a:r>
                <a:r>
                  <a:rPr lang="en-US" i="1" dirty="0" smtClean="0"/>
                  <a:t>N</a:t>
                </a:r>
                <a:r>
                  <a:rPr lang="en-US" dirty="0"/>
                  <a:t> </a:t>
                </a:r>
                <a:r>
                  <a:rPr lang="en-US" dirty="0" smtClean="0"/>
                  <a:t>- 1</a:t>
                </a:r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5410200"/>
              </a:xfrm>
              <a:blipFill rotWithShape="1">
                <a:blip r:embed="rId2"/>
                <a:stretch>
                  <a:fillRect l="-1544" t="-14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C:\Users\Kevin\Downloads\dft_sum_794762fd886bb34ac513d36d1babee9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319338"/>
            <a:ext cx="4343481" cy="8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4191000" y="2319338"/>
            <a:ext cx="1828800" cy="80486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71800" y="54864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Number of distinct values: </a:t>
            </a:r>
            <a:r>
              <a:rPr lang="en-US" sz="2000" dirty="0" smtClean="0">
                <a:solidFill>
                  <a:srgbClr val="00B050"/>
                </a:solidFill>
              </a:rPr>
              <a:t>N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FF0000"/>
                </a:solidFill>
              </a:rPr>
              <a:t>not N</a:t>
            </a:r>
            <a:r>
              <a:rPr lang="en-US" sz="2000" baseline="30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/>
              <a:t> !</a:t>
            </a:r>
            <a:endParaRPr lang="en-US" sz="20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267200" y="3200400"/>
            <a:ext cx="495300" cy="205740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753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(Proof)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</p:spPr>
            <p:txBody>
              <a:bodyPr/>
              <a:lstStyle/>
              <a:p>
                <a:r>
                  <a:rPr lang="en-US" dirty="0" smtClean="0"/>
                  <a:t>Breakdown (assuming N is power of 2):</a:t>
                </a:r>
              </a:p>
              <a:p>
                <a:pPr lvl="1"/>
                <a:r>
                  <a:rPr lang="en-US" dirty="0" smtClean="0"/>
                  <a:t>(Let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dirty="0" smtClean="0"/>
                  <a:t>, smallest root of unity)</a:t>
                </a:r>
                <a:endParaRPr lang="en-US" dirty="0"/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𝑘𝑛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 smtClean="0"/>
              </a:p>
              <a:p>
                <a:pPr marL="0" lvl="2" indent="0">
                  <a:buNone/>
                </a:pPr>
                <a:endParaRPr lang="en-US" sz="1600" b="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:endParaRPr lang="en-US" sz="160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:endParaRPr lang="en-US" sz="1600" dirty="0"/>
              </a:p>
              <a:p>
                <a:pPr marL="0" lvl="2" indent="0">
                  <a:buNone/>
                </a:pPr>
                <a:endParaRPr lang="en-US" sz="160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:endParaRPr lang="en-US" sz="1600" dirty="0" smtClean="0"/>
              </a:p>
              <a:p>
                <a:pPr marL="0" lvl="2" indent="0">
                  <a:buNone/>
                </a:pPr>
                <a:endParaRPr lang="en-US" dirty="0"/>
              </a:p>
              <a:p>
                <a:pPr marL="0" lvl="2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  <a:blipFill rotWithShape="1">
                <a:blip r:embed="rId2"/>
                <a:stretch>
                  <a:fillRect l="-1630" t="-1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1905000" y="8077201"/>
            <a:ext cx="598488" cy="58435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4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(Proof)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</p:spPr>
            <p:txBody>
              <a:bodyPr/>
              <a:lstStyle/>
              <a:p>
                <a:r>
                  <a:rPr lang="en-US" dirty="0" smtClean="0"/>
                  <a:t>Breakdown (assuming N is power of 2):</a:t>
                </a:r>
              </a:p>
              <a:p>
                <a:pPr lvl="1"/>
                <a:r>
                  <a:rPr lang="en-US" dirty="0" smtClean="0"/>
                  <a:t>(Let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dirty="0" smtClean="0"/>
                  <a:t>, smallest root of unity)</a:t>
                </a:r>
                <a:endParaRPr lang="en-US" dirty="0"/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𝑘𝑛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 smtClean="0"/>
              </a:p>
              <a:p>
                <a:pPr marL="0" lvl="2" indent="0">
                  <a:buNone/>
                </a:pPr>
                <a:endParaRPr lang="en-US" sz="1600" b="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/2</m:t>
                          </m:r>
                          <m:r>
                            <a:rPr lang="en-US" sz="1600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/2</m:t>
                          </m:r>
                          <m:r>
                            <a:rPr lang="en-US" sz="1600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+1)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+1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sz="160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:endParaRPr lang="en-US" sz="1600" dirty="0"/>
              </a:p>
              <a:p>
                <a:pPr marL="0" lvl="2" indent="0">
                  <a:buNone/>
                </a:pPr>
                <a:endParaRPr lang="en-US" sz="160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:endParaRPr lang="en-US" sz="1600" dirty="0" smtClean="0"/>
              </a:p>
              <a:p>
                <a:pPr marL="0" lvl="2" indent="0">
                  <a:buNone/>
                </a:pPr>
                <a:endParaRPr lang="en-US" dirty="0"/>
              </a:p>
              <a:p>
                <a:pPr marL="0" lvl="2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  <a:blipFill rotWithShape="1">
                <a:blip r:embed="rId2"/>
                <a:stretch>
                  <a:fillRect l="-1630" t="-1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1905000" y="8077201"/>
            <a:ext cx="598488" cy="58435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610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(Proof)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</p:spPr>
            <p:txBody>
              <a:bodyPr/>
              <a:lstStyle/>
              <a:p>
                <a:r>
                  <a:rPr lang="en-US" dirty="0" smtClean="0"/>
                  <a:t>Breakdown (assuming N is power of 2):</a:t>
                </a:r>
              </a:p>
              <a:p>
                <a:pPr lvl="1"/>
                <a:r>
                  <a:rPr lang="en-US" dirty="0" smtClean="0"/>
                  <a:t>(Let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dirty="0" smtClean="0"/>
                  <a:t>, smallest root of unity)</a:t>
                </a:r>
                <a:endParaRPr lang="en-US" dirty="0"/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𝑘𝑛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 smtClean="0"/>
              </a:p>
              <a:p>
                <a:pPr marL="0" lvl="2" indent="0">
                  <a:buNone/>
                </a:pPr>
                <a:endParaRPr lang="en-US" sz="1600" b="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/2</m:t>
                          </m:r>
                          <m:r>
                            <a:rPr lang="en-US" sz="1600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/2</m:t>
                          </m:r>
                          <m:r>
                            <a:rPr lang="en-US" sz="1600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+1)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+1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sz="160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/2</m:t>
                          </m:r>
                          <m:r>
                            <a:rPr lang="en-US" sz="1600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  <m:r>
                        <a:rPr lang="en-US" sz="1600" i="1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/2</m:t>
                          </m:r>
                          <m:r>
                            <a:rPr lang="en-US" sz="1600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+1)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sz="160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:endParaRPr lang="en-US" sz="1600" dirty="0" smtClean="0"/>
              </a:p>
              <a:p>
                <a:pPr marL="0" lvl="2" indent="0">
                  <a:buNone/>
                </a:pPr>
                <a:endParaRPr lang="en-US" dirty="0"/>
              </a:p>
              <a:p>
                <a:pPr marL="0" lvl="2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  <a:blipFill rotWithShape="1">
                <a:blip r:embed="rId2"/>
                <a:stretch>
                  <a:fillRect l="-1630" t="-1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1905000" y="8077201"/>
            <a:ext cx="598488" cy="58435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942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(Proof)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</p:spPr>
            <p:txBody>
              <a:bodyPr/>
              <a:lstStyle/>
              <a:p>
                <a:r>
                  <a:rPr lang="en-US" dirty="0" smtClean="0"/>
                  <a:t>Breakdown (assuming N is power of 2):</a:t>
                </a:r>
              </a:p>
              <a:p>
                <a:pPr lvl="1"/>
                <a:r>
                  <a:rPr lang="en-US" dirty="0" smtClean="0"/>
                  <a:t>(Let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dirty="0" smtClean="0"/>
                  <a:t>, smallest root of unity)</a:t>
                </a:r>
                <a:endParaRPr lang="en-US" dirty="0"/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𝑘𝑛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 smtClean="0"/>
              </a:p>
              <a:p>
                <a:pPr marL="0" lvl="2" indent="0">
                  <a:buNone/>
                </a:pPr>
                <a:endParaRPr lang="en-US" sz="1600" b="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/2−1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/2−1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+1)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+1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sz="160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/2−1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  <m:r>
                        <a:rPr lang="en-US" sz="1600" i="1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/2−1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+1)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sz="160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/2−1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/2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𝑘𝑛</m:t>
                              </m:r>
                            </m:sup>
                          </m:sSup>
                        </m:e>
                      </m:nary>
                      <m:r>
                        <a:rPr lang="en-US" sz="1600" i="1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/2−1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+1)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/2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 smtClean="0"/>
              </a:p>
              <a:p>
                <a:pPr marL="0" lvl="2" indent="0">
                  <a:buNone/>
                </a:pPr>
                <a:endParaRPr lang="en-US" dirty="0"/>
              </a:p>
              <a:p>
                <a:pPr marL="0" lvl="2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  <a:blipFill rotWithShape="1">
                <a:blip r:embed="rId2"/>
                <a:stretch>
                  <a:fillRect l="-1630" t="-1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1905000" y="8077201"/>
            <a:ext cx="598488" cy="58435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21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(Proof)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</p:spPr>
            <p:txBody>
              <a:bodyPr/>
              <a:lstStyle/>
              <a:p>
                <a:r>
                  <a:rPr lang="en-US" dirty="0" smtClean="0"/>
                  <a:t>Breakdown (assuming N is power of 2):</a:t>
                </a:r>
              </a:p>
              <a:p>
                <a:pPr lvl="1"/>
                <a:r>
                  <a:rPr lang="en-US" dirty="0" smtClean="0"/>
                  <a:t>(Let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dirty="0" smtClean="0"/>
                  <a:t>, smallest root of unity)</a:t>
                </a:r>
                <a:endParaRPr lang="en-US" dirty="0"/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𝑘𝑛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 smtClean="0"/>
              </a:p>
              <a:p>
                <a:pPr marL="0" lvl="2" indent="0">
                  <a:buNone/>
                </a:pPr>
                <a:endParaRPr lang="en-US" sz="1600" b="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/2−1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/2−1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+1)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+1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sz="160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/2−1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  <m:r>
                        <a:rPr lang="en-US" sz="1600" i="1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/2−1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+1)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sz="1600" i="1" dirty="0" smtClean="0">
                  <a:latin typeface="Cambria Math"/>
                </a:endParaRP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/2−1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/2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𝑘𝑛</m:t>
                              </m:r>
                            </m:sup>
                          </m:sSup>
                        </m:e>
                      </m:nary>
                      <m:r>
                        <a:rPr lang="en-US" sz="1600" i="1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/2−1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+1)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/2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 smtClean="0"/>
              </a:p>
              <a:p>
                <a:pPr marL="0" lvl="2" indent="0">
                  <a:buNone/>
                </a:pPr>
                <a:endParaRPr lang="en-US" dirty="0"/>
              </a:p>
              <a:p>
                <a:pPr marL="0" lvl="2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  <a:blipFill rotWithShape="1">
                <a:blip r:embed="rId2"/>
                <a:stretch>
                  <a:fillRect l="-1630" t="-1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1905000" y="8077201"/>
            <a:ext cx="598488" cy="58435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95400" y="6478485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DFT of </a:t>
            </a:r>
            <a:r>
              <a:rPr lang="en-US" sz="2000" dirty="0" err="1" smtClean="0">
                <a:solidFill>
                  <a:srgbClr val="00B050"/>
                </a:solidFill>
              </a:rPr>
              <a:t>x</a:t>
            </a:r>
            <a:r>
              <a:rPr lang="en-US" sz="2000" baseline="-25000" dirty="0" err="1" smtClean="0">
                <a:solidFill>
                  <a:srgbClr val="00B050"/>
                </a:solidFill>
              </a:rPr>
              <a:t>n</a:t>
            </a:r>
            <a:r>
              <a:rPr lang="en-US" sz="2000" dirty="0" smtClean="0">
                <a:solidFill>
                  <a:srgbClr val="00B050"/>
                </a:solidFill>
              </a:rPr>
              <a:t>, even n!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10200" y="64770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DFT of </a:t>
            </a:r>
            <a:r>
              <a:rPr lang="en-US" sz="2000" dirty="0" err="1" smtClean="0">
                <a:solidFill>
                  <a:srgbClr val="00B050"/>
                </a:solidFill>
              </a:rPr>
              <a:t>x</a:t>
            </a:r>
            <a:r>
              <a:rPr lang="en-US" sz="2000" baseline="-25000" dirty="0" err="1" smtClean="0">
                <a:solidFill>
                  <a:srgbClr val="00B050"/>
                </a:solidFill>
              </a:rPr>
              <a:t>n</a:t>
            </a:r>
            <a:r>
              <a:rPr lang="en-US" sz="2000" dirty="0" smtClean="0">
                <a:solidFill>
                  <a:srgbClr val="00B050"/>
                </a:solidFill>
              </a:rPr>
              <a:t>, odd n!</a:t>
            </a:r>
            <a:endParaRPr lang="en-US" sz="2000" dirty="0">
              <a:solidFill>
                <a:srgbClr val="00B05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19400" y="6400800"/>
            <a:ext cx="1524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876800" y="6400800"/>
            <a:ext cx="1524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65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(Divide-and-conquer algorithm)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4102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Recursive-FFT(Vector x):</a:t>
            </a: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	if x is length 1: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 </a:t>
            </a:r>
            <a:r>
              <a:rPr lang="en-US" sz="1500" dirty="0" smtClean="0">
                <a:latin typeface="Lucida Console" pitchFamily="49" charset="0"/>
              </a:rPr>
              <a:t>    return x</a:t>
            </a: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x_even</a:t>
            </a:r>
            <a:r>
              <a:rPr lang="en-US" sz="1500" dirty="0" smtClean="0">
                <a:latin typeface="Lucida Console" pitchFamily="49" charset="0"/>
              </a:rPr>
              <a:t> &lt;- (x0, x2, ..., x_(n-2) )</a:t>
            </a: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x_odd</a:t>
            </a:r>
            <a:r>
              <a:rPr lang="en-US" sz="1500" dirty="0" smtClean="0">
                <a:latin typeface="Lucida Console" pitchFamily="49" charset="0"/>
              </a:rPr>
              <a:t> </a:t>
            </a:r>
            <a:r>
              <a:rPr lang="en-US" sz="1500" dirty="0">
                <a:latin typeface="Lucida Console" pitchFamily="49" charset="0"/>
              </a:rPr>
              <a:t>&lt;- (</a:t>
            </a:r>
            <a:r>
              <a:rPr lang="en-US" sz="1500" dirty="0" smtClean="0">
                <a:latin typeface="Lucida Console" pitchFamily="49" charset="0"/>
              </a:rPr>
              <a:t>x1, x3, </a:t>
            </a:r>
            <a:r>
              <a:rPr lang="en-US" sz="1500" dirty="0">
                <a:latin typeface="Lucida Console" pitchFamily="49" charset="0"/>
              </a:rPr>
              <a:t>..., x_(</a:t>
            </a:r>
            <a:r>
              <a:rPr lang="en-US" sz="1500" dirty="0" smtClean="0">
                <a:latin typeface="Lucida Console" pitchFamily="49" charset="0"/>
              </a:rPr>
              <a:t>n-1) </a:t>
            </a:r>
            <a:r>
              <a:rPr lang="en-US" sz="1500" dirty="0">
                <a:latin typeface="Lucida Console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	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y_even</a:t>
            </a:r>
            <a:r>
              <a:rPr lang="en-US" sz="1500" dirty="0" smtClean="0">
                <a:latin typeface="Lucida Console" pitchFamily="49" charset="0"/>
              </a:rPr>
              <a:t> &lt;- Recursive-FFT(</a:t>
            </a:r>
            <a:r>
              <a:rPr lang="en-US" sz="1500" dirty="0" err="1" smtClean="0">
                <a:latin typeface="Lucida Console" pitchFamily="49" charset="0"/>
              </a:rPr>
              <a:t>x_even</a:t>
            </a:r>
            <a:r>
              <a:rPr lang="en-US" sz="1500" dirty="0" smtClean="0">
                <a:latin typeface="Lucida Console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y_odd</a:t>
            </a:r>
            <a:r>
              <a:rPr lang="en-US" sz="1500" dirty="0" smtClean="0">
                <a:latin typeface="Lucida Console" pitchFamily="49" charset="0"/>
              </a:rPr>
              <a:t> &lt;- Recursive-FFT(</a:t>
            </a:r>
            <a:r>
              <a:rPr lang="en-US" sz="1500" dirty="0" err="1" smtClean="0">
                <a:latin typeface="Lucida Console" pitchFamily="49" charset="0"/>
              </a:rPr>
              <a:t>x_odd</a:t>
            </a:r>
            <a:r>
              <a:rPr lang="en-US" sz="1500" dirty="0" smtClean="0">
                <a:latin typeface="Lucida Console" pitchFamily="49" charset="0"/>
              </a:rPr>
              <a:t>)</a:t>
            </a: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	for k = 0, …, (n/2)-1: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 </a:t>
            </a:r>
            <a:r>
              <a:rPr lang="en-US" sz="1500" dirty="0" smtClean="0">
                <a:latin typeface="Lucida Console" pitchFamily="49" charset="0"/>
              </a:rPr>
              <a:t>   y[k] 	&lt;- </a:t>
            </a:r>
            <a:r>
              <a:rPr lang="en-US" sz="1500" dirty="0" err="1" smtClean="0">
                <a:latin typeface="Lucida Console" pitchFamily="49" charset="0"/>
              </a:rPr>
              <a:t>y_even</a:t>
            </a:r>
            <a:r>
              <a:rPr lang="en-US" sz="1500" dirty="0" smtClean="0">
                <a:latin typeface="Lucida Console" pitchFamily="49" charset="0"/>
              </a:rPr>
              <a:t>[k] + </a:t>
            </a:r>
            <a:r>
              <a:rPr lang="en-US" sz="1500" dirty="0" err="1" smtClean="0">
                <a:latin typeface="Lucida Console" pitchFamily="49" charset="0"/>
              </a:rPr>
              <a:t>w</a:t>
            </a:r>
            <a:r>
              <a:rPr lang="en-US" sz="1500" baseline="30000" dirty="0" err="1" smtClean="0">
                <a:latin typeface="Lucida Console" pitchFamily="49" charset="0"/>
              </a:rPr>
              <a:t>k</a:t>
            </a:r>
            <a:r>
              <a:rPr lang="en-US" sz="1500" dirty="0" smtClean="0">
                <a:latin typeface="Lucida Console" pitchFamily="49" charset="0"/>
              </a:rPr>
              <a:t> * </a:t>
            </a:r>
            <a:r>
              <a:rPr lang="en-US" sz="1500" dirty="0" err="1" smtClean="0">
                <a:latin typeface="Lucida Console" pitchFamily="49" charset="0"/>
              </a:rPr>
              <a:t>y_odd</a:t>
            </a:r>
            <a:r>
              <a:rPr lang="en-US" sz="1500" dirty="0" smtClean="0">
                <a:latin typeface="Lucida Console" pitchFamily="49" charset="0"/>
              </a:rPr>
              <a:t>[k]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smtClean="0">
                <a:latin typeface="Lucida Console" pitchFamily="49" charset="0"/>
              </a:rPr>
              <a:t>    y[k + n/2] 	&lt;- </a:t>
            </a:r>
            <a:r>
              <a:rPr lang="en-US" sz="1500" dirty="0" err="1" smtClean="0">
                <a:latin typeface="Lucida Console" pitchFamily="49" charset="0"/>
              </a:rPr>
              <a:t>y_even</a:t>
            </a:r>
            <a:r>
              <a:rPr lang="en-US" sz="1500" dirty="0" smtClean="0">
                <a:latin typeface="Lucida Console" pitchFamily="49" charset="0"/>
              </a:rPr>
              <a:t>[k] - </a:t>
            </a:r>
            <a:r>
              <a:rPr lang="en-US" sz="1500" dirty="0" err="1" smtClean="0">
                <a:latin typeface="Lucida Console" pitchFamily="49" charset="0"/>
              </a:rPr>
              <a:t>w</a:t>
            </a:r>
            <a:r>
              <a:rPr lang="en-US" sz="1500" baseline="30000" dirty="0" err="1" smtClean="0">
                <a:latin typeface="Lucida Console" pitchFamily="49" charset="0"/>
              </a:rPr>
              <a:t>k</a:t>
            </a:r>
            <a:r>
              <a:rPr lang="en-US" sz="1500" dirty="0" smtClean="0">
                <a:latin typeface="Lucida Console" pitchFamily="49" charset="0"/>
              </a:rPr>
              <a:t> * </a:t>
            </a:r>
            <a:r>
              <a:rPr lang="en-US" sz="1500" dirty="0" err="1" smtClean="0">
                <a:latin typeface="Lucida Console" pitchFamily="49" charset="0"/>
              </a:rPr>
              <a:t>y_odd</a:t>
            </a:r>
            <a:r>
              <a:rPr lang="en-US" sz="1500" dirty="0" smtClean="0">
                <a:latin typeface="Lucida Console" pitchFamily="49" charset="0"/>
              </a:rPr>
              <a:t>[k]</a:t>
            </a: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	return y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25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(Divide-and-conquer algorithm)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4102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Recursive-FFT(Vector x):</a:t>
            </a: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	if x is length 1: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 </a:t>
            </a:r>
            <a:r>
              <a:rPr lang="en-US" sz="1500" dirty="0" smtClean="0">
                <a:latin typeface="Lucida Console" pitchFamily="49" charset="0"/>
              </a:rPr>
              <a:t>    return x</a:t>
            </a: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x_even</a:t>
            </a:r>
            <a:r>
              <a:rPr lang="en-US" sz="1500" dirty="0" smtClean="0">
                <a:latin typeface="Lucida Console" pitchFamily="49" charset="0"/>
              </a:rPr>
              <a:t> &lt;- (x0, x2, ..., x_(n-2) )</a:t>
            </a: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x_odd</a:t>
            </a:r>
            <a:r>
              <a:rPr lang="en-US" sz="1500" dirty="0" smtClean="0">
                <a:latin typeface="Lucida Console" pitchFamily="49" charset="0"/>
              </a:rPr>
              <a:t> </a:t>
            </a:r>
            <a:r>
              <a:rPr lang="en-US" sz="1500" dirty="0">
                <a:latin typeface="Lucida Console" pitchFamily="49" charset="0"/>
              </a:rPr>
              <a:t>&lt;- (</a:t>
            </a:r>
            <a:r>
              <a:rPr lang="en-US" sz="1500" dirty="0" smtClean="0">
                <a:latin typeface="Lucida Console" pitchFamily="49" charset="0"/>
              </a:rPr>
              <a:t>x1, x3, </a:t>
            </a:r>
            <a:r>
              <a:rPr lang="en-US" sz="1500" dirty="0">
                <a:latin typeface="Lucida Console" pitchFamily="49" charset="0"/>
              </a:rPr>
              <a:t>..., x_(</a:t>
            </a:r>
            <a:r>
              <a:rPr lang="en-US" sz="1500" dirty="0" smtClean="0">
                <a:latin typeface="Lucida Console" pitchFamily="49" charset="0"/>
              </a:rPr>
              <a:t>n-1) </a:t>
            </a:r>
            <a:r>
              <a:rPr lang="en-US" sz="1500" dirty="0">
                <a:latin typeface="Lucida Console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	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y_even</a:t>
            </a:r>
            <a:r>
              <a:rPr lang="en-US" sz="1500" dirty="0" smtClean="0">
                <a:latin typeface="Lucida Console" pitchFamily="49" charset="0"/>
              </a:rPr>
              <a:t> &lt;- Recursive-FFT(</a:t>
            </a:r>
            <a:r>
              <a:rPr lang="en-US" sz="1500" dirty="0" err="1" smtClean="0">
                <a:latin typeface="Lucida Console" pitchFamily="49" charset="0"/>
              </a:rPr>
              <a:t>x_even</a:t>
            </a:r>
            <a:r>
              <a:rPr lang="en-US" sz="1500" dirty="0" smtClean="0">
                <a:latin typeface="Lucida Console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y_odd</a:t>
            </a:r>
            <a:r>
              <a:rPr lang="en-US" sz="1500" dirty="0" smtClean="0">
                <a:latin typeface="Lucida Console" pitchFamily="49" charset="0"/>
              </a:rPr>
              <a:t> &lt;- Recursive-FFT(</a:t>
            </a:r>
            <a:r>
              <a:rPr lang="en-US" sz="1500" dirty="0" err="1" smtClean="0">
                <a:latin typeface="Lucida Console" pitchFamily="49" charset="0"/>
              </a:rPr>
              <a:t>x_odd</a:t>
            </a:r>
            <a:r>
              <a:rPr lang="en-US" sz="1500" dirty="0" smtClean="0">
                <a:latin typeface="Lucida Console" pitchFamily="49" charset="0"/>
              </a:rPr>
              <a:t>)</a:t>
            </a: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	for k = 0, …, (n/2)-1: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 </a:t>
            </a:r>
            <a:r>
              <a:rPr lang="en-US" sz="1500" dirty="0" smtClean="0">
                <a:latin typeface="Lucida Console" pitchFamily="49" charset="0"/>
              </a:rPr>
              <a:t>   y[k] 	&lt;- </a:t>
            </a:r>
            <a:r>
              <a:rPr lang="en-US" sz="1500" dirty="0" err="1" smtClean="0">
                <a:latin typeface="Lucida Console" pitchFamily="49" charset="0"/>
              </a:rPr>
              <a:t>y_even</a:t>
            </a:r>
            <a:r>
              <a:rPr lang="en-US" sz="1500" dirty="0" smtClean="0">
                <a:latin typeface="Lucida Console" pitchFamily="49" charset="0"/>
              </a:rPr>
              <a:t>[k] + </a:t>
            </a:r>
            <a:r>
              <a:rPr lang="en-US" sz="1500" dirty="0" err="1" smtClean="0">
                <a:latin typeface="Lucida Console" pitchFamily="49" charset="0"/>
              </a:rPr>
              <a:t>w</a:t>
            </a:r>
            <a:r>
              <a:rPr lang="en-US" sz="1500" baseline="30000" dirty="0" err="1" smtClean="0">
                <a:latin typeface="Lucida Console" pitchFamily="49" charset="0"/>
              </a:rPr>
              <a:t>k</a:t>
            </a:r>
            <a:r>
              <a:rPr lang="en-US" sz="1500" dirty="0" smtClean="0">
                <a:latin typeface="Lucida Console" pitchFamily="49" charset="0"/>
              </a:rPr>
              <a:t> * </a:t>
            </a:r>
            <a:r>
              <a:rPr lang="en-US" sz="1500" dirty="0" err="1" smtClean="0">
                <a:latin typeface="Lucida Console" pitchFamily="49" charset="0"/>
              </a:rPr>
              <a:t>y_odd</a:t>
            </a:r>
            <a:r>
              <a:rPr lang="en-US" sz="1500" dirty="0" smtClean="0">
                <a:latin typeface="Lucida Console" pitchFamily="49" charset="0"/>
              </a:rPr>
              <a:t>[k]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smtClean="0">
                <a:latin typeface="Lucida Console" pitchFamily="49" charset="0"/>
              </a:rPr>
              <a:t>    y[k + n/2] 	&lt;- </a:t>
            </a:r>
            <a:r>
              <a:rPr lang="en-US" sz="1500" dirty="0" err="1" smtClean="0">
                <a:latin typeface="Lucida Console" pitchFamily="49" charset="0"/>
              </a:rPr>
              <a:t>y_even</a:t>
            </a:r>
            <a:r>
              <a:rPr lang="en-US" sz="1500" dirty="0" smtClean="0">
                <a:latin typeface="Lucida Console" pitchFamily="49" charset="0"/>
              </a:rPr>
              <a:t>[k] - </a:t>
            </a:r>
            <a:r>
              <a:rPr lang="en-US" sz="1500" dirty="0" err="1" smtClean="0">
                <a:latin typeface="Lucida Console" pitchFamily="49" charset="0"/>
              </a:rPr>
              <a:t>w</a:t>
            </a:r>
            <a:r>
              <a:rPr lang="en-US" sz="1500" baseline="30000" dirty="0" err="1" smtClean="0">
                <a:latin typeface="Lucida Console" pitchFamily="49" charset="0"/>
              </a:rPr>
              <a:t>k</a:t>
            </a:r>
            <a:r>
              <a:rPr lang="en-US" sz="1500" dirty="0" smtClean="0">
                <a:latin typeface="Lucida Console" pitchFamily="49" charset="0"/>
              </a:rPr>
              <a:t> * </a:t>
            </a:r>
            <a:r>
              <a:rPr lang="en-US" sz="1500" dirty="0" err="1" smtClean="0">
                <a:latin typeface="Lucida Console" pitchFamily="49" charset="0"/>
              </a:rPr>
              <a:t>y_odd</a:t>
            </a:r>
            <a:r>
              <a:rPr lang="en-US" sz="1500" dirty="0" smtClean="0">
                <a:latin typeface="Lucida Console" pitchFamily="49" charset="0"/>
              </a:rPr>
              <a:t>[k]</a:t>
            </a: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	return y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4914900" y="4114800"/>
            <a:ext cx="1714500" cy="22860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5105400" y="3695699"/>
            <a:ext cx="1562100" cy="22860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743700" y="3505201"/>
            <a:ext cx="952500" cy="38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T(n/2)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43700" y="3886201"/>
            <a:ext cx="952500" cy="38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T(n/2)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191000" y="4495800"/>
            <a:ext cx="2438400" cy="3048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43700" y="4267201"/>
            <a:ext cx="952500" cy="38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O(n)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GPU-accelerated:</a:t>
            </a:r>
          </a:p>
          <a:p>
            <a:pPr lvl="1"/>
            <a:r>
              <a:rPr lang="en-US" dirty="0"/>
              <a:t>Reduction</a:t>
            </a:r>
          </a:p>
          <a:p>
            <a:pPr lvl="1"/>
            <a:r>
              <a:rPr lang="en-US" dirty="0"/>
              <a:t>Prefix sum</a:t>
            </a:r>
          </a:p>
          <a:p>
            <a:pPr lvl="1"/>
            <a:r>
              <a:rPr lang="en-US" dirty="0"/>
              <a:t>Stream compaction</a:t>
            </a:r>
          </a:p>
          <a:p>
            <a:pPr lvl="1"/>
            <a:r>
              <a:rPr lang="en-US" dirty="0"/>
              <a:t>Sorting (quicksort)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5310"/>
            <a:ext cx="3733800" cy="1755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Kevin\Desktop\downscan_umich - Cop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19" y="3497474"/>
            <a:ext cx="3379941" cy="267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191000"/>
            <a:ext cx="3141907" cy="2290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052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Recurrence relation:</a:t>
            </a:r>
          </a:p>
          <a:p>
            <a:pPr lvl="1"/>
            <a:r>
              <a:rPr lang="en-US" dirty="0" smtClean="0"/>
              <a:t>T(n) = 2T(n/2) + O(n)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O(n log n) runtime!	</a:t>
            </a:r>
            <a:r>
              <a:rPr lang="en-US" i="1" dirty="0" smtClean="0"/>
              <a:t>Much</a:t>
            </a:r>
            <a:r>
              <a:rPr lang="en-US" dirty="0" smtClean="0"/>
              <a:t> better than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r>
              <a:rPr lang="en-US" sz="2000" dirty="0" smtClean="0"/>
              <a:t>(Minor caveat: N must be power of 2)</a:t>
            </a:r>
          </a:p>
          <a:p>
            <a:pPr lvl="1"/>
            <a:r>
              <a:rPr lang="en-US" sz="2000" dirty="0" smtClean="0"/>
              <a:t>Usually resolvable</a:t>
            </a:r>
          </a:p>
        </p:txBody>
      </p:sp>
    </p:spTree>
    <p:extLst>
      <p:ext uri="{BB962C8B-B14F-4D97-AF65-F5344CB8AC3E}">
        <p14:creationId xmlns:p14="http://schemas.microsoft.com/office/powerpoint/2010/main" val="11257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 algorithm certainly is!</a:t>
            </a: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for k = 0,…,N-1: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smtClean="0">
                <a:latin typeface="Lucida Console" pitchFamily="49" charset="0"/>
              </a:rPr>
              <a:t>for n = 0,…,N-1: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 </a:t>
            </a:r>
            <a:r>
              <a:rPr lang="en-US" sz="1500" dirty="0" smtClean="0">
                <a:latin typeface="Lucida Console" pitchFamily="49" charset="0"/>
              </a:rPr>
              <a:t>   ...</a:t>
            </a:r>
            <a:endParaRPr lang="en-US" sz="1500" dirty="0">
              <a:latin typeface="Lucida Console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Sometimes parallelization outweighs runtime!</a:t>
            </a:r>
          </a:p>
          <a:p>
            <a:pPr lvl="1"/>
            <a:r>
              <a:rPr lang="en-US" dirty="0" smtClean="0"/>
              <a:t>(N-body problem, …)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C:\Users\Kevin\Downloads\dft_sum_794762fd886bb34ac513d36d1babee9f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81"/>
          <a:stretch/>
        </p:blipFill>
        <p:spPr bwMode="auto">
          <a:xfrm>
            <a:off x="5439032" y="2471738"/>
            <a:ext cx="3171568" cy="8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067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index tree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1828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x0, </a:t>
            </a:r>
            <a:r>
              <a:rPr lang="en-US" dirty="0" smtClean="0"/>
              <a:t>x1, </a:t>
            </a:r>
            <a:r>
              <a:rPr lang="en-US" dirty="0" smtClean="0">
                <a:solidFill>
                  <a:srgbClr val="00B050"/>
                </a:solidFill>
              </a:rPr>
              <a:t>x2, </a:t>
            </a:r>
            <a:r>
              <a:rPr lang="en-US" dirty="0" smtClean="0"/>
              <a:t>x3, </a:t>
            </a:r>
            <a:r>
              <a:rPr lang="en-US" dirty="0" smtClean="0">
                <a:solidFill>
                  <a:srgbClr val="00B050"/>
                </a:solidFill>
              </a:rPr>
              <a:t>x4,</a:t>
            </a:r>
            <a:r>
              <a:rPr lang="en-US" dirty="0" smtClean="0"/>
              <a:t> x5, </a:t>
            </a:r>
            <a:r>
              <a:rPr lang="en-US" dirty="0" smtClean="0">
                <a:solidFill>
                  <a:srgbClr val="00B050"/>
                </a:solidFill>
              </a:rPr>
              <a:t>x6</a:t>
            </a:r>
            <a:r>
              <a:rPr lang="en-US" dirty="0" smtClean="0"/>
              <a:t>, x7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2907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x0, </a:t>
            </a:r>
            <a:r>
              <a:rPr lang="en-US" dirty="0" smtClean="0"/>
              <a:t>x2, </a:t>
            </a:r>
            <a:r>
              <a:rPr lang="en-US" dirty="0" smtClean="0">
                <a:solidFill>
                  <a:srgbClr val="00B0F0"/>
                </a:solidFill>
              </a:rPr>
              <a:t>x4,</a:t>
            </a:r>
            <a:r>
              <a:rPr lang="en-US" dirty="0" smtClean="0"/>
              <a:t> x6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10200" y="2907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x1</a:t>
            </a:r>
            <a:r>
              <a:rPr lang="en-US" dirty="0" smtClean="0"/>
              <a:t>, x3, </a:t>
            </a:r>
            <a:r>
              <a:rPr lang="en-US" dirty="0" smtClean="0">
                <a:solidFill>
                  <a:srgbClr val="00B0F0"/>
                </a:solidFill>
              </a:rPr>
              <a:t>x5,</a:t>
            </a:r>
            <a:r>
              <a:rPr lang="en-US" dirty="0" smtClean="0"/>
              <a:t> x7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x0,</a:t>
            </a:r>
            <a:r>
              <a:rPr lang="en-US" dirty="0" smtClean="0"/>
              <a:t> x4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242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x2,</a:t>
            </a:r>
            <a:r>
              <a:rPr lang="en-US" dirty="0" smtClean="0"/>
              <a:t> x6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768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x1,</a:t>
            </a:r>
            <a:r>
              <a:rPr lang="en-US" dirty="0" smtClean="0"/>
              <a:t> x5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53200" y="3962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x3,</a:t>
            </a:r>
            <a:r>
              <a:rPr lang="en-US" dirty="0" smtClean="0"/>
              <a:t> x7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81100" y="5040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x0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574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x4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956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x2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338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x6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482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x1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102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x5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246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x3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628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x7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2" name="Straight Connector 21"/>
          <p:cNvCxnSpPr>
            <a:stCxn id="4" idx="2"/>
            <a:endCxn id="5" idx="0"/>
          </p:cNvCxnSpPr>
          <p:nvPr/>
        </p:nvCxnSpPr>
        <p:spPr>
          <a:xfrm flipH="1">
            <a:off x="2705100" y="2198132"/>
            <a:ext cx="17145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2"/>
            <a:endCxn id="8" idx="0"/>
          </p:cNvCxnSpPr>
          <p:nvPr/>
        </p:nvCxnSpPr>
        <p:spPr>
          <a:xfrm>
            <a:off x="4419600" y="2198132"/>
            <a:ext cx="17145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2"/>
            <a:endCxn id="9" idx="0"/>
          </p:cNvCxnSpPr>
          <p:nvPr/>
        </p:nvCxnSpPr>
        <p:spPr>
          <a:xfrm flipH="1">
            <a:off x="18669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2"/>
            <a:endCxn id="10" idx="0"/>
          </p:cNvCxnSpPr>
          <p:nvPr/>
        </p:nvCxnSpPr>
        <p:spPr>
          <a:xfrm>
            <a:off x="27051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2"/>
            <a:endCxn id="11" idx="0"/>
          </p:cNvCxnSpPr>
          <p:nvPr/>
        </p:nvCxnSpPr>
        <p:spPr>
          <a:xfrm flipH="1">
            <a:off x="52959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2"/>
            <a:endCxn id="12" idx="0"/>
          </p:cNvCxnSpPr>
          <p:nvPr/>
        </p:nvCxnSpPr>
        <p:spPr>
          <a:xfrm>
            <a:off x="6134100" y="3276600"/>
            <a:ext cx="8001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2" idx="2"/>
            <a:endCxn id="20" idx="0"/>
          </p:cNvCxnSpPr>
          <p:nvPr/>
        </p:nvCxnSpPr>
        <p:spPr>
          <a:xfrm>
            <a:off x="69342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2" idx="2"/>
            <a:endCxn id="19" idx="0"/>
          </p:cNvCxnSpPr>
          <p:nvPr/>
        </p:nvCxnSpPr>
        <p:spPr>
          <a:xfrm flipH="1">
            <a:off x="6591300" y="4331732"/>
            <a:ext cx="3429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1" idx="2"/>
            <a:endCxn id="17" idx="0"/>
          </p:cNvCxnSpPr>
          <p:nvPr/>
        </p:nvCxnSpPr>
        <p:spPr>
          <a:xfrm flipH="1">
            <a:off x="49149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1" idx="2"/>
            <a:endCxn id="18" idx="0"/>
          </p:cNvCxnSpPr>
          <p:nvPr/>
        </p:nvCxnSpPr>
        <p:spPr>
          <a:xfrm>
            <a:off x="52959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0" idx="2"/>
            <a:endCxn id="16" idx="0"/>
          </p:cNvCxnSpPr>
          <p:nvPr/>
        </p:nvCxnSpPr>
        <p:spPr>
          <a:xfrm>
            <a:off x="35433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0" idx="2"/>
            <a:endCxn id="15" idx="0"/>
          </p:cNvCxnSpPr>
          <p:nvPr/>
        </p:nvCxnSpPr>
        <p:spPr>
          <a:xfrm flipH="1">
            <a:off x="31623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" idx="2"/>
            <a:endCxn id="14" idx="0"/>
          </p:cNvCxnSpPr>
          <p:nvPr/>
        </p:nvCxnSpPr>
        <p:spPr>
          <a:xfrm>
            <a:off x="18669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9" idx="2"/>
            <a:endCxn id="13" idx="0"/>
          </p:cNvCxnSpPr>
          <p:nvPr/>
        </p:nvCxnSpPr>
        <p:spPr>
          <a:xfrm flipH="1">
            <a:off x="1447800" y="4331732"/>
            <a:ext cx="4191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49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index tree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1828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x0, </a:t>
            </a:r>
            <a:r>
              <a:rPr lang="en-US" dirty="0" smtClean="0"/>
              <a:t>x1, </a:t>
            </a:r>
            <a:r>
              <a:rPr lang="en-US" dirty="0" smtClean="0">
                <a:solidFill>
                  <a:srgbClr val="00B050"/>
                </a:solidFill>
              </a:rPr>
              <a:t>x2, </a:t>
            </a:r>
            <a:r>
              <a:rPr lang="en-US" dirty="0" smtClean="0"/>
              <a:t>x3, </a:t>
            </a:r>
            <a:r>
              <a:rPr lang="en-US" dirty="0" smtClean="0">
                <a:solidFill>
                  <a:srgbClr val="00B050"/>
                </a:solidFill>
              </a:rPr>
              <a:t>x4,</a:t>
            </a:r>
            <a:r>
              <a:rPr lang="en-US" dirty="0" smtClean="0"/>
              <a:t> x5, </a:t>
            </a:r>
            <a:r>
              <a:rPr lang="en-US" dirty="0" smtClean="0">
                <a:solidFill>
                  <a:srgbClr val="00B050"/>
                </a:solidFill>
              </a:rPr>
              <a:t>x6</a:t>
            </a:r>
            <a:r>
              <a:rPr lang="en-US" dirty="0" smtClean="0"/>
              <a:t>, x7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2907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x0, </a:t>
            </a:r>
            <a:r>
              <a:rPr lang="en-US" dirty="0" smtClean="0"/>
              <a:t>x2, </a:t>
            </a:r>
            <a:r>
              <a:rPr lang="en-US" dirty="0" smtClean="0">
                <a:solidFill>
                  <a:srgbClr val="00B0F0"/>
                </a:solidFill>
              </a:rPr>
              <a:t>x4,</a:t>
            </a:r>
            <a:r>
              <a:rPr lang="en-US" dirty="0" smtClean="0"/>
              <a:t> x6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10200" y="2907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x1</a:t>
            </a:r>
            <a:r>
              <a:rPr lang="en-US" dirty="0" smtClean="0"/>
              <a:t>, x3, </a:t>
            </a:r>
            <a:r>
              <a:rPr lang="en-US" dirty="0" smtClean="0">
                <a:solidFill>
                  <a:srgbClr val="00B0F0"/>
                </a:solidFill>
              </a:rPr>
              <a:t>x5,</a:t>
            </a:r>
            <a:r>
              <a:rPr lang="en-US" dirty="0" smtClean="0"/>
              <a:t> x7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x0,</a:t>
            </a:r>
            <a:r>
              <a:rPr lang="en-US" dirty="0" smtClean="0"/>
              <a:t> x4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242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x2,</a:t>
            </a:r>
            <a:r>
              <a:rPr lang="en-US" dirty="0" smtClean="0"/>
              <a:t> x6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768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x1,</a:t>
            </a:r>
            <a:r>
              <a:rPr lang="en-US" dirty="0" smtClean="0"/>
              <a:t> x5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53200" y="3962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x3,</a:t>
            </a:r>
            <a:r>
              <a:rPr lang="en-US" dirty="0" smtClean="0"/>
              <a:t> x7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81100" y="5040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x0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574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x4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956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x2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338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x6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482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x1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102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x5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246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x3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628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x7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2" name="Straight Connector 21"/>
          <p:cNvCxnSpPr>
            <a:stCxn id="4" idx="2"/>
            <a:endCxn id="5" idx="0"/>
          </p:cNvCxnSpPr>
          <p:nvPr/>
        </p:nvCxnSpPr>
        <p:spPr>
          <a:xfrm flipH="1">
            <a:off x="2705100" y="2198132"/>
            <a:ext cx="17145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2"/>
            <a:endCxn id="8" idx="0"/>
          </p:cNvCxnSpPr>
          <p:nvPr/>
        </p:nvCxnSpPr>
        <p:spPr>
          <a:xfrm>
            <a:off x="4419600" y="2198132"/>
            <a:ext cx="17145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2"/>
            <a:endCxn id="9" idx="0"/>
          </p:cNvCxnSpPr>
          <p:nvPr/>
        </p:nvCxnSpPr>
        <p:spPr>
          <a:xfrm flipH="1">
            <a:off x="18669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2"/>
            <a:endCxn id="10" idx="0"/>
          </p:cNvCxnSpPr>
          <p:nvPr/>
        </p:nvCxnSpPr>
        <p:spPr>
          <a:xfrm>
            <a:off x="27051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2"/>
            <a:endCxn id="11" idx="0"/>
          </p:cNvCxnSpPr>
          <p:nvPr/>
        </p:nvCxnSpPr>
        <p:spPr>
          <a:xfrm flipH="1">
            <a:off x="52959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2"/>
            <a:endCxn id="12" idx="0"/>
          </p:cNvCxnSpPr>
          <p:nvPr/>
        </p:nvCxnSpPr>
        <p:spPr>
          <a:xfrm>
            <a:off x="6134100" y="3276600"/>
            <a:ext cx="8001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2" idx="2"/>
            <a:endCxn id="20" idx="0"/>
          </p:cNvCxnSpPr>
          <p:nvPr/>
        </p:nvCxnSpPr>
        <p:spPr>
          <a:xfrm>
            <a:off x="69342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2" idx="2"/>
            <a:endCxn id="19" idx="0"/>
          </p:cNvCxnSpPr>
          <p:nvPr/>
        </p:nvCxnSpPr>
        <p:spPr>
          <a:xfrm flipH="1">
            <a:off x="6591300" y="4331732"/>
            <a:ext cx="3429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1" idx="2"/>
            <a:endCxn id="17" idx="0"/>
          </p:cNvCxnSpPr>
          <p:nvPr/>
        </p:nvCxnSpPr>
        <p:spPr>
          <a:xfrm flipH="1">
            <a:off x="49149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1" idx="2"/>
            <a:endCxn id="18" idx="0"/>
          </p:cNvCxnSpPr>
          <p:nvPr/>
        </p:nvCxnSpPr>
        <p:spPr>
          <a:xfrm>
            <a:off x="52959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0" idx="2"/>
            <a:endCxn id="16" idx="0"/>
          </p:cNvCxnSpPr>
          <p:nvPr/>
        </p:nvCxnSpPr>
        <p:spPr>
          <a:xfrm>
            <a:off x="35433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0" idx="2"/>
            <a:endCxn id="15" idx="0"/>
          </p:cNvCxnSpPr>
          <p:nvPr/>
        </p:nvCxnSpPr>
        <p:spPr>
          <a:xfrm flipH="1">
            <a:off x="31623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" idx="2"/>
            <a:endCxn id="14" idx="0"/>
          </p:cNvCxnSpPr>
          <p:nvPr/>
        </p:nvCxnSpPr>
        <p:spPr>
          <a:xfrm>
            <a:off x="18669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9" idx="2"/>
            <a:endCxn id="13" idx="0"/>
          </p:cNvCxnSpPr>
          <p:nvPr/>
        </p:nvCxnSpPr>
        <p:spPr>
          <a:xfrm flipH="1">
            <a:off x="1447800" y="4331732"/>
            <a:ext cx="4191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1181100" y="4811435"/>
            <a:ext cx="6438900" cy="8048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715000" y="5943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Order?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26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81400" y="2286000"/>
            <a:ext cx="449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	000</a:t>
            </a:r>
          </a:p>
          <a:p>
            <a:r>
              <a:rPr lang="en-US" dirty="0" smtClean="0"/>
              <a:t>4	100</a:t>
            </a:r>
          </a:p>
          <a:p>
            <a:r>
              <a:rPr lang="en-US" dirty="0" smtClean="0"/>
              <a:t>2	010</a:t>
            </a:r>
          </a:p>
          <a:p>
            <a:r>
              <a:rPr lang="en-US" dirty="0" smtClean="0"/>
              <a:t>6	110</a:t>
            </a:r>
            <a:endParaRPr lang="en-US" dirty="0"/>
          </a:p>
          <a:p>
            <a:r>
              <a:rPr lang="en-US" dirty="0" smtClean="0"/>
              <a:t>1	001</a:t>
            </a:r>
          </a:p>
          <a:p>
            <a:r>
              <a:rPr lang="en-US" dirty="0" smtClean="0"/>
              <a:t>5	101</a:t>
            </a:r>
          </a:p>
          <a:p>
            <a:r>
              <a:rPr lang="en-US" dirty="0" smtClean="0"/>
              <a:t>3	011</a:t>
            </a:r>
          </a:p>
          <a:p>
            <a:r>
              <a:rPr lang="en-US" dirty="0" smtClean="0"/>
              <a:t>7	111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90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Bit-reversal order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2286000"/>
            <a:ext cx="449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	000	reverse of…	000</a:t>
            </a:r>
          </a:p>
          <a:p>
            <a:r>
              <a:rPr lang="en-US" dirty="0" smtClean="0"/>
              <a:t>4	100			001</a:t>
            </a:r>
          </a:p>
          <a:p>
            <a:r>
              <a:rPr lang="en-US" dirty="0" smtClean="0"/>
              <a:t>2	010			010</a:t>
            </a:r>
          </a:p>
          <a:p>
            <a:r>
              <a:rPr lang="en-US" dirty="0" smtClean="0"/>
              <a:t>6	110			011</a:t>
            </a:r>
          </a:p>
          <a:p>
            <a:r>
              <a:rPr lang="en-US" dirty="0" smtClean="0"/>
              <a:t>1	001			100</a:t>
            </a:r>
          </a:p>
          <a:p>
            <a:r>
              <a:rPr lang="en-US" dirty="0" smtClean="0"/>
              <a:t>5	101			101</a:t>
            </a:r>
          </a:p>
          <a:p>
            <a:r>
              <a:rPr lang="en-US" dirty="0" smtClean="0"/>
              <a:t>3	011			110</a:t>
            </a:r>
          </a:p>
          <a:p>
            <a:r>
              <a:rPr lang="en-US" dirty="0" smtClean="0"/>
              <a:t>7	111			111</a:t>
            </a:r>
          </a:p>
        </p:txBody>
      </p:sp>
    </p:spTree>
    <p:extLst>
      <p:ext uri="{BB962C8B-B14F-4D97-AF65-F5344CB8AC3E}">
        <p14:creationId xmlns:p14="http://schemas.microsoft.com/office/powerpoint/2010/main" val="25151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approach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1828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x0, </a:t>
            </a:r>
            <a:r>
              <a:rPr lang="en-US" dirty="0" smtClean="0"/>
              <a:t>x1, </a:t>
            </a:r>
            <a:r>
              <a:rPr lang="en-US" dirty="0" smtClean="0">
                <a:solidFill>
                  <a:srgbClr val="00B050"/>
                </a:solidFill>
              </a:rPr>
              <a:t>x2, </a:t>
            </a:r>
            <a:r>
              <a:rPr lang="en-US" dirty="0" smtClean="0"/>
              <a:t>x3, </a:t>
            </a:r>
            <a:r>
              <a:rPr lang="en-US" dirty="0" smtClean="0">
                <a:solidFill>
                  <a:srgbClr val="00B050"/>
                </a:solidFill>
              </a:rPr>
              <a:t>x4,</a:t>
            </a:r>
            <a:r>
              <a:rPr lang="en-US" dirty="0" smtClean="0"/>
              <a:t> x5, </a:t>
            </a:r>
            <a:r>
              <a:rPr lang="en-US" dirty="0" smtClean="0">
                <a:solidFill>
                  <a:srgbClr val="00B050"/>
                </a:solidFill>
              </a:rPr>
              <a:t>x6</a:t>
            </a:r>
            <a:r>
              <a:rPr lang="en-US" dirty="0" smtClean="0"/>
              <a:t>, x7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2907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x0, </a:t>
            </a:r>
            <a:r>
              <a:rPr lang="en-US" dirty="0" smtClean="0"/>
              <a:t>x2, </a:t>
            </a:r>
            <a:r>
              <a:rPr lang="en-US" dirty="0" smtClean="0">
                <a:solidFill>
                  <a:srgbClr val="00B0F0"/>
                </a:solidFill>
              </a:rPr>
              <a:t>x4,</a:t>
            </a:r>
            <a:r>
              <a:rPr lang="en-US" dirty="0" smtClean="0"/>
              <a:t> x6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10200" y="2907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x1</a:t>
            </a:r>
            <a:r>
              <a:rPr lang="en-US" dirty="0" smtClean="0"/>
              <a:t>, x3, </a:t>
            </a:r>
            <a:r>
              <a:rPr lang="en-US" dirty="0" smtClean="0">
                <a:solidFill>
                  <a:srgbClr val="00B0F0"/>
                </a:solidFill>
              </a:rPr>
              <a:t>x5,</a:t>
            </a:r>
            <a:r>
              <a:rPr lang="en-US" dirty="0" smtClean="0"/>
              <a:t> x7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x0,</a:t>
            </a:r>
            <a:r>
              <a:rPr lang="en-US" dirty="0" smtClean="0"/>
              <a:t> x4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242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x2,</a:t>
            </a:r>
            <a:r>
              <a:rPr lang="en-US" dirty="0" smtClean="0"/>
              <a:t> x6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768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x1,</a:t>
            </a:r>
            <a:r>
              <a:rPr lang="en-US" dirty="0" smtClean="0"/>
              <a:t> x5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53200" y="3962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x3,</a:t>
            </a:r>
            <a:r>
              <a:rPr lang="en-US" dirty="0" smtClean="0"/>
              <a:t> x7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81100" y="5040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x0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574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x4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956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x2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338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x6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482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x1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102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x5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246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x3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628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x7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2" name="Straight Connector 21"/>
          <p:cNvCxnSpPr>
            <a:stCxn id="4" idx="2"/>
            <a:endCxn id="5" idx="0"/>
          </p:cNvCxnSpPr>
          <p:nvPr/>
        </p:nvCxnSpPr>
        <p:spPr>
          <a:xfrm flipH="1">
            <a:off x="2705100" y="2198132"/>
            <a:ext cx="17145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2"/>
            <a:endCxn id="8" idx="0"/>
          </p:cNvCxnSpPr>
          <p:nvPr/>
        </p:nvCxnSpPr>
        <p:spPr>
          <a:xfrm>
            <a:off x="4419600" y="2198132"/>
            <a:ext cx="17145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2"/>
            <a:endCxn id="9" idx="0"/>
          </p:cNvCxnSpPr>
          <p:nvPr/>
        </p:nvCxnSpPr>
        <p:spPr>
          <a:xfrm flipH="1">
            <a:off x="18669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2"/>
            <a:endCxn id="10" idx="0"/>
          </p:cNvCxnSpPr>
          <p:nvPr/>
        </p:nvCxnSpPr>
        <p:spPr>
          <a:xfrm>
            <a:off x="27051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2"/>
            <a:endCxn id="11" idx="0"/>
          </p:cNvCxnSpPr>
          <p:nvPr/>
        </p:nvCxnSpPr>
        <p:spPr>
          <a:xfrm flipH="1">
            <a:off x="52959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2"/>
            <a:endCxn id="12" idx="0"/>
          </p:cNvCxnSpPr>
          <p:nvPr/>
        </p:nvCxnSpPr>
        <p:spPr>
          <a:xfrm>
            <a:off x="6134100" y="3276600"/>
            <a:ext cx="8001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2" idx="2"/>
            <a:endCxn id="20" idx="0"/>
          </p:cNvCxnSpPr>
          <p:nvPr/>
        </p:nvCxnSpPr>
        <p:spPr>
          <a:xfrm>
            <a:off x="69342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2" idx="2"/>
            <a:endCxn id="19" idx="0"/>
          </p:cNvCxnSpPr>
          <p:nvPr/>
        </p:nvCxnSpPr>
        <p:spPr>
          <a:xfrm flipH="1">
            <a:off x="6591300" y="4331732"/>
            <a:ext cx="3429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1" idx="2"/>
            <a:endCxn id="17" idx="0"/>
          </p:cNvCxnSpPr>
          <p:nvPr/>
        </p:nvCxnSpPr>
        <p:spPr>
          <a:xfrm flipH="1">
            <a:off x="49149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1" idx="2"/>
            <a:endCxn id="18" idx="0"/>
          </p:cNvCxnSpPr>
          <p:nvPr/>
        </p:nvCxnSpPr>
        <p:spPr>
          <a:xfrm>
            <a:off x="52959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0" idx="2"/>
            <a:endCxn id="16" idx="0"/>
          </p:cNvCxnSpPr>
          <p:nvPr/>
        </p:nvCxnSpPr>
        <p:spPr>
          <a:xfrm>
            <a:off x="35433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0" idx="2"/>
            <a:endCxn id="15" idx="0"/>
          </p:cNvCxnSpPr>
          <p:nvPr/>
        </p:nvCxnSpPr>
        <p:spPr>
          <a:xfrm flipH="1">
            <a:off x="31623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" idx="2"/>
            <a:endCxn id="14" idx="0"/>
          </p:cNvCxnSpPr>
          <p:nvPr/>
        </p:nvCxnSpPr>
        <p:spPr>
          <a:xfrm>
            <a:off x="18669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9" idx="2"/>
            <a:endCxn id="13" idx="0"/>
          </p:cNvCxnSpPr>
          <p:nvPr/>
        </p:nvCxnSpPr>
        <p:spPr>
          <a:xfrm flipH="1">
            <a:off x="1447800" y="4331732"/>
            <a:ext cx="4191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990600" y="2552700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990600" y="3581400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990600" y="4572000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04800" y="2398811"/>
            <a:ext cx="876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Stage 3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304800" y="3426023"/>
            <a:ext cx="876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Stage 2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304800" y="4416623"/>
            <a:ext cx="876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Stage 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3785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(Divide-and-conquer algorithm 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4102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Recursive-FFT(Vector x):</a:t>
            </a: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	if x is length 1: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 </a:t>
            </a:r>
            <a:r>
              <a:rPr lang="en-US" sz="1500" dirty="0" smtClean="0">
                <a:latin typeface="Lucida Console" pitchFamily="49" charset="0"/>
              </a:rPr>
              <a:t>    return x</a:t>
            </a: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x_even</a:t>
            </a:r>
            <a:r>
              <a:rPr lang="en-US" sz="1500" dirty="0" smtClean="0">
                <a:latin typeface="Lucida Console" pitchFamily="49" charset="0"/>
              </a:rPr>
              <a:t> &lt;- (x0, x2, ..., x_(n-2) )</a:t>
            </a: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x_odd</a:t>
            </a:r>
            <a:r>
              <a:rPr lang="en-US" sz="1500" dirty="0" smtClean="0">
                <a:latin typeface="Lucida Console" pitchFamily="49" charset="0"/>
              </a:rPr>
              <a:t> </a:t>
            </a:r>
            <a:r>
              <a:rPr lang="en-US" sz="1500" dirty="0">
                <a:latin typeface="Lucida Console" pitchFamily="49" charset="0"/>
              </a:rPr>
              <a:t>&lt;- (</a:t>
            </a:r>
            <a:r>
              <a:rPr lang="en-US" sz="1500" dirty="0" smtClean="0">
                <a:latin typeface="Lucida Console" pitchFamily="49" charset="0"/>
              </a:rPr>
              <a:t>x1, x3, </a:t>
            </a:r>
            <a:r>
              <a:rPr lang="en-US" sz="1500" dirty="0">
                <a:latin typeface="Lucida Console" pitchFamily="49" charset="0"/>
              </a:rPr>
              <a:t>..., x_(</a:t>
            </a:r>
            <a:r>
              <a:rPr lang="en-US" sz="1500" dirty="0" smtClean="0">
                <a:latin typeface="Lucida Console" pitchFamily="49" charset="0"/>
              </a:rPr>
              <a:t>n-1) </a:t>
            </a:r>
            <a:r>
              <a:rPr lang="en-US" sz="1500" dirty="0">
                <a:latin typeface="Lucida Console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	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y_even</a:t>
            </a:r>
            <a:r>
              <a:rPr lang="en-US" sz="1500" dirty="0" smtClean="0">
                <a:latin typeface="Lucida Console" pitchFamily="49" charset="0"/>
              </a:rPr>
              <a:t> &lt;- Recursive-FFT(</a:t>
            </a:r>
            <a:r>
              <a:rPr lang="en-US" sz="1500" dirty="0" err="1" smtClean="0">
                <a:latin typeface="Lucida Console" pitchFamily="49" charset="0"/>
              </a:rPr>
              <a:t>x_even</a:t>
            </a:r>
            <a:r>
              <a:rPr lang="en-US" sz="1500" dirty="0" smtClean="0">
                <a:latin typeface="Lucida Console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y_odd</a:t>
            </a:r>
            <a:r>
              <a:rPr lang="en-US" sz="1500" dirty="0" smtClean="0">
                <a:latin typeface="Lucida Console" pitchFamily="49" charset="0"/>
              </a:rPr>
              <a:t> &lt;- Recursive-FFT(</a:t>
            </a:r>
            <a:r>
              <a:rPr lang="en-US" sz="1500" dirty="0" err="1" smtClean="0">
                <a:latin typeface="Lucida Console" pitchFamily="49" charset="0"/>
              </a:rPr>
              <a:t>x_odd</a:t>
            </a:r>
            <a:r>
              <a:rPr lang="en-US" sz="1500" dirty="0" smtClean="0">
                <a:latin typeface="Lucida Console" pitchFamily="49" charset="0"/>
              </a:rPr>
              <a:t>)</a:t>
            </a: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	for k = 0, …, (n/2)-1: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 </a:t>
            </a:r>
            <a:r>
              <a:rPr lang="en-US" sz="1500" dirty="0" smtClean="0">
                <a:latin typeface="Lucida Console" pitchFamily="49" charset="0"/>
              </a:rPr>
              <a:t>   y[k] 	&lt;- </a:t>
            </a:r>
            <a:r>
              <a:rPr lang="en-US" sz="1500" dirty="0" err="1" smtClean="0">
                <a:latin typeface="Lucida Console" pitchFamily="49" charset="0"/>
              </a:rPr>
              <a:t>y_even</a:t>
            </a:r>
            <a:r>
              <a:rPr lang="en-US" sz="1500" dirty="0" smtClean="0">
                <a:latin typeface="Lucida Console" pitchFamily="49" charset="0"/>
              </a:rPr>
              <a:t>[k] + </a:t>
            </a:r>
            <a:r>
              <a:rPr lang="en-US" sz="1500" dirty="0" err="1" smtClean="0">
                <a:latin typeface="Lucida Console" pitchFamily="49" charset="0"/>
              </a:rPr>
              <a:t>w</a:t>
            </a:r>
            <a:r>
              <a:rPr lang="en-US" sz="1500" baseline="30000" dirty="0" err="1" smtClean="0">
                <a:latin typeface="Lucida Console" pitchFamily="49" charset="0"/>
              </a:rPr>
              <a:t>k</a:t>
            </a:r>
            <a:r>
              <a:rPr lang="en-US" sz="1500" dirty="0" smtClean="0">
                <a:latin typeface="Lucida Console" pitchFamily="49" charset="0"/>
              </a:rPr>
              <a:t> * </a:t>
            </a:r>
            <a:r>
              <a:rPr lang="en-US" sz="1500" dirty="0" err="1" smtClean="0">
                <a:latin typeface="Lucida Console" pitchFamily="49" charset="0"/>
              </a:rPr>
              <a:t>y_odd</a:t>
            </a:r>
            <a:r>
              <a:rPr lang="en-US" sz="1500" dirty="0" smtClean="0">
                <a:latin typeface="Lucida Console" pitchFamily="49" charset="0"/>
              </a:rPr>
              <a:t>[k]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smtClean="0">
                <a:latin typeface="Lucida Console" pitchFamily="49" charset="0"/>
              </a:rPr>
              <a:t>    y[k + n/2] 	&lt;- </a:t>
            </a:r>
            <a:r>
              <a:rPr lang="en-US" sz="1500" dirty="0" err="1" smtClean="0">
                <a:latin typeface="Lucida Console" pitchFamily="49" charset="0"/>
              </a:rPr>
              <a:t>y_even</a:t>
            </a:r>
            <a:r>
              <a:rPr lang="en-US" sz="1500" dirty="0" smtClean="0">
                <a:latin typeface="Lucida Console" pitchFamily="49" charset="0"/>
              </a:rPr>
              <a:t>[k] - </a:t>
            </a:r>
            <a:r>
              <a:rPr lang="en-US" sz="1500" dirty="0" err="1" smtClean="0">
                <a:latin typeface="Lucida Console" pitchFamily="49" charset="0"/>
              </a:rPr>
              <a:t>w</a:t>
            </a:r>
            <a:r>
              <a:rPr lang="en-US" sz="1500" baseline="30000" dirty="0" err="1" smtClean="0">
                <a:latin typeface="Lucida Console" pitchFamily="49" charset="0"/>
              </a:rPr>
              <a:t>k</a:t>
            </a:r>
            <a:r>
              <a:rPr lang="en-US" sz="1500" dirty="0" smtClean="0">
                <a:latin typeface="Lucida Console" pitchFamily="49" charset="0"/>
              </a:rPr>
              <a:t> * </a:t>
            </a:r>
            <a:r>
              <a:rPr lang="en-US" sz="1500" dirty="0" err="1" smtClean="0">
                <a:latin typeface="Lucida Console" pitchFamily="49" charset="0"/>
              </a:rPr>
              <a:t>y_odd</a:t>
            </a:r>
            <a:r>
              <a:rPr lang="en-US" sz="1500" dirty="0" smtClean="0">
                <a:latin typeface="Lucida Console" pitchFamily="49" charset="0"/>
              </a:rPr>
              <a:t>[k]</a:t>
            </a: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	return y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4914900" y="4114800"/>
            <a:ext cx="1714500" cy="22860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5105400" y="3695699"/>
            <a:ext cx="1562100" cy="22860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743700" y="3505201"/>
            <a:ext cx="952500" cy="38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T(n/2)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43700" y="3886201"/>
            <a:ext cx="952500" cy="38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T(n/2)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191000" y="4495800"/>
            <a:ext cx="2438400" cy="3048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43700" y="4267201"/>
            <a:ext cx="952500" cy="38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O(n)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0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approach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1828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x0, </a:t>
            </a:r>
            <a:r>
              <a:rPr lang="en-US" dirty="0" smtClean="0"/>
              <a:t>x1, </a:t>
            </a:r>
            <a:r>
              <a:rPr lang="en-US" dirty="0" smtClean="0">
                <a:solidFill>
                  <a:srgbClr val="00B050"/>
                </a:solidFill>
              </a:rPr>
              <a:t>x2, </a:t>
            </a:r>
            <a:r>
              <a:rPr lang="en-US" dirty="0" smtClean="0"/>
              <a:t>x3, </a:t>
            </a:r>
            <a:r>
              <a:rPr lang="en-US" dirty="0" smtClean="0">
                <a:solidFill>
                  <a:srgbClr val="00B050"/>
                </a:solidFill>
              </a:rPr>
              <a:t>x4,</a:t>
            </a:r>
            <a:r>
              <a:rPr lang="en-US" dirty="0" smtClean="0"/>
              <a:t> x5, </a:t>
            </a:r>
            <a:r>
              <a:rPr lang="en-US" dirty="0" smtClean="0">
                <a:solidFill>
                  <a:srgbClr val="00B050"/>
                </a:solidFill>
              </a:rPr>
              <a:t>x6</a:t>
            </a:r>
            <a:r>
              <a:rPr lang="en-US" dirty="0" smtClean="0"/>
              <a:t>, x7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2907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x0, </a:t>
            </a:r>
            <a:r>
              <a:rPr lang="en-US" dirty="0" smtClean="0"/>
              <a:t>x2, </a:t>
            </a:r>
            <a:r>
              <a:rPr lang="en-US" dirty="0" smtClean="0">
                <a:solidFill>
                  <a:srgbClr val="00B0F0"/>
                </a:solidFill>
              </a:rPr>
              <a:t>x4,</a:t>
            </a:r>
            <a:r>
              <a:rPr lang="en-US" dirty="0" smtClean="0"/>
              <a:t> x6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10200" y="2907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x1</a:t>
            </a:r>
            <a:r>
              <a:rPr lang="en-US" dirty="0" smtClean="0"/>
              <a:t>, x3, </a:t>
            </a:r>
            <a:r>
              <a:rPr lang="en-US" dirty="0" smtClean="0">
                <a:solidFill>
                  <a:srgbClr val="00B0F0"/>
                </a:solidFill>
              </a:rPr>
              <a:t>x5,</a:t>
            </a:r>
            <a:r>
              <a:rPr lang="en-US" dirty="0" smtClean="0"/>
              <a:t> x7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x0,</a:t>
            </a:r>
            <a:r>
              <a:rPr lang="en-US" dirty="0" smtClean="0"/>
              <a:t> x4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242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x2,</a:t>
            </a:r>
            <a:r>
              <a:rPr lang="en-US" dirty="0" smtClean="0"/>
              <a:t> x6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768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x1,</a:t>
            </a:r>
            <a:r>
              <a:rPr lang="en-US" dirty="0" smtClean="0"/>
              <a:t> x5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53200" y="3962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x3,</a:t>
            </a:r>
            <a:r>
              <a:rPr lang="en-US" dirty="0" smtClean="0"/>
              <a:t> x7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81100" y="5040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x0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574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x4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956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x2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338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x6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482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x1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102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x5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246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x3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628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x7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2" name="Straight Connector 21"/>
          <p:cNvCxnSpPr>
            <a:stCxn id="4" idx="2"/>
            <a:endCxn id="5" idx="0"/>
          </p:cNvCxnSpPr>
          <p:nvPr/>
        </p:nvCxnSpPr>
        <p:spPr>
          <a:xfrm flipH="1">
            <a:off x="2705100" y="2198132"/>
            <a:ext cx="17145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2"/>
            <a:endCxn id="8" idx="0"/>
          </p:cNvCxnSpPr>
          <p:nvPr/>
        </p:nvCxnSpPr>
        <p:spPr>
          <a:xfrm>
            <a:off x="4419600" y="2198132"/>
            <a:ext cx="17145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2"/>
            <a:endCxn id="9" idx="0"/>
          </p:cNvCxnSpPr>
          <p:nvPr/>
        </p:nvCxnSpPr>
        <p:spPr>
          <a:xfrm flipH="1">
            <a:off x="18669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2"/>
            <a:endCxn id="10" idx="0"/>
          </p:cNvCxnSpPr>
          <p:nvPr/>
        </p:nvCxnSpPr>
        <p:spPr>
          <a:xfrm>
            <a:off x="27051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2"/>
            <a:endCxn id="11" idx="0"/>
          </p:cNvCxnSpPr>
          <p:nvPr/>
        </p:nvCxnSpPr>
        <p:spPr>
          <a:xfrm flipH="1">
            <a:off x="52959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2"/>
            <a:endCxn id="12" idx="0"/>
          </p:cNvCxnSpPr>
          <p:nvPr/>
        </p:nvCxnSpPr>
        <p:spPr>
          <a:xfrm>
            <a:off x="6134100" y="3276600"/>
            <a:ext cx="8001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2" idx="2"/>
            <a:endCxn id="20" idx="0"/>
          </p:cNvCxnSpPr>
          <p:nvPr/>
        </p:nvCxnSpPr>
        <p:spPr>
          <a:xfrm>
            <a:off x="69342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2" idx="2"/>
            <a:endCxn id="19" idx="0"/>
          </p:cNvCxnSpPr>
          <p:nvPr/>
        </p:nvCxnSpPr>
        <p:spPr>
          <a:xfrm flipH="1">
            <a:off x="6591300" y="4331732"/>
            <a:ext cx="3429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1" idx="2"/>
            <a:endCxn id="17" idx="0"/>
          </p:cNvCxnSpPr>
          <p:nvPr/>
        </p:nvCxnSpPr>
        <p:spPr>
          <a:xfrm flipH="1">
            <a:off x="49149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1" idx="2"/>
            <a:endCxn id="18" idx="0"/>
          </p:cNvCxnSpPr>
          <p:nvPr/>
        </p:nvCxnSpPr>
        <p:spPr>
          <a:xfrm>
            <a:off x="52959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0" idx="2"/>
            <a:endCxn id="16" idx="0"/>
          </p:cNvCxnSpPr>
          <p:nvPr/>
        </p:nvCxnSpPr>
        <p:spPr>
          <a:xfrm>
            <a:off x="35433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0" idx="2"/>
            <a:endCxn id="15" idx="0"/>
          </p:cNvCxnSpPr>
          <p:nvPr/>
        </p:nvCxnSpPr>
        <p:spPr>
          <a:xfrm flipH="1">
            <a:off x="31623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" idx="2"/>
            <a:endCxn id="14" idx="0"/>
          </p:cNvCxnSpPr>
          <p:nvPr/>
        </p:nvCxnSpPr>
        <p:spPr>
          <a:xfrm>
            <a:off x="18669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9" idx="2"/>
            <a:endCxn id="13" idx="0"/>
          </p:cNvCxnSpPr>
          <p:nvPr/>
        </p:nvCxnSpPr>
        <p:spPr>
          <a:xfrm flipH="1">
            <a:off x="1447800" y="4331732"/>
            <a:ext cx="4191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990600" y="2552700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990600" y="3581400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990600" y="4572000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04800" y="2398811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Stage 3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304800" y="3426023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Stage 2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304800" y="4416623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Stage 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8939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approach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914400" y="1369368"/>
            <a:ext cx="7467600" cy="5490864"/>
            <a:chOff x="914400" y="1369368"/>
            <a:chExt cx="7467600" cy="5490864"/>
          </a:xfrm>
        </p:grpSpPr>
        <p:pic>
          <p:nvPicPr>
            <p:cNvPr id="4098" name="Picture 2" descr="C:\Users\Kevin\Downloads\796_a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104783"/>
              <a:ext cx="7391400" cy="4674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1981200" y="1929353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333500" y="1369368"/>
              <a:ext cx="129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Bit-reversed access</a:t>
              </a:r>
              <a:endParaRPr lang="en-US" sz="14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724400" y="6629400"/>
              <a:ext cx="3657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http://staff.ustc.edu.cn/~csli/graduate/algorithms/book6/chap32.htm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331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66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1</a:t>
              </a:r>
              <a:endParaRPr lang="en-US" sz="1400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5219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572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2</a:t>
              </a:r>
              <a:endParaRPr lang="en-US" sz="1400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712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47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3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5594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GPU-accelerated Fast Fourier Transform</a:t>
            </a:r>
          </a:p>
          <a:p>
            <a:r>
              <a:rPr lang="en-US" dirty="0" err="1" smtClean="0"/>
              <a:t>cuFFT</a:t>
            </a:r>
            <a:r>
              <a:rPr lang="en-US" dirty="0" smtClean="0"/>
              <a:t> (FFT library)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3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approach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114800" y="1524000"/>
            <a:ext cx="4776328" cy="54102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Iterative-FFT(Vector x):</a:t>
            </a:r>
          </a:p>
          <a:p>
            <a:pPr marL="457200" lvl="1" indent="0">
              <a:buNone/>
            </a:pPr>
            <a:endParaRPr lang="en-US" sz="12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y &lt;- (bit-reversed order x)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N &lt;- </a:t>
            </a:r>
            <a:r>
              <a:rPr lang="en-US" sz="1200" dirty="0" err="1">
                <a:latin typeface="Lucida Console" pitchFamily="49" charset="0"/>
              </a:rPr>
              <a:t>y</a:t>
            </a:r>
            <a:r>
              <a:rPr lang="en-US" sz="1200" dirty="0" err="1" smtClean="0">
                <a:latin typeface="Lucida Console" pitchFamily="49" charset="0"/>
              </a:rPr>
              <a:t>.length</a:t>
            </a:r>
            <a:endParaRPr lang="en-US" sz="12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for s = 1,2,…,log(N):</a:t>
            </a:r>
          </a:p>
          <a:p>
            <a:pPr marL="457200" lvl="1" indent="0">
              <a:buNone/>
            </a:pPr>
            <a:endParaRPr lang="en-US" sz="12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    m &lt;- 2</a:t>
            </a:r>
            <a:r>
              <a:rPr lang="en-US" sz="1200" baseline="30000" dirty="0" smtClean="0">
                <a:latin typeface="Lucida Console" pitchFamily="49" charset="0"/>
              </a:rPr>
              <a:t>s</a:t>
            </a:r>
            <a:endParaRPr lang="en-US" sz="12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</a:t>
            </a:r>
            <a:r>
              <a:rPr lang="en-US" sz="1200" dirty="0" smtClean="0">
                <a:latin typeface="Lucida Console" pitchFamily="49" charset="0"/>
              </a:rPr>
              <a:t>    </a:t>
            </a:r>
            <a:r>
              <a:rPr lang="en-US" sz="1200" dirty="0" err="1" smtClean="0">
                <a:latin typeface="Lucida Console" pitchFamily="49" charset="0"/>
              </a:rPr>
              <a:t>w</a:t>
            </a:r>
            <a:r>
              <a:rPr lang="en-US" sz="1200" baseline="-25000" dirty="0" err="1" smtClean="0">
                <a:latin typeface="Lucida Console" pitchFamily="49" charset="0"/>
              </a:rPr>
              <a:t>n</a:t>
            </a:r>
            <a:r>
              <a:rPr lang="en-US" sz="1200" dirty="0" smtClean="0">
                <a:latin typeface="Lucida Console" pitchFamily="49" charset="0"/>
              </a:rPr>
              <a:t> &lt;- e</a:t>
            </a:r>
            <a:r>
              <a:rPr lang="en-US" sz="1200" baseline="30000" dirty="0" smtClean="0">
                <a:latin typeface="Lucida Console" pitchFamily="49" charset="0"/>
              </a:rPr>
              <a:t>2</a:t>
            </a:r>
            <a:r>
              <a:rPr lang="el-GR" sz="1200" baseline="30000" dirty="0" smtClean="0">
                <a:latin typeface="Lucida Console" pitchFamily="49" charset="0"/>
              </a:rPr>
              <a:t>π</a:t>
            </a:r>
            <a:r>
              <a:rPr lang="en-US" sz="1200" baseline="30000" dirty="0" smtClean="0">
                <a:latin typeface="Lucida Console" pitchFamily="49" charset="0"/>
              </a:rPr>
              <a:t>j/m</a:t>
            </a:r>
            <a:endParaRPr lang="en-US" sz="12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2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</a:t>
            </a:r>
            <a:r>
              <a:rPr lang="en-US" sz="1200" dirty="0" smtClean="0">
                <a:latin typeface="Lucida Console" pitchFamily="49" charset="0"/>
              </a:rPr>
              <a:t>    for k: 0 ≤ k ≤ N-1, stride m: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        for j = 0,…,(m/2)-1:</a:t>
            </a:r>
          </a:p>
          <a:p>
            <a:pPr marL="457200" lvl="1" indent="0">
              <a:buNone/>
            </a:pPr>
            <a:endParaRPr lang="en-US" sz="12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            u &lt;- </a:t>
            </a:r>
            <a:r>
              <a:rPr lang="en-US" sz="1200" dirty="0" smtClean="0">
                <a:latin typeface="Lucida Console" pitchFamily="49" charset="0"/>
              </a:rPr>
              <a:t>y[k </a:t>
            </a:r>
            <a:r>
              <a:rPr lang="en-US" sz="1200" dirty="0">
                <a:latin typeface="Lucida Console" pitchFamily="49" charset="0"/>
              </a:rPr>
              <a:t>+ j</a:t>
            </a:r>
            <a:r>
              <a:rPr lang="en-US" sz="1200" dirty="0" smtClean="0">
                <a:latin typeface="Lucida Console" pitchFamily="49" charset="0"/>
              </a:rPr>
              <a:t>]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            t &lt;- (</a:t>
            </a:r>
            <a:r>
              <a:rPr lang="en-US" sz="1200" dirty="0" err="1" smtClean="0">
                <a:latin typeface="Lucida Console" pitchFamily="49" charset="0"/>
              </a:rPr>
              <a:t>w</a:t>
            </a:r>
            <a:r>
              <a:rPr lang="en-US" sz="1200" baseline="-25000" dirty="0" err="1" smtClean="0">
                <a:latin typeface="Lucida Console" pitchFamily="49" charset="0"/>
              </a:rPr>
              <a:t>n</a:t>
            </a:r>
            <a:r>
              <a:rPr lang="en-US" sz="1200" dirty="0" smtClean="0">
                <a:latin typeface="Lucida Console" pitchFamily="49" charset="0"/>
              </a:rPr>
              <a:t>)</a:t>
            </a:r>
            <a:r>
              <a:rPr lang="en-US" sz="1200" baseline="30000" dirty="0" smtClean="0">
                <a:latin typeface="Lucida Console" pitchFamily="49" charset="0"/>
              </a:rPr>
              <a:t>j</a:t>
            </a:r>
            <a:r>
              <a:rPr lang="en-US" sz="1200" dirty="0" smtClean="0">
                <a:latin typeface="Lucida Console" pitchFamily="49" charset="0"/>
              </a:rPr>
              <a:t> * y[k + j + m/2]</a:t>
            </a:r>
            <a:endParaRPr lang="en-US" sz="12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2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            y[k + j] &lt;- u + t</a:t>
            </a:r>
            <a:endParaRPr lang="en-US" sz="12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            </a:t>
            </a:r>
            <a:r>
              <a:rPr lang="en-US" sz="1200" dirty="0" smtClean="0">
                <a:latin typeface="Lucida Console" pitchFamily="49" charset="0"/>
              </a:rPr>
              <a:t>y[k </a:t>
            </a:r>
            <a:r>
              <a:rPr lang="en-US" sz="1200" dirty="0">
                <a:latin typeface="Lucida Console" pitchFamily="49" charset="0"/>
              </a:rPr>
              <a:t>+ j + m/2</a:t>
            </a:r>
            <a:r>
              <a:rPr lang="en-US" sz="1200" dirty="0" smtClean="0">
                <a:latin typeface="Lucida Console" pitchFamily="49" charset="0"/>
              </a:rPr>
              <a:t>] &lt;- u - t</a:t>
            </a:r>
            <a:endParaRPr lang="en-US" sz="12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2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Lucida Console" pitchFamily="49" charset="0"/>
              </a:rPr>
              <a:t>	return y</a:t>
            </a:r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</p:txBody>
      </p:sp>
      <p:grpSp>
        <p:nvGrpSpPr>
          <p:cNvPr id="5" name="Group 4"/>
          <p:cNvGrpSpPr/>
          <p:nvPr/>
        </p:nvGrpSpPr>
        <p:grpSpPr>
          <a:xfrm>
            <a:off x="152400" y="1276606"/>
            <a:ext cx="4533900" cy="5490864"/>
            <a:chOff x="914400" y="1369368"/>
            <a:chExt cx="7467600" cy="5490864"/>
          </a:xfrm>
        </p:grpSpPr>
        <p:pic>
          <p:nvPicPr>
            <p:cNvPr id="6" name="Picture 2" descr="C:\Users\Kevin\Downloads\796_a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104783"/>
              <a:ext cx="7391400" cy="4674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7" name="Straight Arrow Connector 6"/>
            <p:cNvCxnSpPr/>
            <p:nvPr/>
          </p:nvCxnSpPr>
          <p:spPr>
            <a:xfrm>
              <a:off x="1981200" y="1929353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914400" y="1369368"/>
              <a:ext cx="20080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Bit-reversed access</a:t>
              </a:r>
              <a:endParaRPr lang="en-US" sz="1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24400" y="6629400"/>
              <a:ext cx="3657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http://staff.ustc.edu.cn/~csli/graduate/algorithms/book6/chap32.htm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31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66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1</a:t>
              </a:r>
              <a:endParaRPr lang="en-US" sz="1400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5219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572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2</a:t>
              </a:r>
              <a:endParaRPr lang="en-US" sz="1400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712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47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3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0726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approach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14400" y="1931584"/>
            <a:ext cx="7467600" cy="4928647"/>
            <a:chOff x="914400" y="1369368"/>
            <a:chExt cx="7467600" cy="5490864"/>
          </a:xfrm>
        </p:grpSpPr>
        <p:pic>
          <p:nvPicPr>
            <p:cNvPr id="5" name="Picture 2" descr="C:\Users\Kevin\Downloads\796_a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104783"/>
              <a:ext cx="7391400" cy="4674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1981200" y="1929353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333500" y="1369368"/>
              <a:ext cx="129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Bit-reversed access</a:t>
              </a:r>
              <a:endParaRPr lang="en-US" sz="1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24400" y="6629400"/>
              <a:ext cx="3657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http://staff.ustc.edu.cn/~csli/graduate/algorithms/book6/chap32.htm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31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66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1</a:t>
              </a:r>
              <a:endParaRPr lang="en-US" sz="14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5219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72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2</a:t>
              </a:r>
              <a:endParaRPr lang="en-US" sz="1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12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47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3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1876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approach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14400" y="1931584"/>
            <a:ext cx="7467600" cy="4928647"/>
            <a:chOff x="914400" y="1369368"/>
            <a:chExt cx="7467600" cy="5490864"/>
          </a:xfrm>
        </p:grpSpPr>
        <p:pic>
          <p:nvPicPr>
            <p:cNvPr id="5" name="Picture 2" descr="C:\Users\Kevin\Downloads\796_a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104783"/>
              <a:ext cx="7391400" cy="4674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1981200" y="1929353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021492" y="1369368"/>
              <a:ext cx="129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Bit-reversed access</a:t>
              </a:r>
              <a:endParaRPr lang="en-US" sz="1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24400" y="6629400"/>
              <a:ext cx="3657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http://staff.ustc.edu.cn/~csli/graduate/algorithms/book6/chap32.htm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31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66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1</a:t>
              </a:r>
              <a:endParaRPr lang="en-US" sz="14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5219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72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2</a:t>
              </a:r>
              <a:endParaRPr lang="en-US" sz="1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12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47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3</a:t>
              </a:r>
              <a:endParaRPr lang="en-US" sz="1400" dirty="0"/>
            </a:p>
          </p:txBody>
        </p:sp>
      </p:grpSp>
      <p:cxnSp>
        <p:nvCxnSpPr>
          <p:cNvPr id="15" name="Straight Connector 14"/>
          <p:cNvCxnSpPr/>
          <p:nvPr/>
        </p:nvCxnSpPr>
        <p:spPr>
          <a:xfrm>
            <a:off x="22860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1148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9436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81800" y="1285253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__</a:t>
            </a:r>
            <a:r>
              <a:rPr lang="en-US" dirty="0" err="1" smtClean="0">
                <a:solidFill>
                  <a:srgbClr val="00B050"/>
                </a:solidFill>
              </a:rPr>
              <a:t>syncthreads</a:t>
            </a:r>
            <a:r>
              <a:rPr lang="en-US" dirty="0" smtClean="0">
                <a:solidFill>
                  <a:srgbClr val="00B050"/>
                </a:solidFill>
              </a:rPr>
              <a:t>() barriers!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23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approach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85800" y="1676400"/>
            <a:ext cx="7696200" cy="5183831"/>
            <a:chOff x="685800" y="1085075"/>
            <a:chExt cx="7696200" cy="5775157"/>
          </a:xfrm>
        </p:grpSpPr>
        <p:pic>
          <p:nvPicPr>
            <p:cNvPr id="5" name="Picture 2" descr="C:\Users\Kevin\Downloads\796_a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104783"/>
              <a:ext cx="7391400" cy="4674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1981200" y="1929353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5800" y="1085075"/>
              <a:ext cx="1554892" cy="822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/>
            </a:p>
            <a:p>
              <a:pPr algn="ctr"/>
              <a:r>
                <a:rPr lang="en-US" sz="1400" dirty="0" smtClean="0"/>
                <a:t>Bit-reversed access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24400" y="6629400"/>
              <a:ext cx="3657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http://staff.ustc.edu.cn/~csli/graduate/algorithms/book6/chap32.htm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31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66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1</a:t>
              </a:r>
              <a:endParaRPr lang="en-US" sz="14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5219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72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2</a:t>
              </a:r>
              <a:endParaRPr lang="en-US" sz="1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12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47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3</a:t>
              </a:r>
              <a:endParaRPr lang="en-US" sz="1400" dirty="0"/>
            </a:p>
          </p:txBody>
        </p:sp>
      </p:grpSp>
      <p:cxnSp>
        <p:nvCxnSpPr>
          <p:cNvPr id="15" name="Straight Connector 14"/>
          <p:cNvCxnSpPr/>
          <p:nvPr/>
        </p:nvCxnSpPr>
        <p:spPr>
          <a:xfrm>
            <a:off x="22860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1148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9436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81800" y="1285253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__</a:t>
            </a:r>
            <a:r>
              <a:rPr lang="en-US" dirty="0" err="1" smtClean="0">
                <a:solidFill>
                  <a:srgbClr val="00B050"/>
                </a:solidFill>
              </a:rPr>
              <a:t>syncthreads</a:t>
            </a:r>
            <a:r>
              <a:rPr lang="en-US" dirty="0" smtClean="0">
                <a:solidFill>
                  <a:srgbClr val="00B050"/>
                </a:solidFill>
              </a:rPr>
              <a:t>() barriers!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10619" y="1219200"/>
            <a:ext cx="19229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Non-coalesced memory access!!</a:t>
            </a:r>
          </a:p>
        </p:txBody>
      </p:sp>
    </p:spTree>
    <p:extLst>
      <p:ext uri="{BB962C8B-B14F-4D97-AF65-F5344CB8AC3E}">
        <p14:creationId xmlns:p14="http://schemas.microsoft.com/office/powerpoint/2010/main" val="188688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approach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85800" y="1676400"/>
            <a:ext cx="7696200" cy="5183831"/>
            <a:chOff x="685800" y="1085075"/>
            <a:chExt cx="7696200" cy="5775157"/>
          </a:xfrm>
        </p:grpSpPr>
        <p:pic>
          <p:nvPicPr>
            <p:cNvPr id="5" name="Picture 2" descr="C:\Users\Kevin\Downloads\796_a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104783"/>
              <a:ext cx="7391400" cy="4674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1981200" y="1929353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5800" y="1085075"/>
              <a:ext cx="1554892" cy="822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/>
            </a:p>
            <a:p>
              <a:pPr algn="ctr"/>
              <a:r>
                <a:rPr lang="en-US" sz="1400" dirty="0" smtClean="0"/>
                <a:t>Bit-reversed access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24400" y="6629400"/>
              <a:ext cx="3657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http://staff.ustc.edu.cn/~csli/graduate/algorithms/book6/chap32.htm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31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66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1</a:t>
              </a:r>
              <a:endParaRPr lang="en-US" sz="14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5219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72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2</a:t>
              </a:r>
              <a:endParaRPr lang="en-US" sz="1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12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47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3</a:t>
              </a:r>
              <a:endParaRPr lang="en-US" sz="1400" dirty="0"/>
            </a:p>
          </p:txBody>
        </p:sp>
      </p:grpSp>
      <p:cxnSp>
        <p:nvCxnSpPr>
          <p:cNvPr id="15" name="Straight Connector 14"/>
          <p:cNvCxnSpPr/>
          <p:nvPr/>
        </p:nvCxnSpPr>
        <p:spPr>
          <a:xfrm>
            <a:off x="22860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1148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9436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81800" y="1285253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__</a:t>
            </a:r>
            <a:r>
              <a:rPr lang="en-US" dirty="0" err="1" smtClean="0">
                <a:solidFill>
                  <a:srgbClr val="00B050"/>
                </a:solidFill>
              </a:rPr>
              <a:t>syncthreads</a:t>
            </a:r>
            <a:r>
              <a:rPr lang="en-US" dirty="0" smtClean="0">
                <a:solidFill>
                  <a:srgbClr val="00B050"/>
                </a:solidFill>
              </a:rPr>
              <a:t>() barriers!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133600" y="6172200"/>
            <a:ext cx="0" cy="3048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04800" y="6474023"/>
            <a:ext cx="20882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Load into shared memory</a:t>
            </a:r>
            <a:endParaRPr lang="en-US" sz="1400" dirty="0" smtClean="0"/>
          </a:p>
        </p:txBody>
      </p:sp>
      <p:sp>
        <p:nvSpPr>
          <p:cNvPr id="31" name="Rectangle 30"/>
          <p:cNvSpPr/>
          <p:nvPr/>
        </p:nvSpPr>
        <p:spPr>
          <a:xfrm>
            <a:off x="210619" y="1219200"/>
            <a:ext cx="19229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Non-coalesced memory access!!</a:t>
            </a:r>
          </a:p>
        </p:txBody>
      </p:sp>
    </p:spTree>
    <p:extLst>
      <p:ext uri="{BB962C8B-B14F-4D97-AF65-F5344CB8AC3E}">
        <p14:creationId xmlns:p14="http://schemas.microsoft.com/office/powerpoint/2010/main" val="188688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 approach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85800" y="1676400"/>
            <a:ext cx="7696200" cy="5183831"/>
            <a:chOff x="685800" y="1085075"/>
            <a:chExt cx="7696200" cy="5775157"/>
          </a:xfrm>
        </p:grpSpPr>
        <p:pic>
          <p:nvPicPr>
            <p:cNvPr id="5" name="Picture 2" descr="C:\Users\Kevin\Downloads\796_a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104783"/>
              <a:ext cx="7391400" cy="4674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1981200" y="1929353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5800" y="1085075"/>
              <a:ext cx="1554892" cy="822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/>
            </a:p>
            <a:p>
              <a:pPr algn="ctr"/>
              <a:r>
                <a:rPr lang="en-US" sz="1400" dirty="0" smtClean="0"/>
                <a:t>Bit-reversed access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24400" y="6629400"/>
              <a:ext cx="3657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http://staff.ustc.edu.cn/~csli/graduate/algorithms/book6/chap32.htm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31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66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1</a:t>
              </a:r>
              <a:endParaRPr lang="en-US" sz="14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5219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72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2</a:t>
              </a:r>
              <a:endParaRPr lang="en-US" sz="1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12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47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3</a:t>
              </a:r>
              <a:endParaRPr lang="en-US" sz="1400" dirty="0"/>
            </a:p>
          </p:txBody>
        </p:sp>
      </p:grpSp>
      <p:cxnSp>
        <p:nvCxnSpPr>
          <p:cNvPr id="15" name="Straight Connector 14"/>
          <p:cNvCxnSpPr/>
          <p:nvPr/>
        </p:nvCxnSpPr>
        <p:spPr>
          <a:xfrm>
            <a:off x="22860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1148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9436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81800" y="1285253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__</a:t>
            </a:r>
            <a:r>
              <a:rPr lang="en-US" dirty="0" err="1" smtClean="0">
                <a:solidFill>
                  <a:srgbClr val="00B050"/>
                </a:solidFill>
              </a:rPr>
              <a:t>syncthreads</a:t>
            </a:r>
            <a:r>
              <a:rPr lang="en-US" dirty="0" smtClean="0">
                <a:solidFill>
                  <a:srgbClr val="00B050"/>
                </a:solidFill>
              </a:rPr>
              <a:t>() barriers!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133600" y="6172200"/>
            <a:ext cx="0" cy="3048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04800" y="6474023"/>
            <a:ext cx="20882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Load into shared memory</a:t>
            </a:r>
            <a:endParaRPr lang="en-US" sz="1400" dirty="0" smtClean="0"/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3314700" y="1608418"/>
            <a:ext cx="1104900" cy="45005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00700" y="1600200"/>
            <a:ext cx="1181100" cy="45827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029200" y="1600200"/>
            <a:ext cx="0" cy="33138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10619" y="1219200"/>
            <a:ext cx="19229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Non-coalesced memory access!!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020619" y="1219200"/>
            <a:ext cx="19229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Bank conflicts!!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53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 DFT/FFT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Similarly parallelizable!</a:t>
            </a:r>
          </a:p>
          <a:p>
            <a:pPr lvl="1"/>
            <a:r>
              <a:rPr lang="en-US" dirty="0" smtClean="0"/>
              <a:t>(Sign change in complex terms)</a:t>
            </a:r>
            <a:endParaRPr lang="en-US" dirty="0"/>
          </a:p>
        </p:txBody>
      </p:sp>
      <p:pic>
        <p:nvPicPr>
          <p:cNvPr id="1026" name="Picture 2" descr="C:\Users\Kevin\Downloads\c32c290c874f7513b8054f55b9cee31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429000"/>
            <a:ext cx="3783724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247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cuFFT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FFT library included with CUDA</a:t>
            </a:r>
          </a:p>
          <a:p>
            <a:pPr lvl="1"/>
            <a:r>
              <a:rPr lang="en-US" dirty="0" smtClean="0"/>
              <a:t>Approximately implements previous algorithms</a:t>
            </a:r>
          </a:p>
          <a:p>
            <a:pPr lvl="2"/>
            <a:r>
              <a:rPr lang="en-US" dirty="0" smtClean="0"/>
              <a:t>(Cooley-</a:t>
            </a:r>
            <a:r>
              <a:rPr lang="en-US" dirty="0" err="1" smtClean="0"/>
              <a:t>Tukey</a:t>
            </a:r>
            <a:r>
              <a:rPr lang="en-US" dirty="0" smtClean="0"/>
              <a:t>/Bluestein)</a:t>
            </a:r>
          </a:p>
          <a:p>
            <a:pPr lvl="2"/>
            <a:r>
              <a:rPr lang="en-US" dirty="0" smtClean="0"/>
              <a:t>Also handles higher dimensions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41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cuFFT</a:t>
            </a:r>
            <a:r>
              <a:rPr lang="en-US" dirty="0" smtClean="0"/>
              <a:t> 1D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Kevin\Desktop\cufft_1d_3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267" y="1156029"/>
            <a:ext cx="7302733" cy="5320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0" y="5518594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Correction: Remember to use </a:t>
            </a:r>
            <a:r>
              <a:rPr lang="en-US" sz="1200" dirty="0" err="1" smtClean="0">
                <a:solidFill>
                  <a:srgbClr val="FF0000"/>
                </a:solidFill>
              </a:rPr>
              <a:t>cufftDestroy</a:t>
            </a:r>
            <a:r>
              <a:rPr lang="en-US" sz="1200" dirty="0" smtClean="0">
                <a:solidFill>
                  <a:srgbClr val="FF0000"/>
                </a:solidFill>
              </a:rPr>
              <a:t>(plan) when finished with transforms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70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cuFFT</a:t>
            </a:r>
            <a:r>
              <a:rPr lang="en-US" dirty="0" smtClean="0"/>
              <a:t> 3D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Kevin\Desktop\cufft_3d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7772103" cy="548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0" y="5518594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Correction: Remember to use </a:t>
            </a:r>
            <a:r>
              <a:rPr lang="en-US" sz="1200" dirty="0" err="1" smtClean="0">
                <a:solidFill>
                  <a:srgbClr val="FF0000"/>
                </a:solidFill>
              </a:rPr>
              <a:t>cufftDestroy</a:t>
            </a:r>
            <a:r>
              <a:rPr lang="en-US" sz="1200" dirty="0" smtClean="0">
                <a:solidFill>
                  <a:srgbClr val="FF0000"/>
                </a:solidFill>
              </a:rPr>
              <a:t>(plan) when finished with transforms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66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 (again)</a:t>
            </a:r>
            <a:endParaRPr lang="en-US" dirty="0"/>
          </a:p>
        </p:txBody>
      </p:sp>
      <p:pic>
        <p:nvPicPr>
          <p:cNvPr id="3" name="Picture 2" descr="C:\Users\Kevin\Downloads\wave_examples_nois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4000499" cy="1857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Kevin\Downloads\AudacityPortab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14600"/>
            <a:ext cx="41148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evin\Downloads\Fig-1-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83" y="3352800"/>
            <a:ext cx="3930916" cy="365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05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86400"/>
          </a:xfrm>
        </p:spPr>
        <p:txBody>
          <a:bodyPr/>
          <a:lstStyle/>
          <a:p>
            <a:r>
              <a:rPr lang="en-US" dirty="0" smtClean="0"/>
              <a:t>As before, some parallelizable algorithms don’t easily “fit the mold”</a:t>
            </a:r>
          </a:p>
          <a:p>
            <a:pPr lvl="1"/>
            <a:r>
              <a:rPr lang="en-US" dirty="0" smtClean="0"/>
              <a:t>Hardware matters more!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Some resources:</a:t>
            </a:r>
          </a:p>
          <a:p>
            <a:pPr lvl="2"/>
            <a:r>
              <a:rPr lang="en-US" dirty="0" smtClean="0"/>
              <a:t>Introduction to Algorithms (</a:t>
            </a:r>
            <a:r>
              <a:rPr lang="en-US" dirty="0" err="1" smtClean="0"/>
              <a:t>Cormen</a:t>
            </a:r>
            <a:r>
              <a:rPr lang="en-US" dirty="0" smtClean="0"/>
              <a:t>, et al), aka “CLRS”, esp. Sec 30.5</a:t>
            </a:r>
          </a:p>
          <a:p>
            <a:pPr lvl="2"/>
            <a:r>
              <a:rPr lang="en-US" dirty="0" smtClean="0"/>
              <a:t>“An Efficient Implementation of Double Precision 1-D FFT for GPUs Using CUDA” (Liu, et al.)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07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“Frequency content”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frequencies are present in our signals?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53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Discrete Fourier Transform (DFT)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</p:spPr>
            <p:txBody>
              <a:bodyPr>
                <a:normAutofit/>
              </a:bodyPr>
              <a:lstStyle/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sz="2400" dirty="0"/>
                  <a:t>G</a:t>
                </a:r>
                <a:r>
                  <a:rPr lang="en-US" sz="2400" dirty="0" smtClean="0"/>
                  <a:t>iven signal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=(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𝑁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 smtClean="0"/>
                  <a:t> over time, </a:t>
                </a:r>
                <a:endParaRPr lang="en-US" sz="240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en-US" sz="2400" i="1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𝑊</m:t>
                    </m:r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400" dirty="0" smtClean="0"/>
                  <a:t> represents DFT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endParaRPr lang="en-US" sz="2400" dirty="0" smtClean="0"/>
              </a:p>
              <a:p>
                <a:pPr lvl="1"/>
                <a:r>
                  <a:rPr lang="en-US" sz="2000" dirty="0" smtClean="0"/>
                  <a:t>Each row of </a:t>
                </a:r>
                <a:r>
                  <a:rPr lang="en-US" sz="2000" i="1" dirty="0" smtClean="0"/>
                  <a:t>W</a:t>
                </a:r>
                <a:r>
                  <a:rPr lang="en-US" sz="2000" dirty="0" smtClean="0"/>
                  <a:t> is a complex sine wave</a:t>
                </a:r>
              </a:p>
              <a:p>
                <a:pPr lvl="1"/>
                <a:r>
                  <a:rPr lang="en-US" sz="2000" dirty="0" smtClean="0"/>
                  <a:t>Each row multiplied with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000" dirty="0" smtClean="0"/>
                  <a:t> - inner product of wave with signal</a:t>
                </a:r>
              </a:p>
              <a:p>
                <a:pPr lvl="1"/>
                <a:r>
                  <a:rPr lang="en-US" sz="2000" dirty="0" smtClean="0"/>
                  <a:t>Corresponding entries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sz="2000" dirty="0" smtClean="0"/>
                  <a:t> - “content” of that sine wave!</a:t>
                </a:r>
                <a:endParaRPr lang="en-US" sz="2000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  <a:blipFill rotWithShape="1">
                <a:blip r:embed="rId3"/>
                <a:stretch>
                  <a:fillRect l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Kevin\Downloads\dft_matrix_9cce22a5a4d6ad84538dc40a90dd365f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00623"/>
            <a:ext cx="7065622" cy="2214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010400" y="4648200"/>
                <a:ext cx="1676400" cy="378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𝑗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4648200"/>
                <a:ext cx="1676400" cy="37824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41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Roots of unity</a:t>
            </a:r>
            <a:endParaRPr lang="en-US" dirty="0"/>
          </a:p>
        </p:txBody>
      </p:sp>
      <p:pic>
        <p:nvPicPr>
          <p:cNvPr id="3074" name="Picture 2" descr="C:\Users\Kevin\Downloads\roots_of_unity_jEGVz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951" y="1219200"/>
            <a:ext cx="5214551" cy="3149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Kevin\Downloads\One5Roo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676400"/>
            <a:ext cx="4876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48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urierop rows only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43000"/>
            <a:ext cx="8117211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9022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 Fourier Transform (DFT)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</p:spPr>
            <p:txBody>
              <a:bodyPr/>
              <a:lstStyle/>
              <a:p>
                <a:r>
                  <a:rPr lang="en-US" dirty="0" smtClean="0"/>
                  <a:t>Alternative formulation: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 - values corresponding to wave </a:t>
                </a:r>
                <a:r>
                  <a:rPr lang="en-US" i="1" dirty="0" smtClean="0"/>
                  <a:t>k</a:t>
                </a:r>
                <a:endParaRPr lang="en-US" dirty="0"/>
              </a:p>
              <a:p>
                <a:pPr lvl="2"/>
                <a:r>
                  <a:rPr lang="en-US" dirty="0" smtClean="0"/>
                  <a:t>Periodic – calculate for 0 ≤ </a:t>
                </a:r>
                <a:r>
                  <a:rPr lang="en-US" i="1" dirty="0" smtClean="0"/>
                  <a:t>k</a:t>
                </a:r>
                <a:r>
                  <a:rPr lang="en-US" dirty="0" smtClean="0"/>
                  <a:t> ≤ </a:t>
                </a:r>
                <a:r>
                  <a:rPr lang="en-US" i="1" dirty="0" smtClean="0"/>
                  <a:t>N</a:t>
                </a:r>
                <a:r>
                  <a:rPr lang="en-US" dirty="0"/>
                  <a:t> </a:t>
                </a:r>
                <a:r>
                  <a:rPr lang="en-US" dirty="0" smtClean="0"/>
                  <a:t>- 1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  <a:blipFill rotWithShape="1">
                <a:blip r:embed="rId2"/>
                <a:stretch>
                  <a:fillRect l="-154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C:\Users\Kevin\Downloads\dft_sum_794762fd886bb34ac513d36d1babee9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319338"/>
            <a:ext cx="4343481" cy="8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72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14996</TotalTime>
  <Words>760</Words>
  <Application>Microsoft Office PowerPoint</Application>
  <PresentationFormat>On-screen Show (4:3)</PresentationFormat>
  <Paragraphs>392</Paragraphs>
  <Slides>40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Calibri</vt:lpstr>
      <vt:lpstr>Cambria Math</vt:lpstr>
      <vt:lpstr>Lucida Console</vt:lpstr>
      <vt:lpstr>Office Theme</vt:lpstr>
      <vt:lpstr>CS 179: GPU Programming</vt:lpstr>
      <vt:lpstr>Last time</vt:lpstr>
      <vt:lpstr>Today</vt:lpstr>
      <vt:lpstr>Signals (again)</vt:lpstr>
      <vt:lpstr>“Frequency content”</vt:lpstr>
      <vt:lpstr>Discrete Fourier Transform (DFT)</vt:lpstr>
      <vt:lpstr>Roots of unity</vt:lpstr>
      <vt:lpstr>PowerPoint Presentation</vt:lpstr>
      <vt:lpstr>Discrete Fourier Transform (DFT)</vt:lpstr>
      <vt:lpstr>Discrete Fourier Transform (DFT)</vt:lpstr>
      <vt:lpstr>Discrete Fourier Transform (DFT)</vt:lpstr>
      <vt:lpstr>Discrete Fourier Transform (DFT)</vt:lpstr>
      <vt:lpstr>(Proof)</vt:lpstr>
      <vt:lpstr>(Proof)</vt:lpstr>
      <vt:lpstr>(Proof)</vt:lpstr>
      <vt:lpstr>(Proof)</vt:lpstr>
      <vt:lpstr>(Proof)</vt:lpstr>
      <vt:lpstr>(Divide-and-conquer algorithm)</vt:lpstr>
      <vt:lpstr>(Divide-and-conquer algorithm)</vt:lpstr>
      <vt:lpstr>Runtime</vt:lpstr>
      <vt:lpstr>Parallelizable?</vt:lpstr>
      <vt:lpstr>Recursive index tree</vt:lpstr>
      <vt:lpstr>Recursive index tree</vt:lpstr>
      <vt:lpstr>PowerPoint Presentation</vt:lpstr>
      <vt:lpstr>Bit-reversal order</vt:lpstr>
      <vt:lpstr>Iterative approach</vt:lpstr>
      <vt:lpstr>(Divide-and-conquer algorithm review)</vt:lpstr>
      <vt:lpstr>Iterative approach</vt:lpstr>
      <vt:lpstr>Iterative approach</vt:lpstr>
      <vt:lpstr>Iterative approach</vt:lpstr>
      <vt:lpstr>CUDA approach</vt:lpstr>
      <vt:lpstr>CUDA approach</vt:lpstr>
      <vt:lpstr>CUDA approach</vt:lpstr>
      <vt:lpstr>CUDA approach</vt:lpstr>
      <vt:lpstr>CUDA approach</vt:lpstr>
      <vt:lpstr>Inverse DFT/FFT</vt:lpstr>
      <vt:lpstr>cuFFT</vt:lpstr>
      <vt:lpstr>cuFFT 1D example</vt:lpstr>
      <vt:lpstr>cuFFT 3D example</vt:lpstr>
      <vt:lpstr>Remarks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179: GPU Programming</dc:title>
  <dc:creator>Kevin</dc:creator>
  <cp:lastModifiedBy>Parker Won</cp:lastModifiedBy>
  <cp:revision>1143</cp:revision>
  <cp:lastPrinted>2015-04-13T19:44:39Z</cp:lastPrinted>
  <dcterms:created xsi:type="dcterms:W3CDTF">2015-03-24T02:17:19Z</dcterms:created>
  <dcterms:modified xsi:type="dcterms:W3CDTF">2017-04-19T21:20:08Z</dcterms:modified>
</cp:coreProperties>
</file>