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81" r:id="rId11"/>
    <p:sldId id="282" r:id="rId12"/>
    <p:sldId id="276" r:id="rId13"/>
    <p:sldId id="269" r:id="rId14"/>
    <p:sldId id="270" r:id="rId15"/>
    <p:sldId id="271" r:id="rId16"/>
    <p:sldId id="272" r:id="rId17"/>
    <p:sldId id="277" r:id="rId18"/>
    <p:sldId id="278" r:id="rId19"/>
    <p:sldId id="279" r:id="rId20"/>
    <p:sldId id="280" r:id="rId21"/>
    <p:sldId id="273" r:id="rId22"/>
    <p:sldId id="275" r:id="rId2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is “synchronizing between threads in a warp” silly?</a:t>
            </a:r>
          </a:p>
        </p:txBody>
      </p:sp>
    </p:spTree>
    <p:extLst>
      <p:ext uri="{BB962C8B-B14F-4D97-AF65-F5344CB8AC3E}">
        <p14:creationId xmlns:p14="http://schemas.microsoft.com/office/powerpoint/2010/main" val="3556833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0818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32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variable determines the warp?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access (there are only 2, read and write) are non-coalesced?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How many cache lines does the write touch? (32)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x=64, y=1 works. Gives a huge bank conflict but coalesced accesses.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Shared resources and communication between threads are really kind of the same thing.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the first example, I’m assuming a thread with touch elements in shared memory that were loaded by another thread.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We can’t start processing until we know all threads have finished loading their data into shared memory.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When summing a list of numbers, multiple threads/blocks all need to write to a single memory address. Need some synchronization.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dining philosophers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named because an atom is the “smallest unit” even though this isn’t really true.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atomic adds solve the problem of the previous slide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 anyone think of a better solution?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Optionally could compute sum over full block in shared memory, but shared memory increments are not much faster than global (before Maxwell), so I don’t know if this would have better performance.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824948" y="820859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 dirty="0"/>
              <a:t>CS </a:t>
            </a:r>
            <a:r>
              <a:rPr lang="en" sz="6000" dirty="0" smtClean="0"/>
              <a:t>179: </a:t>
            </a:r>
            <a:br>
              <a:rPr lang="en" sz="6000" dirty="0" smtClean="0"/>
            </a:br>
            <a:r>
              <a:rPr lang="en" sz="6000" dirty="0" smtClean="0"/>
              <a:t>GPU Computing</a:t>
            </a:r>
            <a:endParaRPr lang="en" sz="6000" dirty="0"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627023"/>
            <a:ext cx="7772400" cy="136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 dirty="0" smtClean="0"/>
              <a:t>Recitation 2</a:t>
            </a:r>
            <a:r>
              <a:rPr lang="en" dirty="0" smtClean="0"/>
              <a:t>: Synchronization</a:t>
            </a:r>
            <a:r>
              <a:rPr lang="en" dirty="0"/>
              <a:t>, </a:t>
            </a:r>
            <a:r>
              <a:rPr lang="en" dirty="0" smtClean="0"/>
              <a:t>Shared memory, Matrix Transpose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Warp-synchronous programming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What if I only need to synchronize between all threads in a warp?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Warps are already synchronized!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Can </a:t>
            </a:r>
            <a:r>
              <a:rPr lang="en" dirty="0" smtClean="0"/>
              <a:t>reduce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__syncthreads() </a:t>
            </a:r>
            <a:r>
              <a:rPr lang="en" dirty="0" smtClean="0"/>
              <a:t>calls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377743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 shuffle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>
                <a:solidFill>
                  <a:srgbClr val="000000"/>
                </a:solidFill>
              </a:rPr>
              <a:t>Read value of register from another thread in warp.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solidFill>
                <a:srgbClr val="00008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dirty="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 __shfl</a:t>
            </a:r>
            <a:r>
              <a:rPr lang="en" sz="18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800" dirty="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dirty="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 srcLane</a:t>
            </a:r>
            <a:r>
              <a:rPr lang="en" sz="18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dirty="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 width</a:t>
            </a:r>
            <a:r>
              <a:rPr lang="en" sz="18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warpSize</a:t>
            </a:r>
            <a:r>
              <a:rPr lang="en" sz="18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solidFill>
                <a:srgbClr val="6666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solidFill>
                  <a:srgbClr val="000000"/>
                </a:solidFill>
              </a:rPr>
              <a:t>Extremely useful to compute sum of values across a </a:t>
            </a:r>
            <a:r>
              <a:rPr lang="en" sz="2400" dirty="0" smtClean="0">
                <a:solidFill>
                  <a:srgbClr val="000000"/>
                </a:solidFill>
              </a:rPr>
              <a:t>warp.</a:t>
            </a:r>
          </a:p>
          <a:p>
            <a:pPr rtl="0"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2400" dirty="0">
                <a:solidFill>
                  <a:srgbClr val="000000"/>
                </a:solidFill>
              </a:rPr>
              <a:t>First available on Kepler (no Fermi, only CC &gt;= 3.0)</a:t>
            </a:r>
          </a:p>
        </p:txBody>
      </p:sp>
    </p:spTree>
    <p:extLst>
      <p:ext uri="{BB962C8B-B14F-4D97-AF65-F5344CB8AC3E}">
        <p14:creationId xmlns:p14="http://schemas.microsoft.com/office/powerpoint/2010/main" val="6728439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Aside: </a:t>
            </a:r>
            <a:r>
              <a:rPr lang="en-US" dirty="0" err="1" smtClean="0"/>
              <a:t>blur_v</a:t>
            </a:r>
            <a:r>
              <a:rPr lang="en-US" dirty="0" smtClean="0"/>
              <a:t> from Lab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78" t="621" r="-878" b="40564"/>
          <a:stretch/>
        </p:blipFill>
        <p:spPr>
          <a:xfrm>
            <a:off x="457200" y="1453429"/>
            <a:ext cx="4842687" cy="201278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4690" y="1185072"/>
            <a:ext cx="3609310" cy="3467512"/>
          </a:xfrm>
        </p:spPr>
        <p:txBody>
          <a:bodyPr/>
          <a:lstStyle/>
          <a:p>
            <a:r>
              <a:rPr lang="en-US" sz="1800" dirty="0" smtClean="0"/>
              <a:t>Shared memory is great place to put </a:t>
            </a:r>
            <a:r>
              <a:rPr lang="en-US" sz="1800" dirty="0" err="1" smtClean="0"/>
              <a:t>blur_v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800" dirty="0" smtClean="0"/>
          </a:p>
          <a:p>
            <a:pPr marL="457200" indent="-457200">
              <a:buAutoNum type="arabicParenR"/>
            </a:pPr>
            <a:r>
              <a:rPr lang="en-US" sz="1800" dirty="0" err="1" smtClean="0"/>
              <a:t>blur_v</a:t>
            </a:r>
            <a:r>
              <a:rPr lang="en-US" sz="1800" dirty="0" smtClean="0"/>
              <a:t> is relatively small and easily fits in shared memory.</a:t>
            </a:r>
            <a:br>
              <a:rPr lang="en-US" sz="1800" dirty="0" smtClean="0"/>
            </a:br>
            <a:endParaRPr lang="en-US" sz="1800" dirty="0" smtClean="0"/>
          </a:p>
          <a:p>
            <a:pPr marL="457200" indent="-457200">
              <a:buAutoNum type="arabicParenR"/>
            </a:pPr>
            <a:r>
              <a:rPr lang="en-US" sz="1800" dirty="0" smtClean="0"/>
              <a:t>Every thread reads from </a:t>
            </a:r>
            <a:r>
              <a:rPr lang="en-US" sz="1800" dirty="0" err="1" smtClean="0"/>
              <a:t>blur_v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457200" indent="-457200">
              <a:buAutoNum type="arabicParenR"/>
            </a:pPr>
            <a:r>
              <a:rPr lang="en-US" sz="1800" dirty="0" smtClean="0"/>
              <a:t>Stride </a:t>
            </a:r>
            <a:r>
              <a:rPr lang="en-US" sz="1800" dirty="0"/>
              <a:t>0</a:t>
            </a:r>
            <a:r>
              <a:rPr lang="en-US" sz="1800" dirty="0" smtClean="0"/>
              <a:t> access. No bank conflicts </a:t>
            </a:r>
            <a:r>
              <a:rPr lang="en-US" sz="1800" dirty="0" smtClean="0"/>
              <a:t>when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smtClean="0"/>
              <a:t>&gt; GAUSSIAN_SIZE (majority of threads)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694948"/>
            <a:ext cx="4412512" cy="144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Lab </a:t>
            </a:r>
            <a:r>
              <a:rPr lang="en" dirty="0"/>
              <a:t>2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 dirty="0" smtClean="0"/>
              <a:t> Questions </a:t>
            </a:r>
            <a:r>
              <a:rPr lang="en" sz="2400" dirty="0"/>
              <a:t>on latency hiding, thread divergence, coalesced memory access,  bank conflicts, instruction </a:t>
            </a:r>
            <a:r>
              <a:rPr lang="en" sz="2400" dirty="0" smtClean="0"/>
              <a:t>dependencies</a:t>
            </a:r>
            <a:br>
              <a:rPr lang="en" sz="2400" dirty="0" smtClean="0"/>
            </a:br>
            <a:endParaRPr lang="en" sz="2400" dirty="0"/>
          </a:p>
          <a:p>
            <a:pPr marL="457200" lvl="0" indent="-381000">
              <a:buFont typeface="Arial"/>
              <a:buAutoNum type="arabicParenBoth"/>
            </a:pPr>
            <a:r>
              <a:rPr lang="en" sz="2400" dirty="0" smtClean="0"/>
              <a:t> What you actually have to do: Need </a:t>
            </a:r>
            <a:r>
              <a:rPr lang="en" sz="2400" dirty="0"/>
              <a:t>to comment on all non-coalesced memory accesses and bank conflicts in </a:t>
            </a:r>
            <a:r>
              <a:rPr lang="en" sz="2400" dirty="0" smtClean="0"/>
              <a:t>provided kernel code. </a:t>
            </a:r>
            <a:r>
              <a:rPr lang="en" sz="2400" dirty="0"/>
              <a:t>Lastly, </a:t>
            </a:r>
            <a:r>
              <a:rPr lang="en" sz="2400" dirty="0" smtClean="0"/>
              <a:t>improve the matrix transpose kernel by using cache and memory optimizations. 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Matrix </a:t>
            </a:r>
            <a:r>
              <a:rPr lang="en" dirty="0" smtClean="0"/>
              <a:t>Transpose</a:t>
            </a:r>
            <a:endParaRPr lang="en" dirty="0"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204252" y="1200150"/>
            <a:ext cx="4482548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dirty="0" smtClean="0"/>
              <a:t>An interesting IO problem</a:t>
            </a:r>
            <a:r>
              <a:rPr lang="en" sz="1800" dirty="0"/>
              <a:t>, because you have a stride 1 access and a stride n access</a:t>
            </a:r>
            <a:r>
              <a:rPr lang="en" sz="1800" dirty="0" smtClean="0"/>
              <a:t>. Not a trivial access pattern like “blur_v” from Lab 1.</a:t>
            </a:r>
            <a:endParaRPr lang="en" sz="1800" dirty="0"/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>
              <a:spcBef>
                <a:spcPts val="0"/>
              </a:spcBef>
              <a:buNone/>
            </a:pPr>
            <a:r>
              <a:rPr lang="en" sz="1800" dirty="0"/>
              <a:t>Transpose is just a fancy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memcpy</a:t>
            </a:r>
            <a:r>
              <a:rPr lang="en" sz="1800" dirty="0"/>
              <a:t>, so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memcpy </a:t>
            </a:r>
            <a:r>
              <a:rPr lang="en" sz="1800" dirty="0"/>
              <a:t>provides a great performance target</a:t>
            </a:r>
            <a:r>
              <a:rPr lang="en" sz="18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" sz="1800" dirty="0"/>
          </a:p>
          <a:p>
            <a:pPr>
              <a:spcBef>
                <a:spcPts val="0"/>
              </a:spcBef>
              <a:buNone/>
            </a:pPr>
            <a:r>
              <a:rPr lang="en" sz="1800" dirty="0" smtClean="0"/>
              <a:t>N</a:t>
            </a:r>
            <a:r>
              <a:rPr lang="en-US" sz="1800" dirty="0" smtClean="0"/>
              <a:t>o</a:t>
            </a:r>
            <a:r>
              <a:rPr lang="en" sz="1800" dirty="0" smtClean="0"/>
              <a:t>te: This example output is for a clean project without the shmem and optimal kernels completed. Your final output should show a decline in kernel time for the different kernels.</a:t>
            </a:r>
            <a:endParaRPr lang="en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95" y="1200150"/>
            <a:ext cx="2858719" cy="39433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Matrix Transpose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__global__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naiveTransposeKernel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output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880000"/>
                </a:solidFill>
                <a:latin typeface="Consolas"/>
                <a:ea typeface="Consolas"/>
                <a:cs typeface="Consolas"/>
                <a:sym typeface="Consolas"/>
              </a:rPr>
              <a:t>// launched with (64, 16) block size and (n / 64, n / 64) grid size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880000"/>
                </a:solidFill>
                <a:latin typeface="Consolas"/>
                <a:ea typeface="Consolas"/>
                <a:cs typeface="Consolas"/>
                <a:sym typeface="Consolas"/>
              </a:rPr>
              <a:t> // each block transposes a 64x64 block                                                                                                  	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64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64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end_j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4;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>
              <a:solidFill>
                <a:srgbClr val="00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end_j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++)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output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input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i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}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Shared memory &amp; matrix transpose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Idea to avoid non-coalesced accesses: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Load from global memory with stride 1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Store into shared memory with stride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__syncthreads()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Load from shared memory with stride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Store to global memory with stride 1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Choose values of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" sz="2400"/>
              <a:t> and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2400"/>
              <a:t>perform the transpose.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477" y="3435271"/>
            <a:ext cx="8229600" cy="857400"/>
          </a:xfrm>
        </p:spPr>
        <p:txBody>
          <a:bodyPr/>
          <a:lstStyle/>
          <a:p>
            <a:r>
              <a:rPr lang="en-US" dirty="0" smtClean="0"/>
              <a:t>Bank Conflicts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Let’s populate shared memory with random integers. Here’s what the first 8 of 32 banks look like:</a:t>
            </a:r>
            <a:endParaRPr lang="en-US" sz="2400" dirty="0"/>
          </a:p>
        </p:txBody>
      </p:sp>
      <p:sp>
        <p:nvSpPr>
          <p:cNvPr id="6" name="Shape 139"/>
          <p:cNvSpPr txBox="1">
            <a:spLocks/>
          </p:cNvSpPr>
          <p:nvPr/>
        </p:nvSpPr>
        <p:spPr>
          <a:xfrm>
            <a:off x="538480" y="481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r>
              <a:rPr lang="en" sz="2800" dirty="0" smtClean="0"/>
              <a:t>Example of an SM’s shared memory cache</a:t>
            </a:r>
            <a:endParaRPr lang="en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2077874"/>
            <a:ext cx="54102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477" y="3435271"/>
            <a:ext cx="8229600" cy="857400"/>
          </a:xfrm>
        </p:spPr>
        <p:txBody>
          <a:bodyPr/>
          <a:lstStyle/>
          <a:p>
            <a:r>
              <a:rPr lang="en-US" dirty="0" smtClean="0"/>
              <a:t>Bank Conflicts</a:t>
            </a:r>
            <a:endParaRPr lang="en-US" dirty="0"/>
          </a:p>
        </p:txBody>
      </p:sp>
      <p:sp>
        <p:nvSpPr>
          <p:cNvPr id="6" name="Shape 139"/>
          <p:cNvSpPr txBox="1">
            <a:spLocks/>
          </p:cNvSpPr>
          <p:nvPr/>
        </p:nvSpPr>
        <p:spPr>
          <a:xfrm>
            <a:off x="538480" y="481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r>
              <a:rPr lang="en" sz="2800" dirty="0" smtClean="0"/>
              <a:t>Example of an SM’s shared memory cache</a:t>
            </a:r>
            <a:endParaRPr lang="en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436" y="1256071"/>
            <a:ext cx="646747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3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477" y="3435271"/>
            <a:ext cx="8229600" cy="857400"/>
          </a:xfrm>
        </p:spPr>
        <p:txBody>
          <a:bodyPr/>
          <a:lstStyle/>
          <a:p>
            <a:r>
              <a:rPr lang="en-US" dirty="0" smtClean="0"/>
              <a:t>Bank Conflicts</a:t>
            </a:r>
            <a:endParaRPr lang="en-US" dirty="0"/>
          </a:p>
        </p:txBody>
      </p:sp>
      <p:sp>
        <p:nvSpPr>
          <p:cNvPr id="6" name="Shape 139"/>
          <p:cNvSpPr txBox="1">
            <a:spLocks/>
          </p:cNvSpPr>
          <p:nvPr/>
        </p:nvSpPr>
        <p:spPr>
          <a:xfrm>
            <a:off x="538480" y="481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r>
              <a:rPr lang="en" sz="2800" dirty="0" smtClean="0"/>
              <a:t>Example of an SM’s shared memory cache</a:t>
            </a:r>
            <a:endParaRPr lang="en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055" y="1177413"/>
            <a:ext cx="66484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Synchronization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/>
              <a:t>Ideal case for parallelism: 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no resources shared between threads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no communication between threads</a:t>
            </a:r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 lvl="0">
              <a:spcBef>
                <a:spcPts val="0"/>
              </a:spcBef>
              <a:buNone/>
            </a:pPr>
            <a:r>
              <a:rPr lang="en" sz="2400" dirty="0"/>
              <a:t>Many algorithms that require just a little bit of resource sharing can still be accelerated by massive parallelism of GPU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477" y="3435271"/>
            <a:ext cx="8229600" cy="857400"/>
          </a:xfrm>
        </p:spPr>
        <p:txBody>
          <a:bodyPr/>
          <a:lstStyle/>
          <a:p>
            <a:r>
              <a:rPr lang="en-US" dirty="0" smtClean="0"/>
              <a:t>Bank Conflicts</a:t>
            </a:r>
            <a:endParaRPr lang="en-US" dirty="0"/>
          </a:p>
        </p:txBody>
      </p:sp>
      <p:sp>
        <p:nvSpPr>
          <p:cNvPr id="6" name="Shape 139"/>
          <p:cNvSpPr txBox="1">
            <a:spLocks/>
          </p:cNvSpPr>
          <p:nvPr/>
        </p:nvSpPr>
        <p:spPr>
          <a:xfrm>
            <a:off x="538480" y="481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r>
              <a:rPr lang="en" sz="2800" dirty="0" smtClean="0"/>
              <a:t>Example of an SM’s shared memory cache</a:t>
            </a:r>
            <a:endParaRPr lang="en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39338"/>
            <a:ext cx="71628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Avoiding bank conflicts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/>
              <a:t>You can choose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2400" dirty="0"/>
              <a:t>and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2400" dirty="0"/>
              <a:t>to avoid bank conflicts.</a:t>
            </a:r>
          </a:p>
          <a:p>
            <a:pPr rtl="0">
              <a:spcBef>
                <a:spcPts val="0"/>
              </a:spcBef>
              <a:buNone/>
            </a:pPr>
            <a:endParaRPr lang="en-US" sz="2400" dirty="0" smtClean="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2400" dirty="0" smtClean="0">
                <a:latin typeface="Consolas"/>
                <a:ea typeface="Consolas"/>
                <a:cs typeface="Consolas"/>
                <a:sym typeface="Consolas"/>
              </a:rPr>
              <a:t>Remember that there are 32 banks and the GPU runs threads in batches of 32 (called warps).</a:t>
            </a:r>
          </a:p>
          <a:p>
            <a:pPr rtl="0">
              <a:spcBef>
                <a:spcPts val="0"/>
              </a:spcBef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 dirty="0"/>
              <a:t>A stride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n </a:t>
            </a:r>
            <a:r>
              <a:rPr lang="en" sz="2400" dirty="0"/>
              <a:t>access to shared memory avoids bank conflicts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/>
              <a:t>iff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gcd(n, 32) == 1</a:t>
            </a:r>
            <a:r>
              <a:rPr lang="en" sz="2400" dirty="0"/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" dirty="0" smtClean="0"/>
              <a:t>a_utils.cpp</a:t>
            </a:r>
            <a:endParaRPr lang="en" dirty="0"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53836"/>
            <a:ext cx="3318550" cy="31109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 smtClean="0"/>
              <a:t>Included in the UNIX version of this set</a:t>
            </a:r>
            <a:br>
              <a:rPr lang="en" sz="1800" dirty="0" smtClean="0"/>
            </a:br>
            <a:endParaRPr lang="en" sz="1800" dirty="0" smtClean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 smtClean="0"/>
              <a:t>Should minimize lag or infinite waits on GPU function calls.</a:t>
            </a:r>
            <a:br>
              <a:rPr lang="en" sz="1800" dirty="0" smtClean="0"/>
            </a:br>
            <a:endParaRPr lang="en" sz="1800" dirty="0" smtClean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 smtClean="0"/>
              <a:t>Please leave these functions in the code if you are using Haru</a:t>
            </a:r>
            <a:br>
              <a:rPr lang="en" sz="1800" dirty="0" smtClean="0"/>
            </a:br>
            <a:endParaRPr lang="en" sz="1800" dirty="0" smtClean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 smtClean="0"/>
              <a:t>Namespace TA_Utilities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441" y="1427946"/>
            <a:ext cx="5086830" cy="327010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needing synchronization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AutoNum type="arabicParenBoth"/>
            </a:pPr>
            <a:r>
              <a:rPr lang="en" dirty="0" smtClean="0"/>
              <a:t> Parallel BFS</a:t>
            </a:r>
          </a:p>
          <a:p>
            <a:pPr marL="457200" indent="-419100">
              <a:buFont typeface="Arial"/>
              <a:buAutoNum type="arabicParenBoth"/>
            </a:pPr>
            <a:r>
              <a:rPr lang="en" dirty="0" smtClean="0"/>
              <a:t> Summing </a:t>
            </a:r>
            <a:r>
              <a:rPr lang="en" dirty="0"/>
              <a:t>a list of </a:t>
            </a:r>
            <a:r>
              <a:rPr lang="en" dirty="0" smtClean="0"/>
              <a:t>numbers</a:t>
            </a:r>
          </a:p>
          <a:p>
            <a:pPr marL="457200" indent="-419100">
              <a:buFont typeface="Arial"/>
              <a:buAutoNum type="arabicParenBoth"/>
            </a:pPr>
            <a:r>
              <a:rPr lang="en" dirty="0" smtClean="0"/>
              <a:t> Loading data into a GPU’s shared memory</a:t>
            </a:r>
            <a:br>
              <a:rPr lang="en" dirty="0" smtClean="0"/>
            </a:br>
            <a:endParaRPr lang="en" dirty="0"/>
          </a:p>
          <a:p>
            <a:pPr marL="38100" lvl="0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405" y="2614637"/>
            <a:ext cx="3855189" cy="252886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__syncthreads()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58409" y="1170333"/>
            <a:ext cx="3727174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 smtClean="0">
                <a:latin typeface="Consolas"/>
                <a:ea typeface="Consolas"/>
                <a:cs typeface="Consolas"/>
                <a:sym typeface="Consolas"/>
              </a:rPr>
              <a:t>__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syncthreads() </a:t>
            </a:r>
            <a:r>
              <a:rPr lang="en" sz="1800" dirty="0"/>
              <a:t>synchronizes all threads in a block</a:t>
            </a:r>
            <a:r>
              <a:rPr lang="en" sz="1800" dirty="0" smtClean="0"/>
              <a:t>. </a:t>
            </a:r>
            <a:endParaRPr lang="en" sz="1800" dirty="0"/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1800" dirty="0" smtClean="0"/>
              <a:t>Remember that shared memory is per block. </a:t>
            </a:r>
            <a:r>
              <a:rPr lang="en" sz="1800" dirty="0">
                <a:ea typeface="Consolas"/>
              </a:rPr>
              <a:t>Every block that is launched will have to allocate shared memory for its own </a:t>
            </a:r>
            <a:r>
              <a:rPr lang="en" sz="1800" dirty="0" smtClean="0">
                <a:ea typeface="Consolas"/>
              </a:rPr>
              <a:t>itself on </a:t>
            </a:r>
            <a:r>
              <a:rPr lang="en" sz="1800" dirty="0">
                <a:ea typeface="Consolas"/>
              </a:rPr>
              <a:t>its resident SM.</a:t>
            </a:r>
            <a:endParaRPr lang="en"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" sz="1800" dirty="0" smtClean="0"/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 smtClean="0"/>
              <a:t>This __synchthreads() call is very useful for kernels using shared memory.</a:t>
            </a:r>
            <a:br>
              <a:rPr lang="en" sz="1800" dirty="0" smtClean="0"/>
            </a:br>
            <a:endParaRPr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363731"/>
            <a:ext cx="5018760" cy="292997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instructions: motivation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Two threads try to increment variable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x=42 </a:t>
            </a:r>
            <a:r>
              <a:rPr lang="en" sz="2400"/>
              <a:t>concurrently. Final value should be 44.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Possible execution order: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0 load x (=42) into register r0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1 load x (=42) into register r1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0 increment r0 to 43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1 increment r1 to 43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0 store r0 (=43) into x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1 store r1 (=43) into x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0"/>
              </a:spcBef>
              <a:buNone/>
            </a:pPr>
            <a:endParaRPr sz="2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4922475" y="3604700"/>
            <a:ext cx="3669000" cy="71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Actual final value of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" sz="2400"/>
              <a:t>: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43</a:t>
            </a:r>
          </a:p>
          <a:p>
            <a:pPr algn="ctr">
              <a:spcBef>
                <a:spcPts val="0"/>
              </a:spcBef>
              <a:buNone/>
            </a:pPr>
            <a:r>
              <a:rPr lang="en" sz="2400"/>
              <a:t>:(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instructions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An atomic instruction executes as a single unit, cannot be interrupted</a:t>
            </a:r>
            <a:r>
              <a:rPr lang="en" sz="2400" dirty="0" smtClean="0"/>
              <a:t>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" sz="2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/>
              <a:t>Serializes </a:t>
            </a:r>
            <a:r>
              <a:rPr lang="en" sz="2400" dirty="0" smtClean="0"/>
              <a:t>access</a:t>
            </a:r>
            <a:endParaRPr lang="en" sz="2400" dirty="0"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2550" y="1966949"/>
            <a:ext cx="2958900" cy="29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instructions on CUDA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atomic{Add, Sub, Exch, Min, Max, Inc, Dec, CAS,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   And, Or, Xor}</a:t>
            </a:r>
          </a:p>
          <a:p>
            <a:pPr marL="0" indent="0" rtl="0">
              <a:spcBef>
                <a:spcPts val="0"/>
              </a:spcBef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" sz="2400" dirty="0"/>
              <a:t>Syntax: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atomicAdd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address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val)</a:t>
            </a:r>
          </a:p>
          <a:p>
            <a:pPr marL="0" indent="0" rtl="0">
              <a:spcBef>
                <a:spcPts val="0"/>
              </a:spcBef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Work in both global and shared memory!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(Synchronization) budget advice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Do more cheap things and fewer expensive things!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Example: computing sum of list of numbers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Naive: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each thread atomically increments each number to accumulator in global memory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 example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Smarter solution: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each thread computes its own sum in register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use warp </a:t>
            </a:r>
            <a:r>
              <a:rPr lang="en" sz="2400" dirty="0" smtClean="0"/>
              <a:t>shuffle (next slide) </a:t>
            </a:r>
            <a:r>
              <a:rPr lang="en" sz="2400" dirty="0"/>
              <a:t>to compute sum over warp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each warp does a single atomic increment to accumulator in global </a:t>
            </a:r>
            <a:r>
              <a:rPr lang="en" sz="2400" dirty="0" smtClean="0"/>
              <a:t>memory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 smtClean="0"/>
              <a:t>Reduce number of atomic instructions by a factor of 32 (warp size)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970</Words>
  <Application>Microsoft Office PowerPoint</Application>
  <PresentationFormat>On-screen Show (16:9)</PresentationFormat>
  <Paragraphs>144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Consolas</vt:lpstr>
      <vt:lpstr>biz</vt:lpstr>
      <vt:lpstr>CS 179:  GPU Computing</vt:lpstr>
      <vt:lpstr>Synchronization</vt:lpstr>
      <vt:lpstr>Examples needing synchronization</vt:lpstr>
      <vt:lpstr>__syncthreads()</vt:lpstr>
      <vt:lpstr>Atomic instructions: motivation</vt:lpstr>
      <vt:lpstr>Atomic instructions</vt:lpstr>
      <vt:lpstr>Atomic instructions on CUDA</vt:lpstr>
      <vt:lpstr>(Synchronization) budget advice</vt:lpstr>
      <vt:lpstr>Sum example</vt:lpstr>
      <vt:lpstr>Warp-synchronous programming</vt:lpstr>
      <vt:lpstr>Warp shuffle</vt:lpstr>
      <vt:lpstr>Quick Aside: blur_v from Lab 1</vt:lpstr>
      <vt:lpstr>Lab 2</vt:lpstr>
      <vt:lpstr>Matrix Transpose</vt:lpstr>
      <vt:lpstr>Matrix Transpose</vt:lpstr>
      <vt:lpstr>Shared memory &amp; matrix transpose</vt:lpstr>
      <vt:lpstr>Bank Conflicts</vt:lpstr>
      <vt:lpstr>Bank Conflicts</vt:lpstr>
      <vt:lpstr>Bank Conflicts</vt:lpstr>
      <vt:lpstr>Bank Conflicts</vt:lpstr>
      <vt:lpstr>Avoiding bank conflicts</vt:lpstr>
      <vt:lpstr>ta_utils.cpp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 Recitation 2</dc:title>
  <dc:creator>Jordan Bonilla</dc:creator>
  <cp:lastModifiedBy>Jordan Bonilla</cp:lastModifiedBy>
  <cp:revision>15</cp:revision>
  <dcterms:modified xsi:type="dcterms:W3CDTF">2016-04-09T05:13:26Z</dcterms:modified>
</cp:coreProperties>
</file>