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918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89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90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84647AC0-F7E9-40A0-AB3D-43DB68C45606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7EB1E76-6BCB-402F-AEFD-C2553E811D49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81040" y="4124520"/>
            <a:ext cx="798948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5320" y="412452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581040" y="412452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1" name="Picture 40"/>
          <p:cNvPicPr/>
          <p:nvPr/>
        </p:nvPicPr>
        <p:blipFill>
          <a:blip r:embed="rId2"/>
          <a:stretch>
            <a:fillRect/>
          </a:stretch>
        </p:blipFill>
        <p:spPr>
          <a:xfrm>
            <a:off x="2300400" y="2227680"/>
            <a:ext cx="4550400" cy="3630600"/>
          </a:xfrm>
          <a:prstGeom prst="rect">
            <a:avLst/>
          </a:prstGeom>
          <a:ln>
            <a:noFill/>
          </a:ln>
        </p:spPr>
      </p:pic>
      <p:pic>
        <p:nvPicPr>
          <p:cNvPr id="42" name="Picture 41"/>
          <p:cNvPicPr/>
          <p:nvPr/>
        </p:nvPicPr>
        <p:blipFill>
          <a:blip r:embed="rId2"/>
          <a:stretch>
            <a:fillRect/>
          </a:stretch>
        </p:blipFill>
        <p:spPr>
          <a:xfrm>
            <a:off x="2300400" y="2227680"/>
            <a:ext cx="4550400" cy="363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581040" y="2228040"/>
            <a:ext cx="7989480" cy="363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581040" y="687600"/>
            <a:ext cx="7989480" cy="5021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81040" y="412452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581040" y="2228040"/>
            <a:ext cx="7989480" cy="363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5320" y="412452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81040" y="4124520"/>
            <a:ext cx="798948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81040" y="4124520"/>
            <a:ext cx="798948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675320" y="412452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581040" y="412452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84" name="Picture 83"/>
          <p:cNvPicPr/>
          <p:nvPr/>
        </p:nvPicPr>
        <p:blipFill>
          <a:blip r:embed="rId2"/>
          <a:stretch>
            <a:fillRect/>
          </a:stretch>
        </p:blipFill>
        <p:spPr>
          <a:xfrm>
            <a:off x="2300400" y="2227680"/>
            <a:ext cx="4550400" cy="3630600"/>
          </a:xfrm>
          <a:prstGeom prst="rect">
            <a:avLst/>
          </a:prstGeom>
          <a:ln>
            <a:noFill/>
          </a:ln>
        </p:spPr>
      </p:pic>
      <p:pic>
        <p:nvPicPr>
          <p:cNvPr id="85" name="Picture 84"/>
          <p:cNvPicPr/>
          <p:nvPr/>
        </p:nvPicPr>
        <p:blipFill>
          <a:blip r:embed="rId2"/>
          <a:stretch>
            <a:fillRect/>
          </a:stretch>
        </p:blipFill>
        <p:spPr>
          <a:xfrm>
            <a:off x="2300400" y="2227680"/>
            <a:ext cx="4550400" cy="363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581040" y="687600"/>
            <a:ext cx="7989480" cy="5021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81040" y="412452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5320" y="412452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81040" y="4124520"/>
            <a:ext cx="798948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448200" y="441360"/>
            <a:ext cx="2719440" cy="107640"/>
          </a:xfrm>
          <a:prstGeom prst="rect">
            <a:avLst/>
          </a:prstGeom>
          <a:solidFill>
            <a:srgbClr val="000000"/>
          </a:solidFill>
          <a:ln w="12600">
            <a:noFill/>
          </a:ln>
        </p:spPr>
      </p:sp>
      <p:sp>
        <p:nvSpPr>
          <p:cNvPr id="10" name="CustomShape 2"/>
          <p:cNvSpPr/>
          <p:nvPr/>
        </p:nvSpPr>
        <p:spPr>
          <a:xfrm>
            <a:off x="5976000" y="441360"/>
            <a:ext cx="2710440" cy="107640"/>
          </a:xfrm>
          <a:prstGeom prst="rect">
            <a:avLst/>
          </a:prstGeom>
          <a:solidFill>
            <a:srgbClr val="808080"/>
          </a:solidFill>
          <a:ln w="1260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3216600" y="441360"/>
            <a:ext cx="2710440" cy="107640"/>
          </a:xfrm>
          <a:prstGeom prst="rect">
            <a:avLst/>
          </a:prstGeom>
          <a:solidFill>
            <a:srgbClr val="B2B2B2"/>
          </a:solidFill>
          <a:ln w="12600">
            <a:noFill/>
          </a:ln>
        </p:spPr>
      </p:sp>
      <p:sp>
        <p:nvSpPr>
          <p:cNvPr id="3" name="CustomShape 4"/>
          <p:cNvSpPr/>
          <p:nvPr/>
        </p:nvSpPr>
        <p:spPr>
          <a:xfrm>
            <a:off x="448200" y="3085920"/>
            <a:ext cx="8239680" cy="3304440"/>
          </a:xfrm>
          <a:prstGeom prst="rect">
            <a:avLst/>
          </a:prstGeom>
          <a:solidFill>
            <a:srgbClr val="000000"/>
          </a:solidFill>
          <a:ln w="12600">
            <a:noFill/>
          </a:ln>
        </p:spPr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581040" y="990720"/>
            <a:ext cx="7989480" cy="15044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Gill Sans MT"/>
              </a:rPr>
              <a:t>Click to edit the title text formatClick to edit Master title style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5559480" y="595620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900">
                <a:solidFill>
                  <a:srgbClr val="404040"/>
                </a:solidFill>
                <a:latin typeface="Gill Sans MT"/>
              </a:rPr>
              <a:t>3/29/16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581040" y="5951880"/>
            <a:ext cx="487008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7800480" y="5956200"/>
            <a:ext cx="77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DD840B5-D9A7-474A-B803-F37BF4F443F9}" type="slidenum">
              <a:rPr lang="en-US" sz="900">
                <a:solidFill>
                  <a:srgbClr val="404040"/>
                </a:solidFill>
                <a:latin typeface="Gill Sans MT"/>
              </a:rPr>
              <a:t>‹#›</a:t>
            </a:fld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>
                <a:latin typeface="Gill Sans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>
                <a:latin typeface="Gill Sans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200">
                <a:latin typeface="Gill Sans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200">
                <a:latin typeface="Gill Sans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Gill Sans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Gill Sans MT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Gill Sans MT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448200" y="441360"/>
            <a:ext cx="2719440" cy="107640"/>
          </a:xfrm>
          <a:prstGeom prst="rect">
            <a:avLst/>
          </a:prstGeom>
          <a:solidFill>
            <a:srgbClr val="000000"/>
          </a:solidFill>
          <a:ln w="12600">
            <a:noFill/>
          </a:ln>
        </p:spPr>
      </p:sp>
      <p:sp>
        <p:nvSpPr>
          <p:cNvPr id="44" name="CustomShape 2"/>
          <p:cNvSpPr/>
          <p:nvPr/>
        </p:nvSpPr>
        <p:spPr>
          <a:xfrm>
            <a:off x="5976000" y="441360"/>
            <a:ext cx="2710440" cy="107640"/>
          </a:xfrm>
          <a:prstGeom prst="rect">
            <a:avLst/>
          </a:prstGeom>
          <a:solidFill>
            <a:srgbClr val="808080"/>
          </a:solidFill>
          <a:ln w="12600">
            <a:noFill/>
          </a:ln>
        </p:spPr>
      </p:sp>
      <p:sp>
        <p:nvSpPr>
          <p:cNvPr id="45" name="CustomShape 3"/>
          <p:cNvSpPr/>
          <p:nvPr/>
        </p:nvSpPr>
        <p:spPr>
          <a:xfrm>
            <a:off x="3216600" y="441360"/>
            <a:ext cx="2710440" cy="107640"/>
          </a:xfrm>
          <a:prstGeom prst="rect">
            <a:avLst/>
          </a:prstGeom>
          <a:solidFill>
            <a:srgbClr val="B2B2B2"/>
          </a:solidFill>
          <a:ln w="12600">
            <a:noFill/>
          </a:ln>
        </p:spPr>
      </p:sp>
      <p:sp>
        <p:nvSpPr>
          <p:cNvPr id="46" name="CustomShape 4"/>
          <p:cNvSpPr/>
          <p:nvPr/>
        </p:nvSpPr>
        <p:spPr>
          <a:xfrm>
            <a:off x="448200" y="599760"/>
            <a:ext cx="8238240" cy="1258560"/>
          </a:xfrm>
          <a:prstGeom prst="rect">
            <a:avLst/>
          </a:prstGeom>
          <a:solidFill>
            <a:srgbClr val="000000"/>
          </a:solidFill>
          <a:ln w="12600">
            <a:noFill/>
          </a:ln>
        </p:spPr>
      </p:sp>
      <p:sp>
        <p:nvSpPr>
          <p:cNvPr id="47" name="PlaceHolder 5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Click to edit the title text formatClick to edit Master title style</a:t>
            </a:r>
            <a:endParaRPr/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anchor="ctr"/>
          <a:lstStyle/>
          <a:p>
            <a:pPr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Gill Sans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Gill Sans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Gill Sans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Gill Sans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Gill Sans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Gill Sans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92000"/>
              <a:buFont typeface="Wingdings 2" charset="2"/>
              <a:buChar char=""/>
            </a:pPr>
            <a:r>
              <a:rPr lang="en-US">
                <a:solidFill>
                  <a:srgbClr val="000000"/>
                </a:solidFill>
                <a:latin typeface="Gill Sans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92000"/>
              <a:buFont typeface="Wingdings 2" charset="2"/>
              <a:buChar char=""/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92000"/>
              <a:buFont typeface="Wingdings 2" charset="2"/>
              <a:buChar char=""/>
            </a:pPr>
            <a:r>
              <a:rPr lang="en-US" sz="1400">
                <a:solidFill>
                  <a:srgbClr val="000000"/>
                </a:solidFill>
                <a:latin typeface="Gill Sans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92000"/>
              <a:buFont typeface="Wingdings 2" charset="2"/>
              <a:buChar char=""/>
            </a:pPr>
            <a:r>
              <a:rPr lang="en-US" sz="1200">
                <a:solidFill>
                  <a:srgbClr val="000000"/>
                </a:solidFill>
                <a:latin typeface="Gill Sans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92000"/>
              <a:buFont typeface="Wingdings 2" charset="2"/>
              <a:buChar char=""/>
            </a:pPr>
            <a:r>
              <a:rPr lang="en-US" sz="1200">
                <a:solidFill>
                  <a:srgbClr val="000000"/>
                </a:solidFill>
                <a:latin typeface="Gill Sans MT"/>
              </a:rPr>
              <a:t>Fifth level</a:t>
            </a:r>
            <a:endParaRPr/>
          </a:p>
        </p:txBody>
      </p:sp>
      <p:sp>
        <p:nvSpPr>
          <p:cNvPr id="49" name="PlaceHolder 7"/>
          <p:cNvSpPr>
            <a:spLocks noGrp="1"/>
          </p:cNvSpPr>
          <p:nvPr>
            <p:ph type="dt"/>
          </p:nvPr>
        </p:nvSpPr>
        <p:spPr>
          <a:xfrm>
            <a:off x="5559480" y="595620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900">
                <a:solidFill>
                  <a:srgbClr val="B2B2B2"/>
                </a:solidFill>
                <a:latin typeface="Gill Sans MT"/>
              </a:rPr>
              <a:t>3/29/16</a:t>
            </a:r>
            <a:endParaRPr/>
          </a:p>
        </p:txBody>
      </p:sp>
      <p:sp>
        <p:nvSpPr>
          <p:cNvPr id="50" name="PlaceHolder 8"/>
          <p:cNvSpPr>
            <a:spLocks noGrp="1"/>
          </p:cNvSpPr>
          <p:nvPr>
            <p:ph type="ftr"/>
          </p:nvPr>
        </p:nvSpPr>
        <p:spPr>
          <a:xfrm>
            <a:off x="581040" y="5951880"/>
            <a:ext cx="487008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51" name="PlaceHolder 9"/>
          <p:cNvSpPr>
            <a:spLocks noGrp="1"/>
          </p:cNvSpPr>
          <p:nvPr>
            <p:ph type="sldNum"/>
          </p:nvPr>
        </p:nvSpPr>
        <p:spPr>
          <a:xfrm>
            <a:off x="7800480" y="5956200"/>
            <a:ext cx="770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2CC633A-1C48-42B6-A4D1-D55EAE43B5A1}" type="slidenum">
              <a:rPr lang="en-US" sz="900">
                <a:solidFill>
                  <a:srgbClr val="B2B2B2"/>
                </a:solidFill>
                <a:latin typeface="Gill Sans MT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s179.ta@gmail.com" TargetMode="Externa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forms/4GDYz4PtpcBr0qe03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s179.ta@gmail.com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85800" y="1676520"/>
            <a:ext cx="7772040" cy="146952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Gill Sans MT"/>
              </a:rPr>
              <a:t>CS 179: GPU Programming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1371600" y="3429000"/>
            <a:ext cx="6400440" cy="13712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1600">
                <a:solidFill>
                  <a:srgbClr val="B2B2B2"/>
                </a:solidFill>
                <a:latin typeface="Gill Sans MT"/>
              </a:rPr>
              <a:t>Lecture 1: Introduction</a:t>
            </a:r>
            <a:endParaRPr/>
          </a:p>
        </p:txBody>
      </p:sp>
      <p:sp>
        <p:nvSpPr>
          <p:cNvPr id="93" name="CustomShape 3"/>
          <p:cNvSpPr/>
          <p:nvPr/>
        </p:nvSpPr>
        <p:spPr>
          <a:xfrm>
            <a:off x="6629400" y="6350040"/>
            <a:ext cx="251424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900">
                <a:solidFill>
                  <a:srgbClr val="A6A6A6"/>
                </a:solidFill>
                <a:latin typeface="Gill Sans MT"/>
              </a:rPr>
              <a:t>Images: http://en.wikipedia.org</a:t>
            </a:r>
            <a:endParaRPr/>
          </a:p>
          <a:p>
            <a:pPr>
              <a:lnSpc>
                <a:spcPct val="100000"/>
              </a:lnSpc>
            </a:pPr>
            <a:r>
              <a:rPr lang="en-US" sz="900">
                <a:solidFill>
                  <a:srgbClr val="A6A6A6"/>
                </a:solidFill>
                <a:latin typeface="Gill Sans MT"/>
              </a:rPr>
              <a:t>http://www.pcper.com</a:t>
            </a:r>
            <a:endParaRPr/>
          </a:p>
          <a:p>
            <a:pPr>
              <a:lnSpc>
                <a:spcPct val="100000"/>
              </a:lnSpc>
            </a:pPr>
            <a:r>
              <a:rPr lang="en-US" sz="900">
                <a:solidFill>
                  <a:srgbClr val="A6A6A6"/>
                </a:solidFill>
                <a:latin typeface="Gill Sans MT"/>
              </a:rPr>
              <a:t>http://northdallasradiationoncology.com/</a:t>
            </a:r>
            <a:endParaRPr/>
          </a:p>
          <a:p>
            <a:pPr>
              <a:lnSpc>
                <a:spcPct val="100000"/>
              </a:lnSpc>
            </a:pPr>
            <a:r>
              <a:rPr lang="en-US" sz="900">
                <a:solidFill>
                  <a:srgbClr val="A6A6A6"/>
                </a:solidFill>
                <a:latin typeface="Gill Sans MT"/>
              </a:rPr>
              <a:t>GPU Gems (Nvidia)</a:t>
            </a:r>
            <a:endParaRPr/>
          </a:p>
        </p:txBody>
      </p:sp>
      <p:pic>
        <p:nvPicPr>
          <p:cNvPr id="94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6781680" y="4137840"/>
            <a:ext cx="1676160" cy="1676160"/>
          </a:xfrm>
          <a:prstGeom prst="rect">
            <a:avLst/>
          </a:prstGeom>
          <a:ln>
            <a:noFill/>
          </a:ln>
        </p:spPr>
      </p:pic>
      <p:pic>
        <p:nvPicPr>
          <p:cNvPr id="95" name="Picture 2"/>
          <p:cNvPicPr/>
          <p:nvPr/>
        </p:nvPicPr>
        <p:blipFill>
          <a:blip r:embed="rId4"/>
          <a:stretch>
            <a:fillRect/>
          </a:stretch>
        </p:blipFill>
        <p:spPr>
          <a:xfrm>
            <a:off x="685800" y="4114800"/>
            <a:ext cx="1692360" cy="1683000"/>
          </a:xfrm>
          <a:prstGeom prst="rect">
            <a:avLst/>
          </a:prstGeom>
          <a:ln>
            <a:noFill/>
          </a:ln>
        </p:spPr>
      </p:pic>
      <p:pic>
        <p:nvPicPr>
          <p:cNvPr id="96" name="Picture 3"/>
          <p:cNvPicPr/>
          <p:nvPr/>
        </p:nvPicPr>
        <p:blipFill>
          <a:blip r:embed="rId5"/>
          <a:stretch>
            <a:fillRect/>
          </a:stretch>
        </p:blipFill>
        <p:spPr>
          <a:xfrm>
            <a:off x="2971800" y="4191120"/>
            <a:ext cx="3139200" cy="1569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GPUs – The Motivation</a:t>
            </a:r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581040" y="1944720"/>
            <a:ext cx="7989480" cy="28326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Raytracing:</a:t>
            </a:r>
            <a:endParaRPr dirty="0"/>
          </a:p>
          <a:p>
            <a:r>
              <a:rPr lang="en-US" sz="2000" dirty="0">
                <a:solidFill>
                  <a:srgbClr val="000000"/>
                </a:solidFill>
                <a:latin typeface="Lucida Console"/>
              </a:rPr>
              <a:t>for all pixels (</a:t>
            </a:r>
            <a:r>
              <a:rPr lang="en-US" sz="2000" dirty="0" err="1">
                <a:solidFill>
                  <a:srgbClr val="000000"/>
                </a:solidFill>
                <a:latin typeface="Lucida Console"/>
              </a:rPr>
              <a:t>i,j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):</a:t>
            </a:r>
            <a:endParaRPr dirty="0"/>
          </a:p>
          <a:p>
            <a:r>
              <a:rPr lang="en-US" sz="2000" dirty="0">
                <a:solidFill>
                  <a:srgbClr val="000000"/>
                </a:solidFill>
                <a:latin typeface="Lucida Console"/>
              </a:rPr>
              <a:t>    Calculate ray point and direction in 3d space</a:t>
            </a:r>
            <a:endParaRPr dirty="0"/>
          </a:p>
          <a:p>
            <a:r>
              <a:rPr lang="en-US" sz="2000" dirty="0">
                <a:solidFill>
                  <a:srgbClr val="000000"/>
                </a:solidFill>
                <a:latin typeface="Lucida Console"/>
              </a:rPr>
              <a:t>    if ray intersects object:</a:t>
            </a:r>
            <a:endParaRPr dirty="0"/>
          </a:p>
          <a:p>
            <a:r>
              <a:rPr lang="en-US" sz="2000" dirty="0">
                <a:solidFill>
                  <a:srgbClr val="000000"/>
                </a:solidFill>
                <a:latin typeface="Lucida Console"/>
              </a:rPr>
              <a:t>	calculate lighting at closest object</a:t>
            </a:r>
            <a:endParaRPr dirty="0"/>
          </a:p>
          <a:p>
            <a:r>
              <a:rPr lang="en-US" sz="2000" dirty="0">
                <a:solidFill>
                  <a:srgbClr val="000000"/>
                </a:solidFill>
                <a:latin typeface="Lucida Console"/>
              </a:rPr>
              <a:t>	store color of (</a:t>
            </a:r>
            <a:r>
              <a:rPr lang="en-US" sz="2000" dirty="0" err="1">
                <a:solidFill>
                  <a:srgbClr val="000000"/>
                </a:solidFill>
                <a:latin typeface="Lucida Console"/>
              </a:rPr>
              <a:t>i,j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)</a:t>
            </a:r>
            <a:endParaRPr dirty="0"/>
          </a:p>
        </p:txBody>
      </p:sp>
      <p:pic>
        <p:nvPicPr>
          <p:cNvPr id="12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717160" y="4136760"/>
            <a:ext cx="2994480" cy="2433240"/>
          </a:xfrm>
          <a:prstGeom prst="rect">
            <a:avLst/>
          </a:prstGeom>
          <a:ln>
            <a:noFill/>
          </a:ln>
        </p:spPr>
      </p:pic>
      <p:sp>
        <p:nvSpPr>
          <p:cNvPr id="125" name="CustomShape 3"/>
          <p:cNvSpPr/>
          <p:nvPr/>
        </p:nvSpPr>
        <p:spPr>
          <a:xfrm>
            <a:off x="5486400" y="3962520"/>
            <a:ext cx="35420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900">
                <a:solidFill>
                  <a:srgbClr val="000000"/>
                </a:solidFill>
                <a:latin typeface="Gill Sans MT"/>
              </a:rPr>
              <a:t>Superquadric Cylinders, exponent 0.1, yellow glass balls, Barr, 1981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EXAMPLE</a:t>
            </a:r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Add two arrays</a:t>
            </a:r>
            <a:endParaRPr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Gill Sans MT"/>
              </a:rPr>
              <a:t>A</a:t>
            </a:r>
            <a:r>
              <a:rPr lang="en-US" sz="1600" dirty="0" smtClean="0">
                <a:solidFill>
                  <a:srgbClr val="000000"/>
                </a:solidFill>
                <a:latin typeface="Gill Sans MT"/>
              </a:rPr>
              <a:t>[ ] </a:t>
            </a:r>
            <a:r>
              <a:rPr lang="en-US" sz="1600" dirty="0">
                <a:solidFill>
                  <a:srgbClr val="000000"/>
                </a:solidFill>
                <a:latin typeface="Gill Sans MT"/>
              </a:rPr>
              <a:t>+ B</a:t>
            </a:r>
            <a:r>
              <a:rPr lang="en-US" sz="1600" dirty="0" smtClean="0">
                <a:solidFill>
                  <a:srgbClr val="000000"/>
                </a:solidFill>
                <a:latin typeface="Gill Sans MT"/>
              </a:rPr>
              <a:t>[ ] </a:t>
            </a:r>
            <a:r>
              <a:rPr lang="en-US" sz="1600" dirty="0">
                <a:solidFill>
                  <a:srgbClr val="000000"/>
                </a:solidFill>
                <a:latin typeface="Gill Sans MT"/>
              </a:rPr>
              <a:t>-&gt; C</a:t>
            </a:r>
            <a:r>
              <a:rPr lang="en-US" sz="1600" dirty="0" smtClean="0">
                <a:solidFill>
                  <a:srgbClr val="000000"/>
                </a:solidFill>
                <a:latin typeface="Gill Sans MT"/>
              </a:rPr>
              <a:t>[ 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On the CPU</a:t>
            </a:r>
            <a:r>
              <a:rPr lang="en-US" dirty="0" smtClean="0">
                <a:solidFill>
                  <a:srgbClr val="000000"/>
                </a:solidFill>
                <a:latin typeface="Gill Sans MT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float *C = 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malloc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(N * 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sizeof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(float));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for (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 = 0; 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 &lt; N; 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++)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C[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] = A[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] + B[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 smtClean="0">
                <a:solidFill>
                  <a:srgbClr val="000000"/>
                </a:solidFill>
                <a:latin typeface="Lucida Console"/>
              </a:rPr>
              <a:t>];</a:t>
            </a:r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r</a:t>
            </a:r>
            <a:r>
              <a:rPr lang="en-US" sz="1500" dirty="0" smtClean="0">
                <a:solidFill>
                  <a:srgbClr val="000000"/>
                </a:solidFill>
                <a:latin typeface="Lucida Console"/>
              </a:rPr>
              <a:t>eturn C;</a:t>
            </a:r>
            <a:endParaRPr lang="en-US" dirty="0"/>
          </a:p>
          <a:p>
            <a:pPr lvl="1"/>
            <a:endParaRPr lang="en-US" sz="1600" dirty="0">
              <a:solidFill>
                <a:srgbClr val="000000"/>
              </a:solidFill>
              <a:latin typeface="Gill Sans MT"/>
            </a:endParaRPr>
          </a:p>
          <a:p>
            <a:pPr lvl="1"/>
            <a:r>
              <a:rPr lang="en-US" sz="1600" i="1" dirty="0" smtClean="0">
                <a:solidFill>
                  <a:srgbClr val="000000"/>
                </a:solidFill>
                <a:latin typeface="Gill Sans MT"/>
              </a:rPr>
              <a:t>This operates </a:t>
            </a: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sequentially… can we do better?</a:t>
            </a:r>
            <a:endParaRPr i="1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5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A simple problem…</a:t>
            </a:r>
            <a:endParaRPr/>
          </a:p>
        </p:txBody>
      </p:sp>
      <p:sp>
        <p:nvSpPr>
          <p:cNvPr id="129" name="TextShape 2"/>
          <p:cNvSpPr txBox="1"/>
          <p:nvPr/>
        </p:nvSpPr>
        <p:spPr>
          <a:xfrm>
            <a:off x="914400" y="1931760"/>
            <a:ext cx="7619760" cy="4925880"/>
          </a:xfrm>
          <a:prstGeom prst="rect">
            <a:avLst/>
          </a:prstGeom>
        </p:spPr>
        <p:txBody>
          <a:bodyPr anchor="ctr"/>
          <a:lstStyle/>
          <a:p>
            <a:pPr marL="285750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On the CPU (multi-threaded, pseudocode</a:t>
            </a:r>
            <a:r>
              <a:rPr lang="en-US" dirty="0" smtClean="0">
                <a:solidFill>
                  <a:srgbClr val="000000"/>
                </a:solidFill>
                <a:latin typeface="Gill Sans MT"/>
              </a:rPr>
              <a:t>):</a:t>
            </a:r>
          </a:p>
          <a:p>
            <a:pPr>
              <a:lnSpc>
                <a:spcPct val="100000"/>
              </a:lnSpc>
              <a:buSzPct val="92000"/>
            </a:pP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(allocate memory for C)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Create # of threads equal to number of cores on processor (around 2, 4, perhaps 8)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(Indicate portions of A, B, C to each thread...)</a:t>
            </a:r>
            <a:endParaRPr dirty="0"/>
          </a:p>
          <a:p>
            <a:pPr lvl="1"/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...</a:t>
            </a:r>
            <a:endParaRPr dirty="0"/>
          </a:p>
          <a:p>
            <a:pPr lvl="1"/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In each thread,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For (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 from beginning region of thread)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C[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] &lt;- A[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] + B[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]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//lots of waiting involved for memory reads, writes, ...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Wait for threads to synchronize...</a:t>
            </a:r>
            <a:endParaRPr dirty="0"/>
          </a:p>
          <a:p>
            <a:endParaRPr dirty="0"/>
          </a:p>
          <a:p>
            <a:pPr lvl="1">
              <a:lnSpc>
                <a:spcPct val="100000"/>
              </a:lnSpc>
              <a:buSzPct val="92000"/>
            </a:pPr>
            <a:r>
              <a:rPr lang="en-US" sz="1600" i="1" dirty="0" smtClean="0">
                <a:solidFill>
                  <a:srgbClr val="000000"/>
                </a:solidFill>
                <a:latin typeface="Gill Sans MT"/>
              </a:rPr>
              <a:t>This is slightly </a:t>
            </a: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faster – 2-8x (slightly more with other tricks</a:t>
            </a:r>
            <a:r>
              <a:rPr lang="en-US" sz="1600" i="1" dirty="0" smtClean="0">
                <a:solidFill>
                  <a:srgbClr val="000000"/>
                </a:solidFill>
                <a:latin typeface="Gill Sans MT"/>
              </a:rPr>
              <a:t>)</a:t>
            </a:r>
            <a:endParaRPr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A simple problem…</a:t>
            </a:r>
            <a:endParaRPr/>
          </a:p>
        </p:txBody>
      </p:sp>
      <p:sp>
        <p:nvSpPr>
          <p:cNvPr id="131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anchor="ctr"/>
          <a:lstStyle/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How many threads? How does performance scale?</a:t>
            </a:r>
            <a:endParaRPr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sz="2400" dirty="0"/>
          </a:p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Context switching:</a:t>
            </a:r>
            <a:endParaRPr sz="24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High penalty on the CPU</a:t>
            </a:r>
            <a:endParaRPr sz="24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Gill Sans MT"/>
              </a:rPr>
              <a:t>Not an issue on the </a:t>
            </a:r>
            <a:r>
              <a:rPr lang="en-US" sz="2000" dirty="0">
                <a:solidFill>
                  <a:srgbClr val="000000"/>
                </a:solidFill>
                <a:latin typeface="Gill Sans MT"/>
              </a:rPr>
              <a:t>GPU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A simple problem…</a:t>
            </a:r>
            <a:endParaRPr/>
          </a:p>
        </p:txBody>
      </p:sp>
      <p:sp>
        <p:nvSpPr>
          <p:cNvPr id="133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anchor="ctr"/>
          <a:lstStyle/>
          <a:p>
            <a:pPr marL="285750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On the GPU</a:t>
            </a:r>
            <a:r>
              <a:rPr lang="en-US" dirty="0" smtClean="0">
                <a:solidFill>
                  <a:srgbClr val="000000"/>
                </a:solidFill>
                <a:latin typeface="Gill Sans MT"/>
              </a:rPr>
              <a:t>:</a:t>
            </a:r>
          </a:p>
          <a:p>
            <a:pPr>
              <a:lnSpc>
                <a:spcPct val="100000"/>
              </a:lnSpc>
              <a:buSzPct val="92000"/>
            </a:pP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(allocate memory for A, B, C on GPU)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Create the “kernel” – each thread will perform one (or a few) additions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	Specify the following kernel operation:</a:t>
            </a:r>
            <a:endParaRPr dirty="0"/>
          </a:p>
          <a:p>
            <a:pPr lvl="1"/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	For </a:t>
            </a:r>
            <a:r>
              <a:rPr lang="en-US" sz="1500" dirty="0" smtClean="0">
                <a:solidFill>
                  <a:srgbClr val="000000"/>
                </a:solidFill>
                <a:latin typeface="Lucida Console"/>
              </a:rPr>
              <a:t>all i‘s (indices) assigned 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to this </a:t>
            </a:r>
            <a:r>
              <a:rPr lang="en-US" sz="1500" dirty="0" smtClean="0">
                <a:solidFill>
                  <a:srgbClr val="000000"/>
                </a:solidFill>
                <a:latin typeface="Lucida Console"/>
              </a:rPr>
              <a:t>thread: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Lucida Console"/>
              </a:rPr>
              <a:t>	C[</a:t>
            </a:r>
            <a:r>
              <a:rPr lang="en-US" sz="1500" dirty="0" err="1" smtClean="0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] &lt;- A[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] + B[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]</a:t>
            </a:r>
            <a:endParaRPr dirty="0"/>
          </a:p>
          <a:p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Start ~</a:t>
            </a:r>
            <a:r>
              <a:rPr lang="en-US" sz="1500" b="1" dirty="0">
                <a:solidFill>
                  <a:srgbClr val="000000"/>
                </a:solidFill>
                <a:latin typeface="Lucida Console"/>
              </a:rPr>
              <a:t>20000 (!) 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threads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Wait for threads to synchronize...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3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5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72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89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03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GPU: Strengths Revealed</a:t>
            </a:r>
            <a:endParaRPr/>
          </a:p>
        </p:txBody>
      </p:sp>
      <p:sp>
        <p:nvSpPr>
          <p:cNvPr id="135" name="TextShape 2"/>
          <p:cNvSpPr txBox="1"/>
          <p:nvPr/>
        </p:nvSpPr>
        <p:spPr>
          <a:xfrm>
            <a:off x="581040" y="2228040"/>
            <a:ext cx="7989480" cy="3060240"/>
          </a:xfrm>
          <a:prstGeom prst="rect">
            <a:avLst/>
          </a:prstGeom>
        </p:spPr>
        <p:txBody>
          <a:bodyPr anchor="ctr"/>
          <a:lstStyle/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ill Sans MT"/>
              </a:rPr>
              <a:t>Emphasis on parallelism means we have lots </a:t>
            </a:r>
            <a:r>
              <a:rPr lang="en-US" sz="2400" dirty="0">
                <a:solidFill>
                  <a:srgbClr val="000000"/>
                </a:solidFill>
                <a:latin typeface="Gill Sans MT"/>
              </a:rPr>
              <a:t>of </a:t>
            </a:r>
            <a:r>
              <a:rPr lang="en-US" sz="2400" dirty="0" smtClean="0">
                <a:solidFill>
                  <a:srgbClr val="000000"/>
                </a:solidFill>
                <a:latin typeface="Gill Sans MT"/>
              </a:rPr>
              <a:t>cores</a:t>
            </a:r>
            <a:endParaRPr lang="en-US" sz="2400" dirty="0" smtClean="0"/>
          </a:p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 smtClean="0"/>
              <a:t>This allows us to run many threads simultaneously with no context switches</a:t>
            </a:r>
            <a:endParaRPr dirty="0"/>
          </a:p>
        </p:txBody>
      </p:sp>
      <p:pic>
        <p:nvPicPr>
          <p:cNvPr id="13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657600" y="4547520"/>
            <a:ext cx="2246400" cy="1752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GPU Computing: Step by Step</a:t>
            </a:r>
            <a:endParaRPr/>
          </a:p>
        </p:txBody>
      </p:sp>
      <p:sp>
        <p:nvSpPr>
          <p:cNvPr id="138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anchor="ctr"/>
          <a:lstStyle/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ill Sans MT"/>
              </a:rPr>
              <a:t>Setup inputs on the host (CPU-accessible memory)</a:t>
            </a:r>
          </a:p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ill Sans MT"/>
              </a:rPr>
              <a:t>Allocate memory for outputs on the host</a:t>
            </a:r>
            <a:endParaRPr sz="2400" dirty="0">
              <a:solidFill>
                <a:srgbClr val="FF0000"/>
              </a:solidFill>
              <a:latin typeface="Gill Sans MT"/>
            </a:endParaRPr>
          </a:p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  <a:latin typeface="Gill Sans MT"/>
              </a:rPr>
              <a:t>Allocate memory for inputs on the </a:t>
            </a:r>
            <a:r>
              <a:rPr lang="en-US" sz="2400" dirty="0" smtClean="0">
                <a:solidFill>
                  <a:srgbClr val="00B050"/>
                </a:solidFill>
                <a:latin typeface="Gill Sans MT"/>
              </a:rPr>
              <a:t>GPU</a:t>
            </a:r>
            <a:endParaRPr dirty="0" smtClean="0"/>
          </a:p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  <a:latin typeface="Gill Sans MT"/>
              </a:rPr>
              <a:t>Allocate memory for outputs on the GPU</a:t>
            </a:r>
            <a:endParaRPr dirty="0" smtClean="0"/>
          </a:p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latin typeface="Gill Sans MT"/>
              </a:rPr>
              <a:t>Copy </a:t>
            </a:r>
            <a:r>
              <a:rPr lang="en-US" sz="2400" dirty="0">
                <a:solidFill>
                  <a:srgbClr val="0070C0"/>
                </a:solidFill>
                <a:latin typeface="Gill Sans MT"/>
              </a:rPr>
              <a:t>inputs from host to GPU</a:t>
            </a:r>
            <a:endParaRPr dirty="0"/>
          </a:p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Gill Sans MT"/>
              </a:rPr>
              <a:t>Start GPU </a:t>
            </a:r>
            <a:r>
              <a:rPr lang="en-US" sz="2400" dirty="0" smtClean="0">
                <a:solidFill>
                  <a:srgbClr val="0070C0"/>
                </a:solidFill>
                <a:latin typeface="Gill Sans MT"/>
              </a:rPr>
              <a:t>kernel</a:t>
            </a:r>
            <a:endParaRPr dirty="0"/>
          </a:p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Gill Sans MT"/>
              </a:rPr>
              <a:t>Copy output from GPU to host</a:t>
            </a:r>
            <a:endParaRPr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dirty="0"/>
          </a:p>
          <a:p>
            <a:pPr>
              <a:lnSpc>
                <a:spcPct val="100000"/>
              </a:lnSpc>
              <a:buSzPct val="92000"/>
            </a:pPr>
            <a:r>
              <a:rPr lang="en-US" sz="2400" i="1" dirty="0" smtClean="0">
                <a:solidFill>
                  <a:srgbClr val="000000"/>
                </a:solidFill>
                <a:latin typeface="Gill Sans MT"/>
              </a:rPr>
              <a:t>NOTE: Copying </a:t>
            </a:r>
            <a:r>
              <a:rPr lang="en-US" sz="2400" i="1" dirty="0">
                <a:solidFill>
                  <a:srgbClr val="000000"/>
                </a:solidFill>
                <a:latin typeface="Gill Sans MT"/>
              </a:rPr>
              <a:t>can be </a:t>
            </a:r>
            <a:r>
              <a:rPr lang="en-US" sz="2400" i="1" dirty="0" smtClean="0">
                <a:solidFill>
                  <a:srgbClr val="000000"/>
                </a:solidFill>
                <a:latin typeface="Gill Sans MT"/>
              </a:rPr>
              <a:t>asynchronous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The Kernel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581040" y="2228040"/>
            <a:ext cx="7989480" cy="2321100"/>
          </a:xfrm>
          <a:prstGeom prst="rect">
            <a:avLst/>
          </a:prstGeom>
        </p:spPr>
        <p:txBody>
          <a:bodyPr anchor="ctr"/>
          <a:lstStyle/>
          <a:p>
            <a:pPr marL="457200" indent="-4572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Gill Sans MT"/>
              </a:rPr>
              <a:t>Our “parallel” </a:t>
            </a:r>
            <a:r>
              <a:rPr lang="en-US" sz="3200" dirty="0" smtClean="0">
                <a:solidFill>
                  <a:srgbClr val="000000"/>
                </a:solidFill>
                <a:latin typeface="Gill Sans MT"/>
              </a:rPr>
              <a:t>function</a:t>
            </a:r>
          </a:p>
          <a:p>
            <a:pPr marL="457200" indent="-4572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Gill Sans MT"/>
              </a:rPr>
              <a:t>Given to each thread</a:t>
            </a:r>
            <a:endParaRPr sz="3200" dirty="0"/>
          </a:p>
          <a:p>
            <a:pPr marL="457200" indent="-4572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Gill Sans MT"/>
              </a:rPr>
              <a:t>Simple </a:t>
            </a:r>
            <a:r>
              <a:rPr lang="en-US" sz="3200" dirty="0" smtClean="0">
                <a:solidFill>
                  <a:srgbClr val="000000"/>
                </a:solidFill>
                <a:latin typeface="Gill Sans MT"/>
              </a:rPr>
              <a:t>implementation:</a:t>
            </a:r>
            <a:endParaRPr sz="3200" dirty="0"/>
          </a:p>
        </p:txBody>
      </p:sp>
      <p:pic>
        <p:nvPicPr>
          <p:cNvPr id="141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906780" y="4549140"/>
            <a:ext cx="6908400" cy="138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Indexing</a:t>
            </a:r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buSzPct val="92000"/>
              <a:buFont typeface="Wingdings 2" charset="2"/>
              <a:buChar char=""/>
            </a:pPr>
            <a:r>
              <a:rPr lang="en-US">
                <a:solidFill>
                  <a:srgbClr val="000000"/>
                </a:solidFill>
                <a:latin typeface="Gill Sans MT"/>
              </a:rPr>
              <a:t>Can get a block ID and thread ID within the block:</a:t>
            </a:r>
            <a:endParaRPr/>
          </a:p>
          <a:p>
            <a:pPr lvl="1">
              <a:lnSpc>
                <a:spcPct val="100000"/>
              </a:lnSpc>
              <a:buSzPct val="92000"/>
              <a:buFont typeface="Wingdings 2" charset="2"/>
              <a:buChar char=""/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Unique thread ID!</a:t>
            </a:r>
            <a:endParaRPr/>
          </a:p>
        </p:txBody>
      </p:sp>
      <p:pic>
        <p:nvPicPr>
          <p:cNvPr id="14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27120" y="3724200"/>
            <a:ext cx="7889400" cy="138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Calling the Kernel</a:t>
            </a:r>
            <a:endParaRPr/>
          </a:p>
        </p:txBody>
      </p:sp>
      <p:pic>
        <p:nvPicPr>
          <p:cNvPr id="146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32840" y="1822320"/>
            <a:ext cx="7078320" cy="4196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Administration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822960" y="1981080"/>
            <a:ext cx="7543440" cy="4696958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Covered topics: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(GP)GPU computing/parallelization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C++ CUDA (parallel computing platform)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TAs</a:t>
            </a:r>
            <a:r>
              <a:rPr lang="en-US" sz="2000" dirty="0" smtClean="0">
                <a:solidFill>
                  <a:srgbClr val="000000"/>
                </a:solidFill>
                <a:latin typeface="Gill Sans MT"/>
              </a:rPr>
              <a:t>: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Gill Sans MT"/>
                <a:hlinkClick r:id="rId2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Gill Sans MT"/>
                <a:hlinkClick r:id="rId2"/>
              </a:rPr>
              <a:t>s179.ta@gmail.com</a:t>
            </a:r>
            <a:endParaRPr lang="en-US" sz="2000" dirty="0" smtClean="0">
              <a:solidFill>
                <a:srgbClr val="000000"/>
              </a:solidFill>
              <a:latin typeface="Gill Sans MT"/>
            </a:endParaRPr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Gill Sans MT"/>
              </a:rPr>
              <a:t>Parker </a:t>
            </a:r>
            <a:r>
              <a:rPr lang="en-US" sz="2000" dirty="0">
                <a:solidFill>
                  <a:srgbClr val="000000"/>
                </a:solidFill>
                <a:latin typeface="Gill Sans MT"/>
              </a:rPr>
              <a:t>Won (jwon@caltech.edu)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Gill Sans MT"/>
              </a:rPr>
              <a:t>Nailen</a:t>
            </a:r>
            <a:r>
              <a:rPr lang="en-US" sz="2000" dirty="0">
                <a:solidFill>
                  <a:srgbClr val="000000"/>
                </a:solidFill>
                <a:latin typeface="Gill Sans MT"/>
              </a:rPr>
              <a:t> Matchstick (nailen@caltech.edu)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Jordan Bonilla (jbonilla@caltech.edu)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Website: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http://courses.cms.caltech.edu/cs179/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Overseeing Instructor: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Al Barr (barr@cs.caltech.edu)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Class time: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ANB </a:t>
            </a:r>
            <a:r>
              <a:rPr lang="en-US" dirty="0" smtClean="0">
                <a:solidFill>
                  <a:srgbClr val="000000"/>
                </a:solidFill>
                <a:latin typeface="Gill Sans MT"/>
              </a:rPr>
              <a:t>105, </a:t>
            </a:r>
            <a:r>
              <a:rPr lang="en-US" dirty="0">
                <a:solidFill>
                  <a:srgbClr val="000000"/>
                </a:solidFill>
                <a:latin typeface="Gill Sans MT"/>
              </a:rPr>
              <a:t>MWF 3:00 </a:t>
            </a:r>
            <a:r>
              <a:rPr lang="en-US" dirty="0" smtClean="0">
                <a:solidFill>
                  <a:srgbClr val="000000"/>
                </a:solidFill>
                <a:latin typeface="Gill Sans MT"/>
              </a:rPr>
              <a:t>PM</a:t>
            </a:r>
          </a:p>
          <a:p>
            <a:pPr marL="1200150" lvl="2" indent="-285750">
              <a:buSzPct val="92000"/>
              <a:buFont typeface="Arial" panose="020B0604020202020204" pitchFamily="34" charset="0"/>
              <a:buChar char="•"/>
            </a:pPr>
            <a:r>
              <a:rPr lang="en-US" dirty="0" smtClean="0"/>
              <a:t>Recitations on Fridays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Calling the Kernel (2)</a:t>
            </a:r>
            <a:endParaRPr/>
          </a:p>
        </p:txBody>
      </p:sp>
      <p:pic>
        <p:nvPicPr>
          <p:cNvPr id="148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212840" y="2057400"/>
            <a:ext cx="6635520" cy="4105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57200" y="2057400"/>
            <a:ext cx="8229240" cy="452556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50" name="TextShape 2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Questions?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GPUs – Brief History</a:t>
            </a:r>
            <a:endParaRPr/>
          </a:p>
        </p:txBody>
      </p:sp>
      <p:sp>
        <p:nvSpPr>
          <p:cNvPr id="152" name="TextShape 2"/>
          <p:cNvSpPr txBox="1"/>
          <p:nvPr/>
        </p:nvSpPr>
        <p:spPr>
          <a:xfrm>
            <a:off x="581040" y="2228040"/>
            <a:ext cx="5027280" cy="1421940"/>
          </a:xfrm>
          <a:prstGeom prst="rect">
            <a:avLst/>
          </a:prstGeom>
        </p:spPr>
        <p:txBody>
          <a:bodyPr anchor="ctr"/>
          <a:lstStyle/>
          <a:p>
            <a:pPr marL="285750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ill Sans MT"/>
              </a:rPr>
              <a:t>Initially based on graphics focused fixed-function </a:t>
            </a:r>
            <a:r>
              <a:rPr lang="en-US" sz="2400" dirty="0">
                <a:solidFill>
                  <a:srgbClr val="000000"/>
                </a:solidFill>
                <a:latin typeface="Gill Sans MT"/>
              </a:rPr>
              <a:t>pipelines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Pre-set functions, limited </a:t>
            </a:r>
            <a:r>
              <a:rPr lang="en-US" sz="2000" dirty="0" smtClean="0">
                <a:solidFill>
                  <a:srgbClr val="000000"/>
                </a:solidFill>
                <a:latin typeface="Gill Sans MT"/>
              </a:rPr>
              <a:t>options</a:t>
            </a:r>
            <a:endParaRPr sz="2400" dirty="0"/>
          </a:p>
        </p:txBody>
      </p:sp>
      <p:sp>
        <p:nvSpPr>
          <p:cNvPr id="153" name="CustomShape 3"/>
          <p:cNvSpPr/>
          <p:nvPr/>
        </p:nvSpPr>
        <p:spPr>
          <a:xfrm>
            <a:off x="1523880" y="6010560"/>
            <a:ext cx="288684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900">
                <a:solidFill>
                  <a:srgbClr val="A6A6A6"/>
                </a:solidFill>
                <a:latin typeface="Gill Sans MT"/>
              </a:rPr>
              <a:t>http://gamedevelopment.tutsplus.com/articles/the-end-of-fixed-function-rendering-pipelines-and-how-to-move-on--cms-21469</a:t>
            </a:r>
            <a:endParaRPr/>
          </a:p>
          <a:p>
            <a:pPr>
              <a:lnSpc>
                <a:spcPct val="100000"/>
              </a:lnSpc>
            </a:pPr>
            <a:r>
              <a:rPr lang="en-US" sz="900">
                <a:solidFill>
                  <a:srgbClr val="A6A6A6"/>
                </a:solidFill>
                <a:latin typeface="Gill Sans MT"/>
              </a:rPr>
              <a:t>Source: Super Mario 64, by Nintendo</a:t>
            </a:r>
            <a:endParaRPr/>
          </a:p>
        </p:txBody>
      </p:sp>
      <p:pic>
        <p:nvPicPr>
          <p:cNvPr id="15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311440" y="1087200"/>
            <a:ext cx="3259080" cy="5562360"/>
          </a:xfrm>
          <a:prstGeom prst="rect">
            <a:avLst/>
          </a:prstGeom>
          <a:ln>
            <a:noFill/>
          </a:ln>
        </p:spPr>
      </p:pic>
      <p:pic>
        <p:nvPicPr>
          <p:cNvPr id="155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1468800" y="3927240"/>
            <a:ext cx="2997000" cy="2083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GPUs – Brief History</a:t>
            </a:r>
            <a:endParaRPr/>
          </a:p>
        </p:txBody>
      </p:sp>
      <p:sp>
        <p:nvSpPr>
          <p:cNvPr id="157" name="TextShape 2"/>
          <p:cNvSpPr txBox="1"/>
          <p:nvPr/>
        </p:nvSpPr>
        <p:spPr>
          <a:xfrm>
            <a:off x="581040" y="2228040"/>
            <a:ext cx="7989480" cy="1452420"/>
          </a:xfrm>
          <a:prstGeom prst="rect">
            <a:avLst/>
          </a:prstGeom>
        </p:spPr>
        <p:txBody>
          <a:bodyPr anchor="ctr"/>
          <a:lstStyle/>
          <a:p>
            <a:pPr marL="285750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Gill Sans MT"/>
              </a:rPr>
              <a:t>Shaders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Could implement one’s own functions!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GLSL (C-like language)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Could “sneak in” general-purpose programming!</a:t>
            </a:r>
            <a:endParaRPr sz="2400" dirty="0"/>
          </a:p>
        </p:txBody>
      </p:sp>
      <p:sp>
        <p:nvSpPr>
          <p:cNvPr id="158" name="CustomShape 3"/>
          <p:cNvSpPr/>
          <p:nvPr/>
        </p:nvSpPr>
        <p:spPr>
          <a:xfrm>
            <a:off x="4411860" y="6368940"/>
            <a:ext cx="288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900">
                <a:solidFill>
                  <a:srgbClr val="A6A6A6"/>
                </a:solidFill>
                <a:latin typeface="Gill Sans MT"/>
              </a:rPr>
              <a:t>http://minecraftsix.com/glsl-shaders-mod/</a:t>
            </a:r>
            <a:endParaRPr/>
          </a:p>
        </p:txBody>
      </p:sp>
      <p:pic>
        <p:nvPicPr>
          <p:cNvPr id="159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593800" y="4138020"/>
            <a:ext cx="3963960" cy="2230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GPUs – Brief History</a:t>
            </a:r>
            <a:endParaRPr/>
          </a:p>
        </p:txBody>
      </p:sp>
      <p:sp>
        <p:nvSpPr>
          <p:cNvPr id="161" name="TextShape 2"/>
          <p:cNvSpPr txBox="1"/>
          <p:nvPr/>
        </p:nvSpPr>
        <p:spPr>
          <a:xfrm>
            <a:off x="457200" y="2004060"/>
            <a:ext cx="8229240" cy="4624980"/>
          </a:xfrm>
          <a:prstGeom prst="rect">
            <a:avLst/>
          </a:prstGeom>
        </p:spPr>
        <p:txBody>
          <a:bodyPr anchor="ctr"/>
          <a:lstStyle/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ill Sans MT"/>
              </a:rPr>
              <a:t>“General-purpose computing on GPUs” (GPGPU)</a:t>
            </a:r>
          </a:p>
          <a:p>
            <a:pPr marL="800100" lvl="1" indent="-342900">
              <a:buSzPct val="92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ill Sans MT"/>
              </a:rPr>
              <a:t>Hardware has gotten good enough to a point where it’s basically having a mini-supercomputer</a:t>
            </a:r>
          </a:p>
          <a:p>
            <a:pPr marL="285750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ill Sans MT"/>
              </a:rPr>
              <a:t>CUDA </a:t>
            </a:r>
            <a:r>
              <a:rPr lang="en-US" sz="2400" dirty="0">
                <a:solidFill>
                  <a:srgbClr val="000000"/>
                </a:solidFill>
                <a:latin typeface="Gill Sans MT"/>
              </a:rPr>
              <a:t>(Compute Unified Device Architecture)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General-purpose parallel computing platform for NVIDIA GPUs</a:t>
            </a:r>
            <a:endParaRPr sz="2400" dirty="0"/>
          </a:p>
          <a:p>
            <a:pPr marL="285750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Gill Sans MT"/>
              </a:rPr>
              <a:t>OpenCL</a:t>
            </a:r>
            <a:r>
              <a:rPr lang="en-US" sz="2400" dirty="0">
                <a:solidFill>
                  <a:srgbClr val="000000"/>
                </a:solidFill>
                <a:latin typeface="Gill Sans MT"/>
              </a:rPr>
              <a:t> (Open Computing Language)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General </a:t>
            </a:r>
            <a:r>
              <a:rPr lang="en-US" sz="2000" dirty="0" err="1">
                <a:solidFill>
                  <a:srgbClr val="000000"/>
                </a:solidFill>
                <a:latin typeface="Gill Sans MT"/>
              </a:rPr>
              <a:t>heterogenous</a:t>
            </a:r>
            <a:r>
              <a:rPr lang="en-US" sz="2000" dirty="0">
                <a:solidFill>
                  <a:srgbClr val="000000"/>
                </a:solidFill>
                <a:latin typeface="Gill Sans MT"/>
              </a:rPr>
              <a:t> computing </a:t>
            </a:r>
            <a:r>
              <a:rPr lang="en-US" sz="2000" dirty="0" smtClean="0">
                <a:solidFill>
                  <a:srgbClr val="000000"/>
                </a:solidFill>
                <a:latin typeface="Gill Sans MT"/>
              </a:rPr>
              <a:t>framework</a:t>
            </a:r>
            <a:endParaRPr sz="2400" dirty="0"/>
          </a:p>
          <a:p>
            <a:pPr marL="285750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ill Sans MT"/>
              </a:rPr>
              <a:t>Both are accessible as extensions to various languages</a:t>
            </a:r>
          </a:p>
          <a:p>
            <a:pPr marL="742950" lvl="1" indent="-285750">
              <a:buSzPct val="92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ill Sans MT"/>
              </a:rPr>
              <a:t>If you’re into python, checkout </a:t>
            </a:r>
            <a:r>
              <a:rPr lang="en-US" sz="2400" dirty="0" err="1" smtClean="0">
                <a:solidFill>
                  <a:srgbClr val="000000"/>
                </a:solidFill>
                <a:latin typeface="Gill Sans MT"/>
              </a:rPr>
              <a:t>theano</a:t>
            </a:r>
            <a:endParaRPr lang="en-US" sz="2400" dirty="0" smtClean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FFFF"/>
                </a:solidFill>
                <a:latin typeface="Gill Sans MT"/>
              </a:rPr>
              <a:t>Course </a:t>
            </a:r>
            <a:r>
              <a:rPr lang="en-US" sz="2800" dirty="0" smtClean="0">
                <a:solidFill>
                  <a:srgbClr val="FFFFFF"/>
                </a:solidFill>
                <a:latin typeface="Gill Sans MT"/>
              </a:rPr>
              <a:t>Requirements</a:t>
            </a:r>
            <a:endParaRPr dirty="0"/>
          </a:p>
        </p:txBody>
      </p:sp>
      <p:sp>
        <p:nvSpPr>
          <p:cNvPr id="100" name="TextShape 2"/>
          <p:cNvSpPr txBox="1"/>
          <p:nvPr/>
        </p:nvSpPr>
        <p:spPr>
          <a:xfrm>
            <a:off x="581040" y="2049174"/>
            <a:ext cx="7989480" cy="4346762"/>
          </a:xfrm>
          <a:prstGeom prst="rect">
            <a:avLst/>
          </a:prstGeom>
        </p:spPr>
        <p:txBody>
          <a:bodyPr anchor="ctr"/>
          <a:lstStyle/>
          <a:p>
            <a:r>
              <a:rPr lang="en-US" sz="3200" dirty="0" smtClean="0">
                <a:solidFill>
                  <a:srgbClr val="000000"/>
                </a:solidFill>
                <a:latin typeface="Gill Sans MT"/>
              </a:rPr>
              <a:t>Fill out </a:t>
            </a:r>
            <a:r>
              <a:rPr lang="en-US" sz="3200" dirty="0">
                <a:solidFill>
                  <a:srgbClr val="000000"/>
                </a:solidFill>
                <a:latin typeface="Gill Sans MT"/>
              </a:rPr>
              <a:t>this survey: </a:t>
            </a:r>
            <a:r>
              <a:rPr lang="en-US" dirty="0">
                <a:solidFill>
                  <a:srgbClr val="000000"/>
                </a:solidFill>
                <a:latin typeface="Gill Sans MT"/>
                <a:hlinkClick r:id="rId2"/>
              </a:rPr>
              <a:t>https://</a:t>
            </a:r>
            <a:r>
              <a:rPr lang="en-US" dirty="0" smtClean="0">
                <a:solidFill>
                  <a:srgbClr val="000000"/>
                </a:solidFill>
                <a:latin typeface="Gill Sans MT"/>
                <a:hlinkClick r:id="rId2"/>
              </a:rPr>
              <a:t>goo.gl/forms/4GDYz4PtpcBr0qe03</a:t>
            </a:r>
            <a:endParaRPr lang="en-US" sz="2800" dirty="0" smtClean="0">
              <a:solidFill>
                <a:srgbClr val="000000"/>
              </a:solidFill>
              <a:latin typeface="Gill Sans MT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Gill Sans MT"/>
              </a:rPr>
              <a:t>Homework</a:t>
            </a:r>
            <a:r>
              <a:rPr lang="en-US" sz="3200" dirty="0">
                <a:solidFill>
                  <a:srgbClr val="000000"/>
                </a:solidFill>
                <a:latin typeface="Gill Sans MT"/>
              </a:rPr>
              <a:t>:</a:t>
            </a:r>
            <a:endParaRPr sz="3600" dirty="0"/>
          </a:p>
          <a:p>
            <a:pPr marL="742950" lvl="1" indent="-285750"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6 weekly assignments</a:t>
            </a:r>
            <a:endParaRPr sz="3600" dirty="0"/>
          </a:p>
          <a:p>
            <a:pPr marL="742950" lvl="1" indent="-285750"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Each worth 10% of </a:t>
            </a:r>
            <a:r>
              <a:rPr lang="en-US" sz="2800" dirty="0" smtClean="0">
                <a:solidFill>
                  <a:srgbClr val="000000"/>
                </a:solidFill>
                <a:latin typeface="Gill Sans MT"/>
              </a:rPr>
              <a:t>grade</a:t>
            </a:r>
            <a:endParaRPr sz="3600" dirty="0"/>
          </a:p>
          <a:p>
            <a:r>
              <a:rPr lang="en-US" sz="3200" dirty="0">
                <a:solidFill>
                  <a:srgbClr val="000000"/>
                </a:solidFill>
                <a:latin typeface="Gill Sans MT"/>
              </a:rPr>
              <a:t>Final project:</a:t>
            </a:r>
            <a:endParaRPr sz="3600" dirty="0"/>
          </a:p>
          <a:p>
            <a:pPr marL="742950" lvl="1" indent="-285750"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4-week project</a:t>
            </a:r>
            <a:endParaRPr sz="3600" dirty="0"/>
          </a:p>
          <a:p>
            <a:pPr marL="742950" lvl="1" indent="-285750"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40% of grade </a:t>
            </a:r>
            <a:r>
              <a:rPr lang="en-US" sz="2800" dirty="0" smtClean="0">
                <a:solidFill>
                  <a:srgbClr val="000000"/>
                </a:solidFill>
                <a:latin typeface="Gill Sans MT"/>
              </a:rPr>
              <a:t>total</a:t>
            </a:r>
            <a:endParaRPr lang="en-US" sz="3600" dirty="0"/>
          </a:p>
          <a:p>
            <a:r>
              <a:rPr lang="en-US" sz="2800" i="1" dirty="0" smtClean="0">
                <a:solidFill>
                  <a:srgbClr val="000000"/>
                </a:solidFill>
                <a:latin typeface="Gill Sans MT"/>
              </a:rPr>
              <a:t>P/F Students must receive at least 60% on every assignment AND the final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Homework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Due on Wednesdays before class (3PM)</a:t>
            </a:r>
            <a:endParaRPr sz="2800"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Collaboration policy:</a:t>
            </a:r>
            <a:endParaRPr sz="28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Discuss ideas and strategies freely, but all code must be your own</a:t>
            </a:r>
            <a:endParaRPr sz="2800"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Office Hours: Located in ANB 104</a:t>
            </a:r>
            <a:endParaRPr sz="28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Times: TBA (will be announced before first set is out)</a:t>
            </a:r>
            <a:endParaRPr sz="2800"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Extensions</a:t>
            </a:r>
            <a:endParaRPr sz="28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Ask a TA for one if you have a valid reason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Projects</a:t>
            </a: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804060" y="2248020"/>
            <a:ext cx="7543440" cy="3885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Gill Sans MT"/>
              </a:rPr>
              <a:t>Topic of your choice</a:t>
            </a:r>
            <a:endParaRPr sz="32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We will also provide many options</a:t>
            </a:r>
            <a:endParaRPr sz="3200"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Gill Sans MT"/>
              </a:rPr>
              <a:t>Teams of up to 2 people</a:t>
            </a:r>
            <a:endParaRPr sz="32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2-person teams will be held to higher expectations</a:t>
            </a:r>
            <a:endParaRPr sz="3200"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Gill Sans MT"/>
              </a:rPr>
              <a:t>Requirements</a:t>
            </a:r>
            <a:endParaRPr sz="32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Project Proposal</a:t>
            </a:r>
            <a:endParaRPr sz="32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Progress report(s) and Final Presentation</a:t>
            </a:r>
            <a:endParaRPr sz="32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More info later…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Machines</a:t>
            </a:r>
            <a:endParaRPr/>
          </a:p>
        </p:txBody>
      </p:sp>
      <p:sp>
        <p:nvSpPr>
          <p:cNvPr id="106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Primary machine (</a:t>
            </a:r>
            <a:r>
              <a:rPr lang="en-US" sz="2800" dirty="0" smtClean="0">
                <a:solidFill>
                  <a:srgbClr val="000000"/>
                </a:solidFill>
                <a:latin typeface="Gill Sans MT"/>
              </a:rPr>
              <a:t>multi-GPU):</a:t>
            </a:r>
            <a:endParaRPr sz="2800" dirty="0"/>
          </a:p>
          <a:p>
            <a:pPr marL="914400" lvl="1" indent="-4572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ill Sans MT"/>
              </a:rPr>
              <a:t>Currently being setup. You will gain access shortly after emailing </a:t>
            </a:r>
            <a:r>
              <a:rPr lang="en-US" sz="2400" dirty="0" smtClean="0">
                <a:solidFill>
                  <a:srgbClr val="000000"/>
                </a:solidFill>
                <a:latin typeface="Gill Sans MT"/>
                <a:hlinkClick r:id="rId2"/>
              </a:rPr>
              <a:t>cs179.ta@gmail.com</a:t>
            </a:r>
            <a:endParaRPr sz="2800" dirty="0" smtClean="0"/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Gill Sans MT"/>
              </a:rPr>
              <a:t>Secondary machines</a:t>
            </a:r>
            <a:endParaRPr sz="2800" dirty="0" smtClean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ill Sans MT"/>
              </a:rPr>
              <a:t>mx.cms.caltech.edu</a:t>
            </a:r>
            <a:endParaRPr sz="28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minuteman.cms.caltech.edu</a:t>
            </a:r>
            <a:endParaRPr sz="28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Use your CMS login</a:t>
            </a:r>
            <a:endParaRPr sz="28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NOTE: Not all assignments work on these machines</a:t>
            </a:r>
            <a:endParaRPr sz="2800"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Change your password</a:t>
            </a:r>
            <a:endParaRPr sz="28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Use </a:t>
            </a:r>
            <a:r>
              <a:rPr lang="en-US" sz="2400" i="1" dirty="0" err="1">
                <a:solidFill>
                  <a:srgbClr val="000000"/>
                </a:solidFill>
                <a:latin typeface="Gill Sans MT"/>
              </a:rPr>
              <a:t>passwd</a:t>
            </a:r>
            <a:r>
              <a:rPr lang="en-US" sz="2400" dirty="0">
                <a:solidFill>
                  <a:srgbClr val="000000"/>
                </a:solidFill>
                <a:latin typeface="Gill Sans MT"/>
              </a:rPr>
              <a:t> command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Machines</a:t>
            </a:r>
            <a:endParaRPr/>
          </a:p>
        </p:txBody>
      </p:sp>
      <p:sp>
        <p:nvSpPr>
          <p:cNvPr id="108" name="TextShape 2"/>
          <p:cNvSpPr txBox="1"/>
          <p:nvPr/>
        </p:nvSpPr>
        <p:spPr>
          <a:xfrm>
            <a:off x="457200" y="1905120"/>
            <a:ext cx="8229240" cy="44953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Gill Sans MT"/>
              </a:rPr>
              <a:t>Alternative: Use your own machine:</a:t>
            </a:r>
            <a:endParaRPr sz="3200" dirty="0"/>
          </a:p>
          <a:p>
            <a:pPr marL="914400" lvl="1" indent="-4572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Must have an NVIDIA CUDA-capable GPU</a:t>
            </a:r>
            <a:endParaRPr sz="3200" dirty="0"/>
          </a:p>
          <a:p>
            <a:pPr marL="914400" lvl="1" indent="-4572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Virtual machines won’t work</a:t>
            </a:r>
            <a:endParaRPr sz="3200" dirty="0"/>
          </a:p>
          <a:p>
            <a:pPr marL="1257300" lvl="2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Exception: Machines with I/O MMU virtualization and certain GPUs</a:t>
            </a:r>
            <a:endParaRPr sz="3200" dirty="0"/>
          </a:p>
          <a:p>
            <a:pPr marL="914400" lvl="1" indent="-4572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Special requirements for:</a:t>
            </a:r>
            <a:endParaRPr sz="3200" dirty="0"/>
          </a:p>
          <a:p>
            <a:pPr marL="1257300" lvl="2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Hybrid/</a:t>
            </a:r>
            <a:r>
              <a:rPr lang="en-US" sz="2400" dirty="0" err="1">
                <a:solidFill>
                  <a:srgbClr val="000000"/>
                </a:solidFill>
                <a:latin typeface="Gill Sans MT"/>
              </a:rPr>
              <a:t>optimus</a:t>
            </a:r>
            <a:r>
              <a:rPr lang="en-US" sz="2400" dirty="0">
                <a:solidFill>
                  <a:srgbClr val="000000"/>
                </a:solidFill>
                <a:latin typeface="Gill Sans MT"/>
              </a:rPr>
              <a:t> systems</a:t>
            </a:r>
            <a:endParaRPr sz="3200" dirty="0"/>
          </a:p>
          <a:p>
            <a:pPr marL="1257300" lvl="2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Mac/OS X</a:t>
            </a:r>
            <a:endParaRPr sz="3200"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Gill Sans MT"/>
              </a:rPr>
              <a:t>Setup </a:t>
            </a:r>
            <a:r>
              <a:rPr lang="en-US" sz="3200" dirty="0" smtClean="0">
                <a:solidFill>
                  <a:srgbClr val="000000"/>
                </a:solidFill>
                <a:latin typeface="Gill Sans MT"/>
              </a:rPr>
              <a:t>guide on the website is outdated. Do not follow 2016 instructions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The CPU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461160" y="1709580"/>
            <a:ext cx="8229240" cy="39816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The “Central Processing Unit”</a:t>
            </a:r>
            <a:endParaRPr sz="2800"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Traditionally, applications use CPU for primary calculations</a:t>
            </a:r>
            <a:endParaRPr sz="28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General-purpose capabilities</a:t>
            </a:r>
            <a:endParaRPr sz="28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Established technology</a:t>
            </a:r>
            <a:endParaRPr sz="28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Usually equipped with 8 or less powerful cores</a:t>
            </a:r>
            <a:endParaRPr sz="28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Optimal for concurrent processes but not large scale parallel computations</a:t>
            </a:r>
            <a:endParaRPr sz="2800" dirty="0"/>
          </a:p>
        </p:txBody>
      </p:sp>
      <p:sp>
        <p:nvSpPr>
          <p:cNvPr id="113" name="CustomShape 3"/>
          <p:cNvSpPr/>
          <p:nvPr/>
        </p:nvSpPr>
        <p:spPr>
          <a:xfrm>
            <a:off x="5334120" y="6477120"/>
            <a:ext cx="36572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900">
                <a:solidFill>
                  <a:srgbClr val="A6A6A6"/>
                </a:solidFill>
                <a:latin typeface="Gill Sans MT"/>
              </a:rPr>
              <a:t>Wikimedia commons: Intel_CPU_Pentium_4_640_Prescott_bottom.jpg</a:t>
            </a:r>
            <a:endParaRPr/>
          </a:p>
        </p:txBody>
      </p:sp>
      <p:pic>
        <p:nvPicPr>
          <p:cNvPr id="11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164400" y="5281920"/>
            <a:ext cx="2247480" cy="1492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The GPU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581040" y="2228040"/>
            <a:ext cx="7989480" cy="26106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The "Graphics Processing Unit"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Relatively new technology designed for parallelizable problems</a:t>
            </a:r>
            <a:endParaRPr sz="24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Initially created specifically for graphics</a:t>
            </a:r>
            <a:endParaRPr sz="24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Became more capable of general computations</a:t>
            </a:r>
            <a:endParaRPr sz="2400" dirty="0"/>
          </a:p>
        </p:txBody>
      </p:sp>
      <p:pic>
        <p:nvPicPr>
          <p:cNvPr id="121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329520" y="4699800"/>
            <a:ext cx="2246400" cy="1752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900</Words>
  <Application>Microsoft Office PowerPoint</Application>
  <PresentationFormat>On-screen Show (4:3)</PresentationFormat>
  <Paragraphs>178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DejaVu Sans</vt:lpstr>
      <vt:lpstr>Gill Sans MT</vt:lpstr>
      <vt:lpstr>Lucida Console</vt:lpstr>
      <vt:lpstr>StarSymbol</vt:lpstr>
      <vt:lpstr>Times New Roman</vt:lpstr>
      <vt:lpstr>Wingdings 2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Parker Won</dc:creator>
  <cp:lastModifiedBy>Parker Won</cp:lastModifiedBy>
  <cp:revision>42</cp:revision>
  <cp:lastPrinted>2017-04-03T17:11:51Z</cp:lastPrinted>
  <dcterms:modified xsi:type="dcterms:W3CDTF">2017-04-03T17:26:35Z</dcterms:modified>
</cp:coreProperties>
</file>