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2"/>
  </p:notes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2EA1AC-8920-4F53-909A-15CCC8F05068}">
  <a:tblStyle styleId="{692EA1AC-8920-4F53-909A-15CCC8F05068}" styleName="Table_0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05FDEBC-B4EA-4E10-B0FE-F88F9930DF50}" styleName="Table_1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514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Streams are how we deal with asynchronous behavior.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Dependencies such as copy must finish before kernel can start.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Only 1 NULL stream operation runs on GPU at a time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dir is direction, cudaMemcpyHostToDevice, etc.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addCallback allows lets host code run after all preceding items in stream have finished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streamWaitEvent causes a stream to pause until an event is recorded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DeviceSynchronize waits on all scheduled GPU operations to end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how does a kernel get issued?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how can they talk about memory addresses?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Everything we’ve talked about so far assumes data is on GPU.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Extremely important topic in systems, a beautiful idea.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circular buffer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HD = host -&gt; device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DH = device -&gt; host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What to do we need to make the dream happen?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vblogs.nvidia.com/parallelforall/how-overlap-data-transfers-cuda-cc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504775" y="1867775"/>
            <a:ext cx="81459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CS 179 Lecture 13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Host-Device Data Transfer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Latency hiding checklist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Hardware: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maximum of 4, 16, or 32 concurrent kernels (depending on hardware) on CC &gt;= 2.0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1 device→host copy engine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1 host→device copy engine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(2 copy engines only on newer hardware, some hardware has single copy engine shared for both directions)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Asynchrony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An </a:t>
            </a:r>
            <a:r>
              <a:rPr lang="en" sz="2400" i="1"/>
              <a:t>asynchronous</a:t>
            </a:r>
            <a:r>
              <a:rPr lang="en" sz="2400"/>
              <a:t> function returns as soon is it called.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There is generally an interface to check if the function is done and to wait for completion.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Kernel launches are asynchronous.</a:t>
            </a:r>
          </a:p>
          <a:p>
            <a:pPr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cudaMemcpy </a:t>
            </a:r>
            <a:r>
              <a:rPr lang="en" sz="2400"/>
              <a:t>is not.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cudaMemcpyAsync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093475"/>
            <a:ext cx="8229600" cy="1027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Convenient asynchronous memcpy! Similar arguments to normal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cudaMemcpy.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57200" y="2038325"/>
            <a:ext cx="8229600" cy="243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while (1) {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	cudaMemcpyAsync(d_in, h_in, in_size)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	kernel&lt;&lt;&lt;grid, block&gt;&gt;&gt;(d_in, d_out)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	cudaMemcpyAsync(out, d_out, out_size)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457200" y="4476425"/>
            <a:ext cx="7940400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Can anyone think of any issues with this code?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CUDA Streams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In previous example, need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cudaMemcpyAsync</a:t>
            </a:r>
            <a:r>
              <a:rPr lang="en" sz="2400"/>
              <a:t> to finish before kernel starts. Luckily, CUDA already does this.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Streams let us enforce ordering of operations and express dependencies.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Useful blog post describing streams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null / default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/>
              <a:t>stream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When stream is not specified, operation only starts after all other GPU operations have finished.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CPU code can run concurrently with default stream.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375" y="2758900"/>
            <a:ext cx="3225249" cy="2166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Stream example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cudaStream_t s[2];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cudaStreamCreate(&amp;s[0]); cudaStreamCreate(&amp;s[1]);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for (int i = 0; i &lt; 2; i++) {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kernel&lt;&lt;&lt;grid, block, shmem, s[i]&gt;(d_outs[i], d_ins[i]);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cudaMemcpyAsync(h_outs[i], d_outs[i], size, dir, s[i]);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for (int i = 0; i &lt; 2; i++) {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cudaStreamSynchronize(s[i]);</a:t>
            </a:r>
          </a:p>
          <a:p>
            <a:pPr indent="457200" rtl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cudaStreamDestroy(s[i]);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461825" y="3434600"/>
            <a:ext cx="3283799" cy="136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kernels run in parallel!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CUDA events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Streams synchronize the GPU (but can synchronize CPU/GPU with </a:t>
            </a: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cudaStreamSynchronize</a:t>
            </a:r>
            <a:r>
              <a:rPr lang="en" sz="2400"/>
              <a:t>)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Events are simpler way to enforce CPU/GPU synchronization.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Also useful for timing!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Events example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#define START_TIMER() {                     	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	gpuErrChk(cudaEventCreate(&amp;start));   	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	gpuErrChk(cudaEventCreate(&amp;stop));    	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	gpuErrChk(cudaEventRecord(start));    	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}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#define STOP_RECORD_TIMER(name) {                       	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	gpuErrChk(cudaEventRecord(stop));                 	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	gpuErrChk(cudaEventSynchronize(stop));            	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	gpuErrChk(cudaEventElapsedTime(&amp;name, start, stop));  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	gpuErrChk(cudaEventDestroy(start));               	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	gpuErrChk(cudaEventDestroy(stop));                	\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}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>
              <a:spcBef>
                <a:spcPts val="0"/>
              </a:spcBef>
              <a:buNone/>
            </a:pP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Events methods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cudaEventRecord </a:t>
            </a:r>
            <a:r>
              <a:rPr lang="en" sz="2400"/>
              <a:t>- records that an event has occurred. Recording happens not at time of call but after all preceding operations on GPU have finished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cudaEventSynchronize</a:t>
            </a:r>
            <a:r>
              <a:rPr lang="en" sz="2400"/>
              <a:t> - CPU waits for event to be recorded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cudaEventElapsedTime</a:t>
            </a:r>
            <a:r>
              <a:rPr lang="en" sz="2400"/>
              <a:t> - compute time between recording of events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stream/event methods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 </a:t>
            </a:r>
            <a:r>
              <a:rPr lang="en" sz="2400" dirty="0" smtClean="0">
                <a:latin typeface="Consolas"/>
                <a:ea typeface="Consolas"/>
                <a:cs typeface="Consolas"/>
                <a:sym typeface="Consolas"/>
              </a:rPr>
              <a:t>cudaStreamAddCallback </a:t>
            </a:r>
            <a:r>
              <a:rPr lang="en" sz="1600" dirty="0" smtClean="0">
                <a:latin typeface="Consolas"/>
                <a:ea typeface="Consolas"/>
                <a:cs typeface="Consolas"/>
                <a:sym typeface="Consolas"/>
              </a:rPr>
              <a:t>&lt;- Add host function to stream</a:t>
            </a:r>
            <a:endParaRPr lang="en"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latin typeface="Consolas"/>
                <a:ea typeface="Consolas"/>
                <a:cs typeface="Consolas"/>
                <a:sym typeface="Consolas"/>
              </a:rPr>
              <a:t>cudaStreamQuery</a:t>
            </a:r>
            <a:r>
              <a:rPr lang="en" sz="2400" dirty="0">
                <a:ea typeface="Consolas"/>
              </a:rPr>
              <a:t> </a:t>
            </a:r>
            <a:r>
              <a:rPr lang="en" sz="1600" dirty="0" smtClean="0">
                <a:ea typeface="Consolas"/>
              </a:rPr>
              <a:t>&lt;- check if stream completed</a:t>
            </a:r>
            <a:endParaRPr lang="en" sz="1600" dirty="0">
              <a:ea typeface="Consolas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>
                <a:latin typeface="Consolas"/>
                <a:ea typeface="Consolas"/>
                <a:cs typeface="Consolas"/>
                <a:sym typeface="Consolas"/>
              </a:rPr>
              <a:t>cudaEventQuery </a:t>
            </a:r>
            <a:r>
              <a:rPr lang="en" sz="1600" dirty="0" smtClean="0">
                <a:latin typeface="Consolas"/>
                <a:ea typeface="Consolas"/>
                <a:cs typeface="Consolas"/>
                <a:sym typeface="Consolas"/>
              </a:rPr>
              <a:t>&lt;- check if event completed</a:t>
            </a:r>
            <a:endParaRPr lang="en"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 </a:t>
            </a:r>
            <a:r>
              <a:rPr lang="en" sz="2400" dirty="0" smtClean="0">
                <a:latin typeface="Consolas"/>
                <a:ea typeface="Consolas"/>
                <a:cs typeface="Consolas"/>
                <a:sym typeface="Consolas"/>
              </a:rPr>
              <a:t>cudaDeviceSynchronize </a:t>
            </a:r>
            <a:r>
              <a:rPr lang="en" sz="1600" dirty="0" smtClean="0">
                <a:latin typeface="Consolas"/>
                <a:ea typeface="Consolas"/>
                <a:cs typeface="Consolas"/>
                <a:sym typeface="Consolas"/>
              </a:rPr>
              <a:t>&lt;- Wait on all streams</a:t>
            </a:r>
            <a:endParaRPr lang="en" sz="1600" dirty="0">
              <a:latin typeface="Consolas"/>
              <a:ea typeface="Consolas"/>
              <a:cs typeface="Consolas"/>
              <a:sym typeface="Consolas"/>
            </a:endParaRPr>
          </a:p>
          <a:p>
            <a:pPr rtl="0">
              <a:spcBef>
                <a:spcPts val="0"/>
              </a:spcBef>
              <a:buNone/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Can also parameterize event recording to happen only after all preceding operations complete in a given stream (rather than in all streams)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Moving data is slow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So far we’ve only considered performance when the data is already on the GPU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This neglects the slowest part of GPU programming: getting data on and off of GPU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CPU/GPU communication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 dirty="0"/>
              <a:t>How </a:t>
            </a:r>
            <a:r>
              <a:rPr lang="en" sz="3600" dirty="0" smtClean="0"/>
              <a:t>exactly do </a:t>
            </a:r>
            <a:r>
              <a:rPr lang="en" sz="3600" dirty="0"/>
              <a:t>the CPU and GPU communicate?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Virtual Memory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Could give a week of lectures on virtual memory…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>
              <a:spcBef>
                <a:spcPts val="0"/>
              </a:spcBef>
              <a:buNone/>
            </a:pPr>
            <a:r>
              <a:rPr lang="en" sz="2400" dirty="0"/>
              <a:t>Key idea: The memory addresses used in programs do not correspond to physical locations in memory. A program deals solely in virtual addresses. There is a table that maps (process id, address) to physical address.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What does virtual memory </a:t>
            </a:r>
            <a:r>
              <a:rPr lang="en" dirty="0" smtClean="0"/>
              <a:t>give </a:t>
            </a:r>
            <a:r>
              <a:rPr lang="en" dirty="0"/>
              <a:t>us?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Each process can act like it is the only process running. The same virtual address in different processes can point to different physical addresses (and values).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Each process can use more than the total system memory. Store </a:t>
            </a:r>
            <a:r>
              <a:rPr lang="en" sz="2400" i="1" dirty="0"/>
              <a:t>pages</a:t>
            </a:r>
            <a:r>
              <a:rPr lang="en" sz="2400" dirty="0"/>
              <a:t> of data on disc if there is no room in physical memory.</a:t>
            </a:r>
          </a:p>
          <a:p>
            <a:pPr>
              <a:spcBef>
                <a:spcPts val="0"/>
              </a:spcBef>
              <a:buNone/>
            </a:pPr>
            <a:r>
              <a:rPr lang="en" sz="2400" dirty="0"/>
              <a:t>Operating system can move pages around physical memory and disc as needed.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Unified Virtual Addressing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On 64-bit OS with GPU of CC &gt;= 2.0, GPU pointers live in disjoint address space from CPU. Makes it possible to figure out which memory an address lives on at runtime.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NVIDIA calls it unified virtual addressing (UVA)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>
              <a:spcBef>
                <a:spcPts val="0"/>
              </a:spcBef>
              <a:buNone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cudaMemcpy(dst, src, size, cudaMemcpyDefault)</a:t>
            </a:r>
            <a:r>
              <a:rPr lang="en" sz="2400" dirty="0"/>
              <a:t>, no need to specify 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cudaMemcpyHostToDevice </a:t>
            </a:r>
            <a:r>
              <a:rPr lang="en" sz="2400" dirty="0"/>
              <a:t>or etc.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Unified Virtual Addressing/Memory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1836666" y="1115567"/>
            <a:ext cx="599172" cy="3678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1026" name="Picture 2" descr="UniMem.jpg (2500×140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58" y="1483438"/>
            <a:ext cx="5480132" cy="308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379" y="1424013"/>
            <a:ext cx="33207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You can think of </a:t>
            </a:r>
            <a:r>
              <a:rPr lang="en-US" sz="2000" dirty="0" smtClean="0"/>
              <a:t>unified </a:t>
            </a:r>
            <a:r>
              <a:rPr lang="en-US" sz="2000" dirty="0"/>
              <a:t>memory as “smart pinned memory”. Driver is allowed to cache memory on host or any GPU.</a:t>
            </a:r>
          </a:p>
          <a:p>
            <a:endParaRPr lang="en-US" sz="2000" dirty="0"/>
          </a:p>
          <a:p>
            <a:r>
              <a:rPr lang="en-US" sz="2000" dirty="0"/>
              <a:t>Available on CC &gt;= 3.0</a:t>
            </a:r>
          </a:p>
          <a:p>
            <a:endParaRPr lang="en-US" sz="2000" dirty="0"/>
          </a:p>
          <a:p>
            <a:r>
              <a:rPr lang="en-US" sz="2000" dirty="0" err="1"/>
              <a:t>cudaMallocManaged</a:t>
            </a:r>
            <a:r>
              <a:rPr lang="en-US" sz="2000" dirty="0" smtClean="0"/>
              <a:t>/</a:t>
            </a:r>
          </a:p>
          <a:p>
            <a:r>
              <a:rPr lang="en-US" sz="2000" dirty="0" err="1" smtClean="0"/>
              <a:t>cudaFree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92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Virtual memory and GPU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To move data from CPU to GPU, the GPU must access data on host. GPU is given virtual address.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2 options: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Both"/>
            </a:pPr>
            <a:r>
              <a:rPr lang="en" sz="2400" dirty="0"/>
              <a:t>for each word, have the CPU look up physical address and then perform copy</a:t>
            </a:r>
            <a:r>
              <a:rPr lang="en" sz="2400" dirty="0" smtClean="0"/>
              <a:t>. </a:t>
            </a:r>
            <a:r>
              <a:rPr lang="en" sz="2400" dirty="0" smtClean="0"/>
              <a:t>Discontiguous physical memory.</a:t>
            </a:r>
            <a:r>
              <a:rPr lang="en" sz="2400" dirty="0" smtClean="0"/>
              <a:t> </a:t>
            </a:r>
            <a:r>
              <a:rPr lang="en" sz="2400" dirty="0"/>
              <a:t>slow!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Both"/>
            </a:pPr>
            <a:r>
              <a:rPr lang="en" sz="2400" dirty="0"/>
              <a:t>tell the OS to keep a page at a fixed location (</a:t>
            </a:r>
            <a:r>
              <a:rPr lang="en" sz="2400" i="1" dirty="0"/>
              <a:t>pinning</a:t>
            </a:r>
            <a:r>
              <a:rPr lang="en" sz="2400" dirty="0"/>
              <a:t>). Directly access physical memory on host from GPU (</a:t>
            </a:r>
            <a:r>
              <a:rPr lang="en" sz="2400" i="1" dirty="0"/>
              <a:t>direct memory access a.k.a. DMA)</a:t>
            </a:r>
            <a:r>
              <a:rPr lang="en" sz="2400" dirty="0"/>
              <a:t>. fast!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Memcpy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cudaMemcpy(Async):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400"/>
              <a:t>Pin a host buffer in the driver.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Copy data from user array into pinned buffer.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	Copy data from pinned buffer to GPU.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Command buffers (diagram courtesy of CUDA Handbook)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950" y="377375"/>
            <a:ext cx="5934075" cy="2495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Shape 225"/>
          <p:cNvCxnSpPr/>
          <p:nvPr/>
        </p:nvCxnSpPr>
        <p:spPr>
          <a:xfrm rot="10800000" flipH="1">
            <a:off x="2178025" y="2705875"/>
            <a:ext cx="343800" cy="83759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6" name="Shape 226"/>
          <p:cNvSpPr txBox="1"/>
          <p:nvPr/>
        </p:nvSpPr>
        <p:spPr>
          <a:xfrm>
            <a:off x="1080650" y="3421850"/>
            <a:ext cx="3007500" cy="28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pinned host memory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272300" y="3049250"/>
            <a:ext cx="4649100" cy="8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Commands communicated by circular buffer.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Host writes, device reads.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cudaMallocHost </a:t>
            </a:r>
            <a:r>
              <a:rPr lang="en" sz="2400" dirty="0"/>
              <a:t>allocates pinned memory on the host.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cudaFreeHost </a:t>
            </a:r>
            <a:r>
              <a:rPr lang="en" sz="2400" dirty="0"/>
              <a:t>to free.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Advantages: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arenBoth"/>
            </a:pPr>
            <a:r>
              <a:rPr lang="en" sz="2400" dirty="0"/>
              <a:t>can dereference pointer to pinned host buffers on device! Lots of PCI-Express (PCI-E) traffic :(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Consolas"/>
              <a:buAutoNum type="arabicParenBoth"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cudaMemcpy </a:t>
            </a:r>
            <a:r>
              <a:rPr lang="en" sz="2400" dirty="0"/>
              <a:t>is considerably faster when copying to/from pinned host memory.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Taking advantage of pinning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Pinned host memory use cases 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 smtClean="0"/>
              <a:t>self-referential </a:t>
            </a:r>
            <a:r>
              <a:rPr lang="en" sz="2400" dirty="0"/>
              <a:t>data structures that are not easy to copy (such as a linked list)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deliver output as soon as possible (rather than waiting for kernel completion and memcpy)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/>
              <a:t>Must synchronize and wait for kernel to finish before accessing kernel result on host.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Moving data is important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Intelligently moving data allows processing data larger than GPU global memory (~6GB)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Absolutely critical for real-time or streaming applications (common in computer vision, data analytics, control systems)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Disadvantages of pinning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dirty="0"/>
              <a:t>Pinned pages limit freedom of OS memory management.</a:t>
            </a:r>
          </a:p>
          <a:p>
            <a:pPr rtl="0">
              <a:spcBef>
                <a:spcPts val="0"/>
              </a:spcBef>
              <a:buNone/>
            </a:pP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cudaMallocHost </a:t>
            </a:r>
            <a:r>
              <a:rPr lang="en" sz="2400" dirty="0"/>
              <a:t>will fail (due to no memory available) long before 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malloc.</a:t>
            </a:r>
          </a:p>
          <a:p>
            <a:pPr rtl="0">
              <a:spcBef>
                <a:spcPts val="0"/>
              </a:spcBef>
              <a:buNone/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2400" dirty="0"/>
              <a:t>Coalesced accesses are extra important while accessing pinned host memory.</a:t>
            </a:r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>
              <a:spcBef>
                <a:spcPts val="0"/>
              </a:spcBef>
              <a:buNone/>
            </a:pPr>
            <a:r>
              <a:rPr lang="en" sz="2400" dirty="0"/>
              <a:t>Potentially tricky concurrency issues.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30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 VRAM on a GPU (</a:t>
            </a:r>
            <a:r>
              <a:rPr lang="en-US" dirty="0" err="1" smtClean="0"/>
              <a:t>Nvidia</a:t>
            </a:r>
            <a:r>
              <a:rPr lang="en-US" dirty="0" smtClean="0"/>
              <a:t> Maxwell): 12 GB</a:t>
            </a:r>
          </a:p>
          <a:p>
            <a:r>
              <a:rPr lang="en-US" dirty="0" smtClean="0"/>
              <a:t>Max RAM on a CPU (Xeon E7): </a:t>
            </a:r>
            <a:r>
              <a:rPr lang="en-US" dirty="0"/>
              <a:t>1536 </a:t>
            </a:r>
            <a:r>
              <a:rPr lang="en-US" dirty="0" smtClean="0"/>
              <a:t>GB</a:t>
            </a:r>
            <a:br>
              <a:rPr lang="en-US" dirty="0" smtClean="0"/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VRAM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soldered directly onto the graphics card, allowing the VRAM modules to sit closely to the GPU, allowing quicker transfer between VRAM and GPU, increasing graphics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performance. Secondly, sockets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circuits most likely would cause GPU prices to go up.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next generation 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Nviida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GPUs (Pascal) will supposedly feature 32 GB of memory in the top of the line versions.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62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Matrix transpose: another look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84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Time(%)  	Time 	Calls  Avg       Name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49.35%  29.581ms   1    29.581ms   [CUDA memcpy DtoH]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47.48%  28.462ms   1    28.462ms   [CUDA memcpy HtoD]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3.17%   1.9000ms   1    1.9000ms   naiveTransposeKernel</a:t>
            </a:r>
          </a:p>
          <a:p>
            <a:pPr>
              <a:spcBef>
                <a:spcPts val="0"/>
              </a:spcBef>
              <a:buNone/>
            </a:pP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457200" y="2565780"/>
            <a:ext cx="3342968" cy="150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Only 3% of time spent in kernel! 97% of time spent moving data onto and off GPU</a:t>
            </a:r>
            <a:r>
              <a:rPr lang="en" sz="2400" dirty="0" smtClean="0"/>
              <a:t>! Copying between host and GPU is SLOW.</a:t>
            </a:r>
            <a:endParaRPr lang="en" sz="2400" dirty="0"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508" y="2767479"/>
            <a:ext cx="4886632" cy="19713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Lecture Outline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IO strategy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CUDA streams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CUDA events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How it all works: virtual memory, command buffers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Pinned host memory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Managed memory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 common pattern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438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while (1) {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	cudaMemcpy(d_input, h_input, input_size)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	kernel&lt;&lt;&lt;grid, block&gt;&gt;&gt;(d_input, d_output)</a:t>
            </a:r>
          </a:p>
          <a:p>
            <a:pPr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	cudaMemcpy(output, d_output, output_size)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}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616275" y="3721325"/>
            <a:ext cx="7869300" cy="10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/>
              <a:t>Throughput limited by IO!</a:t>
            </a:r>
          </a:p>
          <a:p>
            <a:pPr algn="ctr">
              <a:spcBef>
                <a:spcPts val="0"/>
              </a:spcBef>
              <a:buNone/>
            </a:pPr>
            <a:r>
              <a:rPr lang="en" sz="2400"/>
              <a:t>How can we hide the latency?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Dreams &amp; Reality</a:t>
            </a:r>
          </a:p>
        </p:txBody>
      </p:sp>
      <p:graphicFrame>
        <p:nvGraphicFramePr>
          <p:cNvPr id="85" name="Shape 85"/>
          <p:cNvGraphicFramePr/>
          <p:nvPr/>
        </p:nvGraphicFramePr>
        <p:xfrm>
          <a:off x="883850" y="1782175"/>
          <a:ext cx="2702025" cy="3169680"/>
        </p:xfrm>
        <a:graphic>
          <a:graphicData uri="http://schemas.openxmlformats.org/drawingml/2006/table">
            <a:tbl>
              <a:tblPr>
                <a:noFill/>
                <a:tableStyleId>{692EA1AC-8920-4F53-909A-15CCC8F05068}</a:tableStyleId>
              </a:tblPr>
              <a:tblGrid>
                <a:gridCol w="9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5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9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5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DH 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5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DH 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92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0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6" name="Shape 86"/>
          <p:cNvSpPr txBox="1"/>
          <p:nvPr/>
        </p:nvSpPr>
        <p:spPr>
          <a:xfrm>
            <a:off x="877000" y="1256250"/>
            <a:ext cx="27020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/>
              <a:t>Reality</a:t>
            </a:r>
          </a:p>
        </p:txBody>
      </p:sp>
      <p:graphicFrame>
        <p:nvGraphicFramePr>
          <p:cNvPr id="87" name="Shape 87"/>
          <p:cNvGraphicFramePr/>
          <p:nvPr/>
        </p:nvGraphicFramePr>
        <p:xfrm>
          <a:off x="5385675" y="1782175"/>
          <a:ext cx="2702025" cy="3170445"/>
        </p:xfrm>
        <a:graphic>
          <a:graphicData uri="http://schemas.openxmlformats.org/drawingml/2006/table">
            <a:tbl>
              <a:tblPr>
                <a:noFill/>
                <a:tableStyleId>{105FDEBC-B4EA-4E10-B0FE-F88F9930DF50}</a:tableStyleId>
              </a:tblPr>
              <a:tblGrid>
                <a:gridCol w="9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DH 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DH 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DH 2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DH 3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DH 4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HD 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kernel 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DH 5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8" name="Shape 88"/>
          <p:cNvSpPr txBox="1"/>
          <p:nvPr/>
        </p:nvSpPr>
        <p:spPr>
          <a:xfrm>
            <a:off x="5385662" y="1244725"/>
            <a:ext cx="2488799" cy="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400"/>
              <a:t>Dreams</a:t>
            </a:r>
          </a:p>
        </p:txBody>
      </p:sp>
      <p:cxnSp>
        <p:nvCxnSpPr>
          <p:cNvPr id="89" name="Shape 89"/>
          <p:cNvCxnSpPr/>
          <p:nvPr/>
        </p:nvCxnSpPr>
        <p:spPr>
          <a:xfrm>
            <a:off x="4408725" y="1801400"/>
            <a:ext cx="0" cy="2828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" name="Shape 90"/>
          <p:cNvSpPr txBox="1"/>
          <p:nvPr/>
        </p:nvSpPr>
        <p:spPr>
          <a:xfrm>
            <a:off x="4115425" y="1339100"/>
            <a:ext cx="740700" cy="46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time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Turning dreams into reality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What do we need to make the dream happen?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hardware to run 2 transfers and 1 kernel in parallel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2 input buffers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2 output buffers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/>
              <a:t>asynchronous memcpy &amp; kernel invocation</a:t>
            </a:r>
          </a:p>
        </p:txBody>
      </p:sp>
      <p:cxnSp>
        <p:nvCxnSpPr>
          <p:cNvPr id="98" name="Shape 98"/>
          <p:cNvCxnSpPr/>
          <p:nvPr/>
        </p:nvCxnSpPr>
        <p:spPr>
          <a:xfrm rot="10800000">
            <a:off x="3066075" y="2462799"/>
            <a:ext cx="1172699" cy="125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9" name="Shape 99"/>
          <p:cNvCxnSpPr/>
          <p:nvPr/>
        </p:nvCxnSpPr>
        <p:spPr>
          <a:xfrm flipH="1">
            <a:off x="3216749" y="2672275"/>
            <a:ext cx="996900" cy="134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0" name="Shape 100"/>
          <p:cNvSpPr txBox="1"/>
          <p:nvPr/>
        </p:nvSpPr>
        <p:spPr>
          <a:xfrm>
            <a:off x="4155025" y="2412600"/>
            <a:ext cx="2429400" cy="45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easy, up to programmer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1333</Words>
  <Application>Microsoft Office PowerPoint</Application>
  <PresentationFormat>On-screen Show (16:9)</PresentationFormat>
  <Paragraphs>257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Consolas</vt:lpstr>
      <vt:lpstr>biz</vt:lpstr>
      <vt:lpstr>CS 179 Lecture 13</vt:lpstr>
      <vt:lpstr>Moving data is slow</vt:lpstr>
      <vt:lpstr>Moving data is important</vt:lpstr>
      <vt:lpstr>VRAM</vt:lpstr>
      <vt:lpstr>Matrix transpose: another look</vt:lpstr>
      <vt:lpstr>Lecture Outline</vt:lpstr>
      <vt:lpstr>A common pattern</vt:lpstr>
      <vt:lpstr>Dreams &amp; Reality</vt:lpstr>
      <vt:lpstr>Turning dreams into reality</vt:lpstr>
      <vt:lpstr>Latency hiding checklist</vt:lpstr>
      <vt:lpstr>Asynchrony</vt:lpstr>
      <vt:lpstr>cudaMemcpyAsync</vt:lpstr>
      <vt:lpstr>CUDA Streams</vt:lpstr>
      <vt:lpstr>The null / default stream</vt:lpstr>
      <vt:lpstr>Stream example</vt:lpstr>
      <vt:lpstr>CUDA events</vt:lpstr>
      <vt:lpstr>Events example</vt:lpstr>
      <vt:lpstr>Events methods</vt:lpstr>
      <vt:lpstr>Other stream/event methods</vt:lpstr>
      <vt:lpstr>CPU/GPU communication</vt:lpstr>
      <vt:lpstr>Virtual Memory</vt:lpstr>
      <vt:lpstr>What does virtual memory give us?</vt:lpstr>
      <vt:lpstr>Unified Virtual Addressing</vt:lpstr>
      <vt:lpstr>Unified Virtual Addressing/Memory</vt:lpstr>
      <vt:lpstr>Virtual memory and GPU</vt:lpstr>
      <vt:lpstr>Memcpy</vt:lpstr>
      <vt:lpstr>PowerPoint Presentation</vt:lpstr>
      <vt:lpstr>Taking advantage of pinning</vt:lpstr>
      <vt:lpstr>Pinned host memory use cases </vt:lpstr>
      <vt:lpstr>Disadvantages of pinning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179 Lecture 13</dc:title>
  <dc:creator>Jordan Bonilla</dc:creator>
  <cp:lastModifiedBy>Jordan Bonilla</cp:lastModifiedBy>
  <cp:revision>7</cp:revision>
  <dcterms:modified xsi:type="dcterms:W3CDTF">2016-04-25T23:08:57Z</dcterms:modified>
</cp:coreProperties>
</file>