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BAE62-E04D-478E-9407-93787A8D68B2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2B6CF-9FE8-49E3-B8AE-AF33A17CF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C36F-8B93-40B4-9FAB-4F8A01B31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89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6C36F-8B93-40B4-9FAB-4F8A01B31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8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8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8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7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9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8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3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6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265B6-8B58-40F4-AAAF-B8D5845676F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2F723-94C5-46CF-9D46-34658EC0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0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179: 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20: Cross-system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3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have:</a:t>
            </a:r>
          </a:p>
          <a:p>
            <a:pPr lvl="1"/>
            <a:r>
              <a:rPr lang="en-US" dirty="0" smtClean="0"/>
              <a:t>Many different systems</a:t>
            </a:r>
          </a:p>
          <a:p>
            <a:pPr lvl="1"/>
            <a:r>
              <a:rPr lang="en-US" dirty="0" smtClean="0"/>
              <a:t>Few GPUs/system</a:t>
            </a:r>
            <a:endParaRPr lang="en-US" dirty="0"/>
          </a:p>
        </p:txBody>
      </p:sp>
      <p:pic>
        <p:nvPicPr>
          <p:cNvPr id="1027" name="Picture 3" descr="C:\Users\Kevin\Downloads\CSIRO GPU Cluster racks during installation, front 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7668"/>
            <a:ext cx="4343400" cy="289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05600" y="64008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GPU cluster, CSIRO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04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2769833"/>
            <a:ext cx="5975845" cy="3539527"/>
          </a:xfrm>
        </p:spPr>
        <p:txBody>
          <a:bodyPr/>
          <a:lstStyle/>
          <a:p>
            <a:r>
              <a:rPr lang="en-US" dirty="0" smtClean="0"/>
              <a:t>A collection of computers</a:t>
            </a:r>
          </a:p>
          <a:p>
            <a:pPr lvl="1"/>
            <a:r>
              <a:rPr lang="en-US" dirty="0" smtClean="0"/>
              <a:t>Each computer has its own local memory!</a:t>
            </a:r>
          </a:p>
          <a:p>
            <a:pPr lvl="1"/>
            <a:r>
              <a:rPr lang="en-US" dirty="0" smtClean="0"/>
              <a:t>Communication over a network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Kevin\Downloads\Ch4-fig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309" y="4038600"/>
            <a:ext cx="4179291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13673"/>
            <a:ext cx="3886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Communication suddenly becomes harder! (and slower!)</a:t>
            </a:r>
          </a:p>
          <a:p>
            <a:pPr lvl="1"/>
            <a:r>
              <a:rPr lang="en-US" dirty="0" smtClean="0"/>
              <a:t>GPUs can’t be trivially used between computers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Passing Interface (MPI)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standard</a:t>
            </a:r>
            <a:r>
              <a:rPr lang="en-US" dirty="0" smtClean="0"/>
              <a:t> for message-passing</a:t>
            </a:r>
          </a:p>
          <a:p>
            <a:pPr lvl="1"/>
            <a:r>
              <a:rPr lang="en-US" dirty="0" smtClean="0"/>
              <a:t>Multiple implementations exist</a:t>
            </a:r>
          </a:p>
          <a:p>
            <a:pPr lvl="1"/>
            <a:r>
              <a:rPr lang="en-US" dirty="0" smtClean="0"/>
              <a:t>Standard functions that allow easy communication of data between processes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on-networked systems:</a:t>
            </a:r>
          </a:p>
          <a:p>
            <a:pPr lvl="1"/>
            <a:r>
              <a:rPr lang="en-US" dirty="0" smtClean="0"/>
              <a:t>Equivalent to </a:t>
            </a:r>
            <a:r>
              <a:rPr lang="en-US" dirty="0" err="1" smtClean="0"/>
              <a:t>memcpy</a:t>
            </a:r>
            <a:r>
              <a:rPr lang="en-US" dirty="0" smtClean="0"/>
              <a:t> on local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There are seven basic functions:</a:t>
            </a:r>
          </a:p>
          <a:p>
            <a:pPr lvl="1"/>
            <a:r>
              <a:rPr lang="en-US" dirty="0" err="1"/>
              <a:t>MPI_Init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i="1" dirty="0" smtClean="0"/>
              <a:t>initialize </a:t>
            </a:r>
            <a:r>
              <a:rPr lang="en-US" i="1" dirty="0"/>
              <a:t>MPI environment</a:t>
            </a:r>
            <a:endParaRPr lang="en-US" dirty="0"/>
          </a:p>
          <a:p>
            <a:pPr lvl="1"/>
            <a:r>
              <a:rPr lang="en-US" dirty="0" err="1"/>
              <a:t>MPI_Finalize</a:t>
            </a:r>
            <a:r>
              <a:rPr lang="en-US" dirty="0"/>
              <a:t>		</a:t>
            </a:r>
            <a:r>
              <a:rPr lang="en-US" i="1" dirty="0"/>
              <a:t>terminate MPI environment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MPI_Comm_size</a:t>
            </a:r>
            <a:r>
              <a:rPr lang="en-US" dirty="0"/>
              <a:t>	</a:t>
            </a:r>
            <a:r>
              <a:rPr lang="en-US" i="1" dirty="0"/>
              <a:t>how many processes we have running</a:t>
            </a:r>
            <a:endParaRPr lang="en-US" dirty="0"/>
          </a:p>
          <a:p>
            <a:pPr lvl="1"/>
            <a:r>
              <a:rPr lang="en-US" dirty="0" err="1"/>
              <a:t>MPI_Comm_rank</a:t>
            </a:r>
            <a:r>
              <a:rPr lang="en-US" dirty="0"/>
              <a:t>	</a:t>
            </a:r>
            <a:r>
              <a:rPr lang="en-US" i="1" dirty="0"/>
              <a:t>the ID of our process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MPI_Isend</a:t>
            </a:r>
            <a:r>
              <a:rPr lang="en-US" dirty="0"/>
              <a:t>		</a:t>
            </a:r>
            <a:r>
              <a:rPr lang="en-US" i="1" dirty="0"/>
              <a:t>send data (</a:t>
            </a:r>
            <a:r>
              <a:rPr lang="en-US" i="1" dirty="0" err="1"/>
              <a:t>nonblocking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dirty="0" err="1"/>
              <a:t>MPI_Irecv</a:t>
            </a:r>
            <a:r>
              <a:rPr lang="en-US" dirty="0"/>
              <a:t>		</a:t>
            </a:r>
            <a:r>
              <a:rPr lang="en-US" i="1" dirty="0"/>
              <a:t>receive data (</a:t>
            </a:r>
            <a:r>
              <a:rPr lang="en-US" i="1" dirty="0" err="1"/>
              <a:t>nonblocking</a:t>
            </a:r>
            <a:r>
              <a:rPr lang="en-US" i="1" dirty="0"/>
              <a:t>)</a:t>
            </a:r>
          </a:p>
          <a:p>
            <a:pPr lvl="1"/>
            <a:endParaRPr lang="en-US" i="1" dirty="0"/>
          </a:p>
          <a:p>
            <a:pPr lvl="1"/>
            <a:r>
              <a:rPr lang="en-US" dirty="0" err="1"/>
              <a:t>MPI_Wait</a:t>
            </a:r>
            <a:r>
              <a:rPr lang="en-US" dirty="0"/>
              <a:t>		</a:t>
            </a:r>
            <a:r>
              <a:rPr lang="en-US" i="1" dirty="0"/>
              <a:t>wait for request to complete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41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 additional functions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 err="1"/>
              <a:t>MPI_Barrier</a:t>
            </a:r>
            <a:r>
              <a:rPr lang="en-US" dirty="0"/>
              <a:t>	</a:t>
            </a:r>
            <a:r>
              <a:rPr lang="en-US" i="1" dirty="0" smtClean="0"/>
              <a:t>wait </a:t>
            </a:r>
            <a:r>
              <a:rPr lang="en-US" i="1" dirty="0"/>
              <a:t>for all processes to reach a </a:t>
            </a:r>
            <a:r>
              <a:rPr lang="en-US" i="1" dirty="0" smtClean="0"/>
              <a:t>				certain </a:t>
            </a:r>
            <a:r>
              <a:rPr lang="en-US" i="1" dirty="0"/>
              <a:t>point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 err="1"/>
              <a:t>MPI_Bcast</a:t>
            </a:r>
            <a:r>
              <a:rPr lang="en-US" dirty="0"/>
              <a:t>	</a:t>
            </a:r>
            <a:r>
              <a:rPr lang="en-US" i="1" dirty="0" smtClean="0"/>
              <a:t>send </a:t>
            </a:r>
            <a:r>
              <a:rPr lang="en-US" i="1" dirty="0"/>
              <a:t>data to all other processes</a:t>
            </a:r>
            <a:endParaRPr lang="en-US" dirty="0"/>
          </a:p>
          <a:p>
            <a:pPr lvl="1"/>
            <a:r>
              <a:rPr lang="en-US" dirty="0" err="1"/>
              <a:t>MPI_Reduce</a:t>
            </a:r>
            <a:r>
              <a:rPr lang="en-US" dirty="0"/>
              <a:t>	</a:t>
            </a:r>
            <a:r>
              <a:rPr lang="en-US" i="1" dirty="0" smtClean="0"/>
              <a:t>receive </a:t>
            </a:r>
            <a:r>
              <a:rPr lang="en-US" i="1" dirty="0"/>
              <a:t>data from all processes and</a:t>
            </a:r>
          </a:p>
          <a:p>
            <a:pPr marL="320040" lvl="1" indent="0">
              <a:buNone/>
            </a:pPr>
            <a:r>
              <a:rPr lang="en-US" i="1" dirty="0"/>
              <a:t>			reduce to a value</a:t>
            </a:r>
          </a:p>
          <a:p>
            <a:pPr marL="320040" lvl="1" indent="0">
              <a:buNone/>
            </a:pPr>
            <a:endParaRPr lang="en-US" dirty="0"/>
          </a:p>
          <a:p>
            <a:pPr lvl="1"/>
            <a:r>
              <a:rPr lang="en-US" dirty="0" err="1"/>
              <a:t>MPI_Send</a:t>
            </a:r>
            <a:r>
              <a:rPr lang="en-US" dirty="0"/>
              <a:t>	</a:t>
            </a:r>
            <a:r>
              <a:rPr lang="en-US" i="1" dirty="0" smtClean="0"/>
              <a:t>send </a:t>
            </a:r>
            <a:r>
              <a:rPr lang="en-US" i="1" dirty="0"/>
              <a:t>data (blocking)</a:t>
            </a:r>
            <a:endParaRPr lang="en-US" dirty="0"/>
          </a:p>
          <a:p>
            <a:pPr lvl="1"/>
            <a:r>
              <a:rPr lang="en-US" dirty="0" err="1"/>
              <a:t>MPI_Recv</a:t>
            </a:r>
            <a:r>
              <a:rPr lang="en-US" dirty="0"/>
              <a:t>	</a:t>
            </a:r>
            <a:r>
              <a:rPr lang="en-US" i="1" dirty="0" smtClean="0"/>
              <a:t>receive </a:t>
            </a:r>
            <a:r>
              <a:rPr lang="en-US" i="1" dirty="0"/>
              <a:t>data (blocking)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6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vs. Non-blocking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MPI_Isend</a:t>
            </a:r>
            <a:r>
              <a:rPr lang="en-US" dirty="0"/>
              <a:t> and </a:t>
            </a:r>
            <a:r>
              <a:rPr lang="en-US" dirty="0" err="1"/>
              <a:t>MPI_Irecv</a:t>
            </a:r>
            <a:r>
              <a:rPr lang="en-US" dirty="0"/>
              <a:t> are </a:t>
            </a:r>
            <a:r>
              <a:rPr lang="en-US" i="1" dirty="0" smtClean="0"/>
              <a:t>asynchronous (non-blocking)</a:t>
            </a:r>
            <a:endParaRPr lang="en-US" i="1" dirty="0"/>
          </a:p>
          <a:p>
            <a:pPr lvl="1"/>
            <a:r>
              <a:rPr lang="en-US" dirty="0"/>
              <a:t>Calling these functions returns immediately</a:t>
            </a:r>
          </a:p>
          <a:p>
            <a:pPr lvl="2"/>
            <a:r>
              <a:rPr lang="en-US" dirty="0"/>
              <a:t>Operation may not be finished!</a:t>
            </a:r>
          </a:p>
          <a:p>
            <a:pPr lvl="1"/>
            <a:r>
              <a:rPr lang="en-US" dirty="0"/>
              <a:t>Should use </a:t>
            </a:r>
            <a:r>
              <a:rPr lang="en-US" dirty="0" err="1"/>
              <a:t>MPI_Wait</a:t>
            </a:r>
            <a:r>
              <a:rPr lang="en-US" dirty="0"/>
              <a:t> to make sure operations are completed</a:t>
            </a:r>
          </a:p>
          <a:p>
            <a:pPr lvl="1"/>
            <a:r>
              <a:rPr lang="en-US" dirty="0"/>
              <a:t>Special “request” objects for tracking </a:t>
            </a:r>
            <a:r>
              <a:rPr lang="en-US" dirty="0" smtClean="0"/>
              <a:t>status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MPI_Send</a:t>
            </a:r>
            <a:r>
              <a:rPr lang="en-US" dirty="0"/>
              <a:t> and </a:t>
            </a:r>
            <a:r>
              <a:rPr lang="en-US" dirty="0" err="1"/>
              <a:t>MPI_Recv</a:t>
            </a:r>
            <a:r>
              <a:rPr lang="en-US" dirty="0"/>
              <a:t> are </a:t>
            </a:r>
            <a:r>
              <a:rPr lang="en-US" i="1" dirty="0" smtClean="0"/>
              <a:t>synchronous (blocking)</a:t>
            </a:r>
            <a:endParaRPr lang="en-US" dirty="0"/>
          </a:p>
          <a:p>
            <a:pPr lvl="1"/>
            <a:r>
              <a:rPr lang="en-US" dirty="0"/>
              <a:t>Functions don’t return until operation is complete</a:t>
            </a:r>
          </a:p>
          <a:p>
            <a:pPr lvl="1"/>
            <a:r>
              <a:rPr lang="en-US" dirty="0"/>
              <a:t>Can cause deadlock!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(we won’t focus on these)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91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Functions -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4088167"/>
          </a:xfrm>
        </p:spPr>
        <p:txBody>
          <a:bodyPr>
            <a:normAutofit/>
          </a:bodyPr>
          <a:lstStyle/>
          <a:p>
            <a:r>
              <a:rPr lang="en-US" sz="1500" dirty="0" err="1" smtClean="0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MPI_Wait</a:t>
            </a:r>
            <a:r>
              <a:rPr lang="en-US" sz="1500" dirty="0">
                <a:latin typeface="Lucida Console" pitchFamily="49" charset="0"/>
              </a:rPr>
              <a:t>(</a:t>
            </a:r>
            <a:r>
              <a:rPr lang="en-US" sz="1500" dirty="0" err="1">
                <a:latin typeface="Lucida Console" pitchFamily="49" charset="0"/>
              </a:rPr>
              <a:t>MPI_Request</a:t>
            </a:r>
            <a:r>
              <a:rPr lang="en-US" sz="1500" dirty="0">
                <a:latin typeface="Lucida Console" pitchFamily="49" charset="0"/>
              </a:rPr>
              <a:t> *request, </a:t>
            </a:r>
            <a:r>
              <a:rPr lang="en-US" sz="1500" dirty="0" err="1">
                <a:latin typeface="Lucida Console" pitchFamily="49" charset="0"/>
              </a:rPr>
              <a:t>MPI_Status</a:t>
            </a:r>
            <a:r>
              <a:rPr lang="en-US" sz="1500" dirty="0">
                <a:latin typeface="Lucida Console" pitchFamily="49" charset="0"/>
              </a:rPr>
              <a:t> *status)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Takes in…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“request” </a:t>
            </a:r>
            <a:r>
              <a:rPr lang="en-US" dirty="0" smtClean="0"/>
              <a:t>object corresponding to a previous operation</a:t>
            </a:r>
          </a:p>
          <a:p>
            <a:pPr lvl="2"/>
            <a:r>
              <a:rPr lang="en-US" dirty="0" smtClean="0"/>
              <a:t>Indicates what we’re waiting on</a:t>
            </a:r>
          </a:p>
          <a:p>
            <a:pPr lvl="1"/>
            <a:r>
              <a:rPr lang="en-US" dirty="0" smtClean="0"/>
              <a:t>A “status” object</a:t>
            </a:r>
          </a:p>
          <a:p>
            <a:pPr lvl="2"/>
            <a:r>
              <a:rPr lang="en-US" dirty="0" smtClean="0"/>
              <a:t>Basically, information about incoming data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Functions -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696200" cy="4088167"/>
          </a:xfrm>
        </p:spPr>
        <p:txBody>
          <a:bodyPr>
            <a:normAutofit fontScale="85000" lnSpcReduction="20000"/>
          </a:bodyPr>
          <a:lstStyle/>
          <a:p>
            <a:r>
              <a:rPr lang="en-US" sz="1500" dirty="0" err="1" smtClean="0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 smtClean="0">
                <a:latin typeface="Lucida Console" pitchFamily="49" charset="0"/>
              </a:rPr>
              <a:t>MPI_Reduce</a:t>
            </a:r>
            <a:r>
              <a:rPr lang="en-US" sz="1500" dirty="0" smtClean="0">
                <a:latin typeface="Lucida Console" pitchFamily="49" charset="0"/>
              </a:rPr>
              <a:t>(</a:t>
            </a:r>
            <a:r>
              <a:rPr lang="en-US" sz="1500" dirty="0" err="1" smtClean="0">
                <a:latin typeface="Lucida Console" pitchFamily="49" charset="0"/>
              </a:rPr>
              <a:t>const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void *</a:t>
            </a:r>
            <a:r>
              <a:rPr lang="en-US" sz="1500" dirty="0" err="1">
                <a:latin typeface="Lucida Console" pitchFamily="49" charset="0"/>
              </a:rPr>
              <a:t>sendbuf</a:t>
            </a:r>
            <a:r>
              <a:rPr lang="en-US" sz="1500" dirty="0">
                <a:latin typeface="Lucida Console" pitchFamily="49" charset="0"/>
              </a:rPr>
              <a:t>, void *</a:t>
            </a:r>
            <a:r>
              <a:rPr lang="en-US" sz="1500" dirty="0" err="1">
                <a:latin typeface="Lucida Console" pitchFamily="49" charset="0"/>
              </a:rPr>
              <a:t>recvbuf</a:t>
            </a:r>
            <a:r>
              <a:rPr lang="en-US" sz="1500" dirty="0">
                <a:latin typeface="Lucida Console" pitchFamily="49" charset="0"/>
              </a:rPr>
              <a:t>, </a:t>
            </a:r>
            <a:r>
              <a:rPr lang="en-US" sz="1500" dirty="0" err="1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count, </a:t>
            </a:r>
            <a:r>
              <a:rPr lang="en-US" sz="1500" dirty="0" err="1">
                <a:latin typeface="Lucida Console" pitchFamily="49" charset="0"/>
              </a:rPr>
              <a:t>MPI_Datatype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datatype</a:t>
            </a:r>
            <a:r>
              <a:rPr lang="en-US" sz="1500" dirty="0" smtClean="0">
                <a:latin typeface="Lucida Console" pitchFamily="49" charset="0"/>
              </a:rPr>
              <a:t>, </a:t>
            </a:r>
            <a:r>
              <a:rPr lang="en-US" sz="1500" dirty="0" err="1" smtClean="0">
                <a:latin typeface="Lucida Console" pitchFamily="49" charset="0"/>
              </a:rPr>
              <a:t>MPI_Op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op, </a:t>
            </a:r>
            <a:r>
              <a:rPr lang="en-US" sz="1500" dirty="0" err="1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root, </a:t>
            </a:r>
            <a:r>
              <a:rPr lang="en-US" sz="1500" dirty="0" err="1">
                <a:latin typeface="Lucida Console" pitchFamily="49" charset="0"/>
              </a:rPr>
              <a:t>MPI_Comm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comm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Takes in…</a:t>
            </a:r>
          </a:p>
          <a:p>
            <a:pPr lvl="1"/>
            <a:r>
              <a:rPr lang="en-US" dirty="0" smtClean="0"/>
              <a:t>A “send buffer” (data obtained from every process)</a:t>
            </a:r>
          </a:p>
          <a:p>
            <a:pPr lvl="1"/>
            <a:r>
              <a:rPr lang="en-US" dirty="0" smtClean="0"/>
              <a:t>A “receive buffer” (where our final result will be placed)</a:t>
            </a:r>
          </a:p>
          <a:p>
            <a:pPr lvl="1"/>
            <a:r>
              <a:rPr lang="en-US" dirty="0" smtClean="0"/>
              <a:t>Number of elements in send buffer</a:t>
            </a:r>
          </a:p>
          <a:p>
            <a:pPr lvl="2"/>
            <a:r>
              <a:rPr lang="en-US" dirty="0" smtClean="0"/>
              <a:t>Can reduce element-wise array -&gt; array</a:t>
            </a:r>
          </a:p>
          <a:p>
            <a:pPr lvl="1"/>
            <a:r>
              <a:rPr lang="en-US" dirty="0" smtClean="0"/>
              <a:t>Type of data (MPI label, as before)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							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Functions -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696200" cy="4088167"/>
          </a:xfrm>
        </p:spPr>
        <p:txBody>
          <a:bodyPr>
            <a:normAutofit/>
          </a:bodyPr>
          <a:lstStyle/>
          <a:p>
            <a:r>
              <a:rPr lang="en-US" sz="1500" dirty="0" err="1" smtClean="0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 smtClean="0">
                <a:latin typeface="Lucida Console" pitchFamily="49" charset="0"/>
              </a:rPr>
              <a:t>MPI_Reduce</a:t>
            </a:r>
            <a:r>
              <a:rPr lang="en-US" sz="1500" dirty="0" smtClean="0">
                <a:latin typeface="Lucida Console" pitchFamily="49" charset="0"/>
              </a:rPr>
              <a:t>(</a:t>
            </a:r>
            <a:r>
              <a:rPr lang="en-US" sz="1500" dirty="0" err="1" smtClean="0">
                <a:latin typeface="Lucida Console" pitchFamily="49" charset="0"/>
              </a:rPr>
              <a:t>const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void *</a:t>
            </a:r>
            <a:r>
              <a:rPr lang="en-US" sz="1500" dirty="0" err="1">
                <a:latin typeface="Lucida Console" pitchFamily="49" charset="0"/>
              </a:rPr>
              <a:t>sendbuf</a:t>
            </a:r>
            <a:r>
              <a:rPr lang="en-US" sz="1500" dirty="0">
                <a:latin typeface="Lucida Console" pitchFamily="49" charset="0"/>
              </a:rPr>
              <a:t>, void *</a:t>
            </a:r>
            <a:r>
              <a:rPr lang="en-US" sz="1500" dirty="0" err="1">
                <a:latin typeface="Lucida Console" pitchFamily="49" charset="0"/>
              </a:rPr>
              <a:t>recvbuf</a:t>
            </a:r>
            <a:r>
              <a:rPr lang="en-US" sz="1500" dirty="0">
                <a:latin typeface="Lucida Console" pitchFamily="49" charset="0"/>
              </a:rPr>
              <a:t>, </a:t>
            </a:r>
            <a:r>
              <a:rPr lang="en-US" sz="1500" dirty="0" err="1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count, </a:t>
            </a:r>
            <a:r>
              <a:rPr lang="en-US" sz="1500" dirty="0" err="1">
                <a:latin typeface="Lucida Console" pitchFamily="49" charset="0"/>
              </a:rPr>
              <a:t>MPI_Datatype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datatype</a:t>
            </a:r>
            <a:r>
              <a:rPr lang="en-US" sz="1500" dirty="0" smtClean="0">
                <a:latin typeface="Lucida Console" pitchFamily="49" charset="0"/>
              </a:rPr>
              <a:t>, </a:t>
            </a:r>
            <a:r>
              <a:rPr lang="en-US" sz="1500" dirty="0" err="1" smtClean="0">
                <a:latin typeface="Lucida Console" pitchFamily="49" charset="0"/>
              </a:rPr>
              <a:t>MPI_Op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op, </a:t>
            </a:r>
            <a:r>
              <a:rPr lang="en-US" sz="1500" dirty="0" err="1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root, </a:t>
            </a:r>
            <a:r>
              <a:rPr lang="en-US" sz="1500" dirty="0" err="1">
                <a:latin typeface="Lucida Console" pitchFamily="49" charset="0"/>
              </a:rPr>
              <a:t>MPI_Comm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comm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Takes in… (continued)</a:t>
            </a:r>
          </a:p>
          <a:p>
            <a:pPr lvl="1"/>
            <a:r>
              <a:rPr lang="en-US" dirty="0" smtClean="0"/>
              <a:t>Reducing operation (special MPI labels, e.g. MPI_SUM, MPI_MIN)</a:t>
            </a:r>
          </a:p>
          <a:p>
            <a:pPr lvl="1"/>
            <a:r>
              <a:rPr lang="en-US" dirty="0" smtClean="0"/>
              <a:t>ID of process that obtains result</a:t>
            </a:r>
          </a:p>
          <a:p>
            <a:pPr lvl="1"/>
            <a:r>
              <a:rPr lang="en-US" dirty="0" smtClean="0"/>
              <a:t>MPI communication object (as before)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76400"/>
            <a:ext cx="4800600" cy="5334000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>
                <a:latin typeface="Lucida Console" pitchFamily="49" charset="0"/>
              </a:rPr>
              <a:t>main(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argc</a:t>
            </a:r>
            <a:r>
              <a:rPr lang="en-US" dirty="0">
                <a:latin typeface="Lucida Console" pitchFamily="49" charset="0"/>
              </a:rPr>
              <a:t>, char **</a:t>
            </a:r>
            <a:r>
              <a:rPr lang="en-US" dirty="0" err="1">
                <a:latin typeface="Lucida Console" pitchFamily="49" charset="0"/>
              </a:rPr>
              <a:t>argv</a:t>
            </a:r>
            <a:r>
              <a:rPr lang="en-US" dirty="0">
                <a:latin typeface="Lucida Console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rank,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numprocs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MPI_Status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status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MPI_Request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request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solidFill>
                  <a:srgbClr val="FF00FF"/>
                </a:solidFill>
                <a:latin typeface="Lucida Console" pitchFamily="49" charset="0"/>
              </a:rPr>
              <a:t>MPI_Init</a:t>
            </a:r>
            <a:r>
              <a:rPr lang="en-US" dirty="0">
                <a:latin typeface="Lucida Console" pitchFamily="49" charset="0"/>
              </a:rPr>
              <a:t>(&amp;</a:t>
            </a:r>
            <a:r>
              <a:rPr lang="en-US" dirty="0" err="1">
                <a:latin typeface="Lucida Console" pitchFamily="49" charset="0"/>
              </a:rPr>
              <a:t>argc</a:t>
            </a:r>
            <a:r>
              <a:rPr lang="en-US" dirty="0">
                <a:latin typeface="Lucida Console" pitchFamily="49" charset="0"/>
              </a:rPr>
              <a:t>,&amp;</a:t>
            </a:r>
            <a:r>
              <a:rPr lang="en-US" dirty="0" err="1">
                <a:latin typeface="Lucida Console" pitchFamily="49" charset="0"/>
              </a:rPr>
              <a:t>argv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solidFill>
                  <a:srgbClr val="FF00FF"/>
                </a:solidFill>
                <a:latin typeface="Lucida Console" pitchFamily="49" charset="0"/>
              </a:rPr>
              <a:t>MPI_Comm_size</a:t>
            </a:r>
            <a:r>
              <a:rPr lang="en-US" dirty="0">
                <a:latin typeface="Lucida Console" pitchFamily="49" charset="0"/>
              </a:rPr>
              <a:t>(MPI_COMM_WORLD,&amp;</a:t>
            </a:r>
            <a:r>
              <a:rPr lang="en-US" dirty="0" err="1">
                <a:latin typeface="Lucida Console" pitchFamily="49" charset="0"/>
              </a:rPr>
              <a:t>numprocs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solidFill>
                  <a:srgbClr val="FF00FF"/>
                </a:solidFill>
                <a:latin typeface="Lucida Console" pitchFamily="49" charset="0"/>
              </a:rPr>
              <a:t>MPI_Comm_rank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latin typeface="Lucida Console" pitchFamily="49" charset="0"/>
              </a:rPr>
              <a:t>MPI_COMM_WORLD,&amp;rank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tag</a:t>
            </a:r>
            <a:r>
              <a:rPr lang="en-US" dirty="0">
                <a:latin typeface="Lucida Console" pitchFamily="49" charset="0"/>
              </a:rPr>
              <a:t>=1234;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source</a:t>
            </a:r>
            <a:r>
              <a:rPr lang="en-US" dirty="0">
                <a:latin typeface="Lucida Console" pitchFamily="49" charset="0"/>
              </a:rPr>
              <a:t>=0;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destination</a:t>
            </a:r>
            <a:r>
              <a:rPr lang="en-US" dirty="0">
                <a:latin typeface="Lucida Console" pitchFamily="49" charset="0"/>
              </a:rPr>
              <a:t>=1;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count</a:t>
            </a:r>
            <a:r>
              <a:rPr lang="en-US" dirty="0">
                <a:latin typeface="Lucida Console" pitchFamily="49" charset="0"/>
              </a:rPr>
              <a:t>=1;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solidFill>
                  <a:srgbClr val="00FF00"/>
                </a:solidFill>
                <a:latin typeface="Lucida Console" pitchFamily="49" charset="0"/>
              </a:rPr>
              <a:t>send_buffer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solidFill>
                  <a:srgbClr val="00FF00"/>
                </a:solidFill>
                <a:latin typeface="Lucida Console" pitchFamily="49" charset="0"/>
              </a:rPr>
              <a:t>recv_buffer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if(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rank</a:t>
            </a:r>
            <a:r>
              <a:rPr lang="en-US" dirty="0">
                <a:latin typeface="Lucida Console" pitchFamily="49" charset="0"/>
              </a:rPr>
              <a:t> ==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source</a:t>
            </a:r>
            <a:r>
              <a:rPr lang="en-US" dirty="0">
                <a:latin typeface="Lucida Console" pitchFamily="49" charset="0"/>
              </a:rPr>
              <a:t>){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  </a:t>
            </a:r>
            <a:r>
              <a:rPr lang="en-US" dirty="0" err="1">
                <a:solidFill>
                  <a:srgbClr val="00FF00"/>
                </a:solidFill>
                <a:latin typeface="Lucida Console" pitchFamily="49" charset="0"/>
              </a:rPr>
              <a:t>send_buffer</a:t>
            </a:r>
            <a:r>
              <a:rPr lang="en-US" dirty="0">
                <a:latin typeface="Lucida Console" pitchFamily="49" charset="0"/>
              </a:rPr>
              <a:t>=5678;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  </a:t>
            </a:r>
            <a:r>
              <a:rPr lang="en-US" dirty="0" err="1" smtClean="0">
                <a:solidFill>
                  <a:srgbClr val="FF00FF"/>
                </a:solidFill>
                <a:latin typeface="Lucida Console" pitchFamily="49" charset="0"/>
              </a:rPr>
              <a:t>MPI_Isend</a:t>
            </a:r>
            <a:r>
              <a:rPr lang="en-US" dirty="0">
                <a:latin typeface="Lucida Console" pitchFamily="49" charset="0"/>
              </a:rPr>
              <a:t>(&amp;</a:t>
            </a:r>
            <a:r>
              <a:rPr lang="en-US" dirty="0" err="1" smtClean="0">
                <a:solidFill>
                  <a:srgbClr val="00FF00"/>
                </a:solidFill>
                <a:latin typeface="Lucida Console" pitchFamily="49" charset="0"/>
              </a:rPr>
              <a:t>send_buffer</a:t>
            </a:r>
            <a:r>
              <a:rPr lang="en-US" dirty="0" err="1" smtClean="0">
                <a:latin typeface="Lucida Console" pitchFamily="49" charset="0"/>
              </a:rPr>
              <a:t>,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count</a:t>
            </a:r>
            <a:r>
              <a:rPr lang="en-US" dirty="0" err="1" smtClean="0">
                <a:latin typeface="Lucida Console" pitchFamily="49" charset="0"/>
              </a:rPr>
              <a:t>,MPI_INT,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destination</a:t>
            </a:r>
            <a:r>
              <a:rPr lang="en-US" dirty="0" err="1" smtClean="0">
                <a:latin typeface="Lucida Console" pitchFamily="49" charset="0"/>
              </a:rPr>
              <a:t>,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tag</a:t>
            </a:r>
            <a:r>
              <a:rPr lang="en-US" dirty="0" smtClean="0">
                <a:latin typeface="Lucida Console" pitchFamily="49" charset="0"/>
              </a:rPr>
              <a:t>, 	</a:t>
            </a:r>
            <a:r>
              <a:rPr lang="en-US" dirty="0" err="1" smtClean="0">
                <a:latin typeface="Lucida Console" pitchFamily="49" charset="0"/>
              </a:rPr>
              <a:t>MPI_COMM_WORLD</a:t>
            </a:r>
            <a:r>
              <a:rPr lang="en-US" dirty="0" err="1">
                <a:latin typeface="Lucida Console" pitchFamily="49" charset="0"/>
              </a:rPr>
              <a:t>,&amp;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request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if(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rank</a:t>
            </a:r>
            <a:r>
              <a:rPr lang="en-US" dirty="0">
                <a:latin typeface="Lucida Console" pitchFamily="49" charset="0"/>
              </a:rPr>
              <a:t> ==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destination</a:t>
            </a:r>
            <a:r>
              <a:rPr lang="en-US" dirty="0">
                <a:latin typeface="Lucida Console" pitchFamily="49" charset="0"/>
              </a:rPr>
              <a:t>){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  </a:t>
            </a:r>
            <a:r>
              <a:rPr lang="en-US" dirty="0" err="1" smtClean="0">
                <a:solidFill>
                  <a:srgbClr val="FF00FF"/>
                </a:solidFill>
                <a:latin typeface="Lucida Console" pitchFamily="49" charset="0"/>
              </a:rPr>
              <a:t>MPI_Irecv</a:t>
            </a:r>
            <a:r>
              <a:rPr lang="en-US" dirty="0">
                <a:latin typeface="Lucida Console" pitchFamily="49" charset="0"/>
              </a:rPr>
              <a:t>(&amp;</a:t>
            </a:r>
            <a:r>
              <a:rPr lang="en-US" dirty="0" err="1" smtClean="0">
                <a:solidFill>
                  <a:srgbClr val="00FF00"/>
                </a:solidFill>
                <a:latin typeface="Lucida Console" pitchFamily="49" charset="0"/>
              </a:rPr>
              <a:t>recv_buffer</a:t>
            </a:r>
            <a:r>
              <a:rPr lang="en-US" dirty="0" err="1" smtClean="0">
                <a:latin typeface="Lucida Console" pitchFamily="49" charset="0"/>
              </a:rPr>
              <a:t>,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count</a:t>
            </a:r>
            <a:r>
              <a:rPr lang="en-US" dirty="0" err="1" smtClean="0">
                <a:latin typeface="Lucida Console" pitchFamily="49" charset="0"/>
              </a:rPr>
              <a:t>,MPI_INT,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source</a:t>
            </a:r>
            <a:r>
              <a:rPr lang="en-US" dirty="0" err="1" smtClean="0">
                <a:latin typeface="Lucida Console" pitchFamily="49" charset="0"/>
              </a:rPr>
              <a:t>,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tag</a:t>
            </a:r>
            <a:r>
              <a:rPr lang="en-US" dirty="0" smtClean="0">
                <a:latin typeface="Lucida Console" pitchFamily="49" charset="0"/>
              </a:rPr>
              <a:t>, 	</a:t>
            </a:r>
            <a:r>
              <a:rPr lang="en-US" dirty="0" err="1" smtClean="0">
                <a:latin typeface="Lucida Console" pitchFamily="49" charset="0"/>
              </a:rPr>
              <a:t>MPI_COMM_WORLD</a:t>
            </a:r>
            <a:r>
              <a:rPr lang="en-US" dirty="0" err="1">
                <a:latin typeface="Lucida Console" pitchFamily="49" charset="0"/>
              </a:rPr>
              <a:t>,&amp;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request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solidFill>
                  <a:srgbClr val="FF00FF"/>
                </a:solidFill>
                <a:latin typeface="Lucida Console" pitchFamily="49" charset="0"/>
              </a:rPr>
              <a:t>MPI_Wait</a:t>
            </a:r>
            <a:r>
              <a:rPr lang="en-US" dirty="0">
                <a:latin typeface="Lucida Console" pitchFamily="49" charset="0"/>
              </a:rPr>
              <a:t>(&amp;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request</a:t>
            </a:r>
            <a:r>
              <a:rPr lang="en-US" dirty="0" err="1">
                <a:latin typeface="Lucida Console" pitchFamily="49" charset="0"/>
              </a:rPr>
              <a:t>,&amp;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status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if(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rank</a:t>
            </a:r>
            <a:r>
              <a:rPr lang="en-US" dirty="0">
                <a:latin typeface="Lucida Console" pitchFamily="49" charset="0"/>
              </a:rPr>
              <a:t> ==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source</a:t>
            </a:r>
            <a:r>
              <a:rPr lang="en-US" dirty="0">
                <a:latin typeface="Lucida Console" pitchFamily="49" charset="0"/>
              </a:rPr>
              <a:t>){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  </a:t>
            </a:r>
            <a:r>
              <a:rPr lang="en-US" dirty="0" err="1">
                <a:latin typeface="Lucida Console" pitchFamily="49" charset="0"/>
              </a:rPr>
              <a:t>printf</a:t>
            </a:r>
            <a:r>
              <a:rPr lang="en-US" dirty="0">
                <a:latin typeface="Lucida Console" pitchFamily="49" charset="0"/>
              </a:rPr>
              <a:t>("processor %d  sent %d\n",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rank</a:t>
            </a:r>
            <a:r>
              <a:rPr lang="en-US" dirty="0" err="1">
                <a:latin typeface="Lucida Console" pitchFamily="49" charset="0"/>
              </a:rPr>
              <a:t>,</a:t>
            </a:r>
            <a:r>
              <a:rPr lang="en-US" dirty="0" err="1">
                <a:solidFill>
                  <a:srgbClr val="00FF00"/>
                </a:solidFill>
                <a:latin typeface="Lucida Console" pitchFamily="49" charset="0"/>
              </a:rPr>
              <a:t>recv_buffer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if(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rank</a:t>
            </a:r>
            <a:r>
              <a:rPr lang="en-US" dirty="0">
                <a:latin typeface="Lucida Console" pitchFamily="49" charset="0"/>
              </a:rPr>
              <a:t> ==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destination</a:t>
            </a:r>
            <a:r>
              <a:rPr lang="en-US" dirty="0">
                <a:latin typeface="Lucida Console" pitchFamily="49" charset="0"/>
              </a:rPr>
              <a:t>){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  </a:t>
            </a:r>
            <a:r>
              <a:rPr lang="en-US" dirty="0" err="1">
                <a:latin typeface="Lucida Console" pitchFamily="49" charset="0"/>
              </a:rPr>
              <a:t>printf</a:t>
            </a:r>
            <a:r>
              <a:rPr lang="en-US" dirty="0">
                <a:latin typeface="Lucida Console" pitchFamily="49" charset="0"/>
              </a:rPr>
              <a:t>("processor %d  got %d\n",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rank</a:t>
            </a:r>
            <a:r>
              <a:rPr lang="en-US" dirty="0" err="1">
                <a:latin typeface="Lucida Console" pitchFamily="49" charset="0"/>
              </a:rPr>
              <a:t>,</a:t>
            </a:r>
            <a:r>
              <a:rPr lang="en-US" dirty="0" err="1">
                <a:solidFill>
                  <a:srgbClr val="00FF00"/>
                </a:solidFill>
                <a:latin typeface="Lucida Console" pitchFamily="49" charset="0"/>
              </a:rPr>
              <a:t>recv_buffer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    </a:t>
            </a:r>
            <a:r>
              <a:rPr lang="en-US" dirty="0" err="1">
                <a:solidFill>
                  <a:srgbClr val="FF00FF"/>
                </a:solidFill>
                <a:latin typeface="Lucida Console" pitchFamily="49" charset="0"/>
              </a:rPr>
              <a:t>MPI_Finalize</a:t>
            </a:r>
            <a:r>
              <a:rPr lang="en-US" dirty="0" smtClean="0">
                <a:latin typeface="Lucida Console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dirty="0" smtClean="0">
                <a:latin typeface="Lucida Console" pitchFamily="49" charset="0"/>
              </a:rPr>
              <a:t>    return 0;</a:t>
            </a:r>
            <a:endParaRPr lang="en-US" dirty="0">
              <a:latin typeface="Lucida Console" pitchFamily="49" charset="0"/>
            </a:endParaRPr>
          </a:p>
          <a:p>
            <a:pPr marL="45720" indent="0">
              <a:buNone/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2922233"/>
            <a:ext cx="3581400" cy="4088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Two processes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Sends a number from process 0 to process 1</a:t>
            </a:r>
          </a:p>
          <a:p>
            <a:endParaRPr lang="en-US" dirty="0"/>
          </a:p>
          <a:p>
            <a:r>
              <a:rPr lang="en-US" dirty="0" smtClean="0"/>
              <a:t>Note: Both processes are running this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Wave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9200" y="1524000"/>
                <a:ext cx="6629400" cy="34117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  <a:r>
                  <a:rPr lang="en-US" dirty="0" smtClean="0"/>
                  <a:t>→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  <a:endParaRPr lang="en-US" dirty="0" smtClean="0"/>
              </a:p>
              <a:p>
                <a:r>
                  <a:rPr lang="en-US" dirty="0" smtClean="0"/>
                  <a:t>→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24000"/>
                <a:ext cx="6629400" cy="3411768"/>
              </a:xfrm>
              <a:prstGeom prst="rect">
                <a:avLst/>
              </a:prstGeom>
              <a:blipFill rotWithShape="1">
                <a:blip r:embed="rId2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600200" y="4640822"/>
                <a:ext cx="6019800" cy="769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+1,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640822"/>
                <a:ext cx="6019800" cy="7693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2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Wave Equation – Simple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do this with </a:t>
            </a:r>
            <a:r>
              <a:rPr lang="en-US" dirty="0" err="1" smtClean="0"/>
              <a:t>MPI_Irecv</a:t>
            </a:r>
            <a:r>
              <a:rPr lang="en-US" dirty="0" smtClean="0"/>
              <a:t>, </a:t>
            </a:r>
            <a:r>
              <a:rPr lang="en-US" dirty="0" err="1" smtClean="0"/>
              <a:t>MPI_Isend</a:t>
            </a:r>
            <a:r>
              <a:rPr lang="en-US" dirty="0" smtClean="0"/>
              <a:t>, </a:t>
            </a:r>
            <a:r>
              <a:rPr lang="en-US" dirty="0" err="1" smtClean="0"/>
              <a:t>MPI_Wait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Suppose process has rank r:</a:t>
            </a:r>
          </a:p>
          <a:p>
            <a:pPr lvl="1"/>
            <a:r>
              <a:rPr lang="en-US" dirty="0" smtClean="0"/>
              <a:t>If we’re not the rightmost process:</a:t>
            </a:r>
          </a:p>
          <a:p>
            <a:pPr lvl="2"/>
            <a:r>
              <a:rPr lang="en-US" dirty="0" smtClean="0"/>
              <a:t>Send data to process r+1</a:t>
            </a:r>
          </a:p>
          <a:p>
            <a:pPr lvl="2"/>
            <a:r>
              <a:rPr lang="en-US" dirty="0" smtClean="0"/>
              <a:t>Receive data from process r+1</a:t>
            </a:r>
          </a:p>
          <a:p>
            <a:pPr lvl="1"/>
            <a:r>
              <a:rPr lang="en-US" dirty="0" smtClean="0"/>
              <a:t>If we’re not the leftmost process:</a:t>
            </a:r>
          </a:p>
          <a:p>
            <a:pPr lvl="2"/>
            <a:r>
              <a:rPr lang="en-US" dirty="0"/>
              <a:t>Send data to process </a:t>
            </a:r>
            <a:r>
              <a:rPr lang="en-US" dirty="0" smtClean="0"/>
              <a:t>r-1</a:t>
            </a:r>
            <a:endParaRPr lang="en-US" dirty="0"/>
          </a:p>
          <a:p>
            <a:pPr lvl="2"/>
            <a:r>
              <a:rPr lang="en-US" dirty="0"/>
              <a:t>Receive data from process </a:t>
            </a:r>
            <a:r>
              <a:rPr lang="en-US" dirty="0" smtClean="0"/>
              <a:t>r-1</a:t>
            </a:r>
            <a:endParaRPr lang="en-US" dirty="0"/>
          </a:p>
          <a:p>
            <a:pPr lvl="1"/>
            <a:r>
              <a:rPr lang="en-US" dirty="0" smtClean="0"/>
              <a:t>Wait on requests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59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Wave Equation – Simple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conditions: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MPI_Comm_rank</a:t>
            </a:r>
            <a:r>
              <a:rPr lang="en-US" dirty="0" smtClean="0"/>
              <a:t> and </a:t>
            </a:r>
            <a:r>
              <a:rPr lang="en-US" dirty="0" err="1" smtClean="0"/>
              <a:t>MPI_Comm_size</a:t>
            </a:r>
            <a:endParaRPr lang="en-US" dirty="0" smtClean="0"/>
          </a:p>
          <a:p>
            <a:pPr lvl="2"/>
            <a:r>
              <a:rPr lang="en-US" dirty="0" smtClean="0"/>
              <a:t>Rank 0 process will set leftmost condition</a:t>
            </a:r>
          </a:p>
          <a:p>
            <a:pPr lvl="2"/>
            <a:r>
              <a:rPr lang="en-US" dirty="0" smtClean="0"/>
              <a:t>Rank (size-1) process will set rightmost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 –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Communication can be expensive!</a:t>
            </a:r>
          </a:p>
          <a:p>
            <a:pPr lvl="1"/>
            <a:r>
              <a:rPr lang="en-US" dirty="0" smtClean="0"/>
              <a:t>Expensive to communicate every </a:t>
            </a:r>
            <a:r>
              <a:rPr lang="en-US" dirty="0" err="1" smtClean="0"/>
              <a:t>timestep</a:t>
            </a:r>
            <a:r>
              <a:rPr lang="en-US" dirty="0" smtClean="0"/>
              <a:t> to send 1 value!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Better solution: Send some </a:t>
            </a:r>
            <a:r>
              <a:rPr lang="en-US" i="1" dirty="0" smtClean="0"/>
              <a:t>m</a:t>
            </a:r>
            <a:r>
              <a:rPr lang="en-US" dirty="0" smtClean="0"/>
              <a:t> values every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timesteps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Tradeoff between redundant computations and reduced network/communication overhead</a:t>
            </a:r>
          </a:p>
          <a:p>
            <a:pPr lvl="2"/>
            <a:r>
              <a:rPr lang="en-US" dirty="0" smtClean="0"/>
              <a:t>Network (MPI) case worse than the multi-GPU case!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GPU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idea: Divide our data array between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GPUs!</a:t>
            </a:r>
            <a:endParaRPr lang="en-US" dirty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0" y="3681412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0" y="3681412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08600" y="3681412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3681412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74775" y="3943350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52750" y="3943350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35475" y="3941762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38837" y="3943350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34274" y="3943350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7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GPU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if we’re at the boundary of a process!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0" y="3429000"/>
                <a:ext cx="6019800" cy="769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+1,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429000"/>
                <a:ext cx="6019800" cy="7693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443118" y="55578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6107499"/>
                <a:ext cx="2514600" cy="79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 smtClean="0">
                    <a:solidFill>
                      <a:srgbClr val="FF00FF"/>
                    </a:solidFill>
                  </a:rPr>
                  <a:t>Where do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rgbClr val="FF00FF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500" i="1">
                            <a:solidFill>
                              <a:srgbClr val="FF00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500" b="0" i="1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500" i="1">
                            <a:solidFill>
                              <a:srgbClr val="FF00FF"/>
                            </a:solidFill>
                            <a:latin typeface="Cambria Math"/>
                          </a:rPr>
                          <m:t>1,</m:t>
                        </m:r>
                        <m:r>
                          <a:rPr lang="en-US" sz="1500" i="1">
                            <a:solidFill>
                              <a:srgbClr val="FF00FF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500" dirty="0" smtClean="0">
                    <a:solidFill>
                      <a:srgbClr val="FF00FF"/>
                    </a:solidFill>
                  </a:rPr>
                  <a:t>? (It’s outside our process!)</a:t>
                </a:r>
                <a:endParaRPr lang="en-US" sz="1500" dirty="0">
                  <a:solidFill>
                    <a:srgbClr val="FF00FF"/>
                  </a:solidFill>
                </a:endParaRPr>
              </a:p>
              <a:p>
                <a:endParaRPr lang="en-US" sz="15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107499"/>
                <a:ext cx="2514600" cy="794898"/>
              </a:xfrm>
              <a:prstGeom prst="rect">
                <a:avLst/>
              </a:prstGeom>
              <a:blipFill rotWithShape="1">
                <a:blip r:embed="rId4"/>
                <a:stretch>
                  <a:fillRect l="-971" t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04800" y="499006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" y="5269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8600" y="47244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t+1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286000" y="4343400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810000" y="4343400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08600" y="4340226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858000" y="4343400"/>
            <a:ext cx="0" cy="167640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74775" y="4605338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52750" y="4605338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35475" y="4603750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38837" y="4605338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34274" y="4605338"/>
            <a:ext cx="2571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27125" y="4605337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14625" y="4603749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87825" y="4578352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03887" y="4576764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86625" y="4576764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7762" y="4605337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87825" y="4578352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91187" y="4578352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86626" y="4578352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05099" y="4592637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05098" y="4592637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27124" y="4605337"/>
            <a:ext cx="7524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143000" y="5181600"/>
            <a:ext cx="838200" cy="925900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6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GPU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can be expensive!</a:t>
            </a:r>
          </a:p>
          <a:p>
            <a:pPr lvl="1"/>
            <a:r>
              <a:rPr lang="en-US" dirty="0" smtClean="0"/>
              <a:t>Expensive to communicate every </a:t>
            </a:r>
            <a:r>
              <a:rPr lang="en-US" dirty="0" err="1" smtClean="0"/>
              <a:t>timestep</a:t>
            </a:r>
            <a:r>
              <a:rPr lang="en-US" dirty="0" smtClean="0"/>
              <a:t> to send 1 value!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Better solution: Send some </a:t>
            </a:r>
            <a:r>
              <a:rPr lang="en-US" i="1" dirty="0" smtClean="0"/>
              <a:t>m</a:t>
            </a:r>
            <a:r>
              <a:rPr lang="en-US" dirty="0" smtClean="0"/>
              <a:t> values every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timesteps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“current” data (current at time of communication)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5362575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5362574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42" y="5362575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354" y="5362574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55333" y="46598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52528" y="46598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46482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Proc2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025650" y="5538787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029200" y="5538786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708400" y="5532436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05600" y="5538786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276600" y="5532436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292850" y="5540373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445867" y="5545136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441950" y="5545136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rved Down Arrow 12"/>
          <p:cNvSpPr/>
          <p:nvPr/>
        </p:nvSpPr>
        <p:spPr>
          <a:xfrm>
            <a:off x="2133600" y="4800600"/>
            <a:ext cx="1516533" cy="685800"/>
          </a:xfrm>
          <a:prstGeom prst="curvedDownArrow">
            <a:avLst/>
          </a:prstGeom>
          <a:solidFill>
            <a:srgbClr val="FE7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Down Arrow 22"/>
          <p:cNvSpPr/>
          <p:nvPr/>
        </p:nvSpPr>
        <p:spPr>
          <a:xfrm rot="10800000">
            <a:off x="2471267" y="5835651"/>
            <a:ext cx="1516533" cy="685800"/>
          </a:xfrm>
          <a:prstGeom prst="curved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5156199" y="4800600"/>
            <a:ext cx="1516533" cy="685800"/>
          </a:xfrm>
          <a:prstGeom prst="curvedDownArrow">
            <a:avLst/>
          </a:prstGeom>
          <a:solidFill>
            <a:srgbClr val="FE7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0800000">
            <a:off x="5493866" y="5835651"/>
            <a:ext cx="1516533" cy="685800"/>
          </a:xfrm>
          <a:prstGeom prst="curved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send “old” data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5362575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5362574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42" y="5362575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354" y="5362574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55333" y="46598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52528" y="46598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46482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Proc2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025649" y="5730319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029200" y="5730318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708399" y="5723968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05600" y="5730318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276599" y="5723968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292850" y="5731905"/>
            <a:ext cx="412750" cy="228600"/>
          </a:xfrm>
          <a:prstGeom prst="roundRect">
            <a:avLst/>
          </a:prstGeom>
          <a:noFill/>
          <a:ln w="38100">
            <a:solidFill>
              <a:srgbClr val="FE7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445866" y="5736668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441950" y="5736668"/>
            <a:ext cx="412750" cy="228600"/>
          </a:xfrm>
          <a:prstGeom prst="round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rved Down Arrow 12"/>
          <p:cNvSpPr/>
          <p:nvPr/>
        </p:nvSpPr>
        <p:spPr>
          <a:xfrm>
            <a:off x="2133599" y="4992132"/>
            <a:ext cx="1516533" cy="685800"/>
          </a:xfrm>
          <a:prstGeom prst="curvedDownArrow">
            <a:avLst/>
          </a:prstGeom>
          <a:solidFill>
            <a:srgbClr val="FE7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Down Arrow 22"/>
          <p:cNvSpPr/>
          <p:nvPr/>
        </p:nvSpPr>
        <p:spPr>
          <a:xfrm rot="10800000">
            <a:off x="2471266" y="6027183"/>
            <a:ext cx="1516533" cy="685800"/>
          </a:xfrm>
          <a:prstGeom prst="curved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5156199" y="4992132"/>
            <a:ext cx="1516533" cy="685800"/>
          </a:xfrm>
          <a:prstGeom prst="curvedDownArrow">
            <a:avLst/>
          </a:prstGeom>
          <a:solidFill>
            <a:srgbClr val="FE7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0800000">
            <a:off x="5493866" y="6027183"/>
            <a:ext cx="1516533" cy="685800"/>
          </a:xfrm>
          <a:prstGeom prst="curved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GPU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(More details next lecture)</a:t>
            </a:r>
          </a:p>
          <a:p>
            <a:endParaRPr lang="en-US" dirty="0"/>
          </a:p>
          <a:p>
            <a:r>
              <a:rPr lang="en-US" dirty="0" smtClean="0"/>
              <a:t>General idea – suppose we’re on GPU r in 0…(N-1):</a:t>
            </a:r>
          </a:p>
          <a:p>
            <a:pPr lvl="1"/>
            <a:r>
              <a:rPr lang="en-US" dirty="0" smtClean="0"/>
              <a:t>If we’re not GPU N-1:</a:t>
            </a:r>
          </a:p>
          <a:p>
            <a:pPr lvl="2"/>
            <a:r>
              <a:rPr lang="en-US" dirty="0" smtClean="0"/>
              <a:t>Send data to process r+1</a:t>
            </a:r>
          </a:p>
          <a:p>
            <a:pPr lvl="2"/>
            <a:r>
              <a:rPr lang="en-US" dirty="0" smtClean="0"/>
              <a:t>Receive data from process r+1</a:t>
            </a:r>
          </a:p>
          <a:p>
            <a:pPr lvl="1"/>
            <a:r>
              <a:rPr lang="en-US" dirty="0" smtClean="0"/>
              <a:t>If we’re not GPU 0:</a:t>
            </a:r>
          </a:p>
          <a:p>
            <a:pPr lvl="2"/>
            <a:r>
              <a:rPr lang="en-US" dirty="0"/>
              <a:t>Send data to process </a:t>
            </a:r>
            <a:r>
              <a:rPr lang="en-US" dirty="0" smtClean="0"/>
              <a:t>r-1</a:t>
            </a:r>
            <a:endParaRPr lang="en-US" dirty="0"/>
          </a:p>
          <a:p>
            <a:pPr lvl="2"/>
            <a:r>
              <a:rPr lang="en-US" dirty="0"/>
              <a:t>Receive data from process </a:t>
            </a:r>
            <a:r>
              <a:rPr lang="en-US" dirty="0" smtClean="0"/>
              <a:t>r-1</a:t>
            </a:r>
            <a:endParaRPr lang="en-US" dirty="0"/>
          </a:p>
          <a:p>
            <a:pPr lvl="1"/>
            <a:r>
              <a:rPr lang="en-US" dirty="0" smtClean="0"/>
              <a:t>Wait on requests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2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GPU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GPUs on same system:</a:t>
            </a:r>
          </a:p>
          <a:p>
            <a:pPr lvl="1"/>
            <a:r>
              <a:rPr lang="en-US" dirty="0" smtClean="0"/>
              <a:t>Use CUDA-supplied functions (</a:t>
            </a:r>
            <a:r>
              <a:rPr lang="en-US" dirty="0" err="1" smtClean="0"/>
              <a:t>cudaMemcpyPeer</a:t>
            </a:r>
            <a:r>
              <a:rPr lang="en-US" dirty="0" smtClean="0"/>
              <a:t>, etc.)</a:t>
            </a:r>
          </a:p>
          <a:p>
            <a:endParaRPr lang="en-US" dirty="0"/>
          </a:p>
          <a:p>
            <a:r>
              <a:rPr lang="en-US" dirty="0" smtClean="0"/>
              <a:t>GPUs on different systems:</a:t>
            </a:r>
          </a:p>
          <a:p>
            <a:pPr lvl="1"/>
            <a:r>
              <a:rPr lang="en-US" dirty="0" smtClean="0"/>
              <a:t>Need cross-system, </a:t>
            </a:r>
            <a:r>
              <a:rPr lang="en-US" i="1" dirty="0" smtClean="0"/>
              <a:t>inter-process</a:t>
            </a:r>
            <a:r>
              <a:rPr lang="en-US" dirty="0" smtClean="0"/>
              <a:t> communication…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911</Words>
  <Application>Microsoft Office PowerPoint</Application>
  <PresentationFormat>On-screen Show (4:3)</PresentationFormat>
  <Paragraphs>213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 179: GPU Programming</vt:lpstr>
      <vt:lpstr>The Wave Equation</vt:lpstr>
      <vt:lpstr>Multiple GPU Solution</vt:lpstr>
      <vt:lpstr>Multiple GPU Solution</vt:lpstr>
      <vt:lpstr>Multiple GPU Solution</vt:lpstr>
      <vt:lpstr>Possible Implementation</vt:lpstr>
      <vt:lpstr>Possible Implementation</vt:lpstr>
      <vt:lpstr>Multiple GPU Solution</vt:lpstr>
      <vt:lpstr>Multiple GPU Solution</vt:lpstr>
      <vt:lpstr>Supercomputers</vt:lpstr>
      <vt:lpstr>Distributed System</vt:lpstr>
      <vt:lpstr>Message Passing Interface (MPI)</vt:lpstr>
      <vt:lpstr>MPI Functions</vt:lpstr>
      <vt:lpstr>MPI Functions</vt:lpstr>
      <vt:lpstr>Blocking vs. Non-blocking</vt:lpstr>
      <vt:lpstr>MPI Functions - Wait</vt:lpstr>
      <vt:lpstr>MPI Functions - Reduce</vt:lpstr>
      <vt:lpstr>MPI Functions - Reduce</vt:lpstr>
      <vt:lpstr>MPI Example</vt:lpstr>
      <vt:lpstr>Wave Equation – Simple Solution</vt:lpstr>
      <vt:lpstr>Wave Equation – Simple Solution</vt:lpstr>
      <vt:lpstr>Simple Solution –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Kevin</cp:lastModifiedBy>
  <cp:revision>30</cp:revision>
  <dcterms:created xsi:type="dcterms:W3CDTF">2015-05-20T18:51:13Z</dcterms:created>
  <dcterms:modified xsi:type="dcterms:W3CDTF">2015-05-30T03:41:52Z</dcterms:modified>
</cp:coreProperties>
</file>