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0" r:id="rId5"/>
    <p:sldId id="321" r:id="rId6"/>
    <p:sldId id="262" r:id="rId7"/>
    <p:sldId id="261" r:id="rId8"/>
    <p:sldId id="263" r:id="rId9"/>
    <p:sldId id="264" r:id="rId10"/>
    <p:sldId id="260" r:id="rId11"/>
    <p:sldId id="265" r:id="rId12"/>
    <p:sldId id="266" r:id="rId13"/>
    <p:sldId id="268" r:id="rId14"/>
    <p:sldId id="273" r:id="rId15"/>
    <p:sldId id="270" r:id="rId16"/>
    <p:sldId id="271" r:id="rId17"/>
    <p:sldId id="272" r:id="rId18"/>
    <p:sldId id="269" r:id="rId19"/>
    <p:sldId id="274" r:id="rId20"/>
    <p:sldId id="284" r:id="rId21"/>
    <p:sldId id="285" r:id="rId22"/>
    <p:sldId id="286" r:id="rId23"/>
    <p:sldId id="287" r:id="rId24"/>
    <p:sldId id="275" r:id="rId25"/>
    <p:sldId id="282" r:id="rId26"/>
    <p:sldId id="281" r:id="rId27"/>
    <p:sldId id="283" r:id="rId28"/>
    <p:sldId id="291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16" r:id="rId41"/>
    <p:sldId id="304" r:id="rId42"/>
    <p:sldId id="306" r:id="rId43"/>
    <p:sldId id="307" r:id="rId44"/>
    <p:sldId id="308" r:id="rId45"/>
    <p:sldId id="310" r:id="rId46"/>
    <p:sldId id="309" r:id="rId47"/>
    <p:sldId id="305" r:id="rId48"/>
    <p:sldId id="311" r:id="rId49"/>
    <p:sldId id="312" r:id="rId50"/>
    <p:sldId id="313" r:id="rId51"/>
    <p:sldId id="322" r:id="rId52"/>
    <p:sldId id="314" r:id="rId53"/>
    <p:sldId id="317" r:id="rId54"/>
    <p:sldId id="26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0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DCB-3263-4657-9E7C-8E0FA0436279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m.org/meetings/02am/pdf/8372-23331.pdf" TargetMode="External"/><Relationship Id="rId2" Type="http://schemas.openxmlformats.org/officeDocument/2006/relationships/hyperlink" Target="http://www.thefullwiki.org/Basic_Physics_of_Nuclear_Medicine/X-Ray_CT_in_Nuclear_Medic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web.stanford.edu/~candes/math262/Lectures/Lecture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179: GPU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Lecture 11 / Homework 4</a:t>
            </a:r>
          </a:p>
        </p:txBody>
      </p:sp>
    </p:spTree>
    <p:extLst>
      <p:ext uri="{BB962C8B-B14F-4D97-AF65-F5344CB8AC3E}">
        <p14:creationId xmlns:p14="http://schemas.microsoft.com/office/powerpoint/2010/main" val="323531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867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http://www.cancer.gov/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Bonereconstruction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Original uploader was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Zgyorfi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at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- Transferred from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en.wikipedia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; transferred to Commons 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User:Common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Good using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CommonsHelper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.. Licensed under CC BY-SA 3.0 via Wikimedia Commons - http://commons.wikimedia.org/wiki/File:Bonereconstruction.jpg#/media/File:Bonereconstruction.jpg</a:t>
            </a:r>
          </a:p>
        </p:txBody>
      </p:sp>
      <p:pic>
        <p:nvPicPr>
          <p:cNvPr id="1026" name="Picture 2" descr="C:\Users\Kevin\Downloads\Bonereconstruc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8" y="2133600"/>
            <a:ext cx="313626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675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8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Generate 2D “slice” using 3D imaging</a:t>
            </a:r>
          </a:p>
          <a:p>
            <a:pPr lvl="1"/>
            <a:r>
              <a:rPr lang="en-US" dirty="0"/>
              <a:t>New imaging possibilities!</a:t>
            </a:r>
          </a:p>
          <a:p>
            <a:pPr lvl="1"/>
            <a:endParaRPr lang="en-US" dirty="0"/>
          </a:p>
          <a:p>
            <a:r>
              <a:rPr lang="en-US" dirty="0"/>
              <a:t>Reconstruction less straightforward</a:t>
            </a:r>
          </a:p>
        </p:txBody>
      </p:sp>
      <p:pic>
        <p:nvPicPr>
          <p:cNvPr id="4" name="Picture 3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05" y="1600200"/>
            <a:ext cx="3040195" cy="23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ct-scan-illustration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08" y="4267200"/>
            <a:ext cx="3049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2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pic>
        <p:nvPicPr>
          <p:cNvPr id="5122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105400" y="2304535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http://www.thefullwiki.org/Basic_Physics_of_Nuclear_Medicine/X-Ray_CT_in_Nuclear_Medicine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“Algorithm” (per-slice):</a:t>
            </a:r>
          </a:p>
          <a:p>
            <a:pPr lvl="1"/>
            <a:r>
              <a:rPr lang="en-US" dirty="0"/>
              <a:t>Take *lots* of pictures at different angles</a:t>
            </a:r>
          </a:p>
          <a:p>
            <a:pPr lvl="2"/>
            <a:r>
              <a:rPr lang="en-US" dirty="0"/>
              <a:t>Each “picture” is a 1-D line</a:t>
            </a:r>
          </a:p>
          <a:p>
            <a:pPr lvl="1"/>
            <a:r>
              <a:rPr lang="en-US" dirty="0"/>
              <a:t>Reconstruct the many 1-D pictures into a 2-D image</a:t>
            </a:r>
          </a:p>
          <a:p>
            <a:endParaRPr lang="en-US" dirty="0"/>
          </a:p>
          <a:p>
            <a:r>
              <a:rPr lang="en-US" dirty="0"/>
              <a:t>Harder, more computationally intensive!</a:t>
            </a:r>
          </a:p>
          <a:p>
            <a:pPr lvl="1"/>
            <a:r>
              <a:rPr lang="en-US" dirty="0"/>
              <a:t>3D reconstruction requires multiple slices</a:t>
            </a:r>
          </a:p>
        </p:txBody>
      </p:sp>
    </p:spTree>
    <p:extLst>
      <p:ext uri="{BB962C8B-B14F-4D97-AF65-F5344CB8AC3E}">
        <p14:creationId xmlns:p14="http://schemas.microsoft.com/office/powerpoint/2010/main" val="30674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X-ray CT (per-slice) performs a 2D </a:t>
                </a:r>
                <a:r>
                  <a:rPr lang="en-US" i="1" dirty="0"/>
                  <a:t>X-ray transform</a:t>
                </a:r>
                <a:r>
                  <a:rPr lang="en-US" dirty="0"/>
                  <a:t> </a:t>
                </a:r>
                <a:r>
                  <a:rPr lang="en-US" sz="2400" dirty="0"/>
                  <a:t>(eq. to 2D </a:t>
                </a:r>
                <a:r>
                  <a:rPr lang="en-US" sz="2400" i="1" dirty="0"/>
                  <a:t>Radon transform</a:t>
                </a:r>
                <a:r>
                  <a:rPr lang="en-US" sz="2400" dirty="0"/>
                  <a:t>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Suppose body density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within 2D slice,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linear attenuation of radiation</a:t>
                </a:r>
              </a:p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: a unit vector in direction of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r="-125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Defined as </a:t>
                </a:r>
                <a:r>
                  <a:rPr lang="en-US" dirty="0" err="1"/>
                  <a:t>Lebesgue</a:t>
                </a:r>
                <a:r>
                  <a:rPr lang="en-US" dirty="0"/>
                  <a:t> integral – non-oriented</a:t>
                </a:r>
              </a:p>
              <a:p>
                <a:pPr lvl="1"/>
                <a:r>
                  <a:rPr lang="en-US" dirty="0"/>
                  <a:t>Opposite radiation direction should have same attenuation!</a:t>
                </a:r>
              </a:p>
              <a:p>
                <a:pPr lvl="1"/>
                <a:r>
                  <a:rPr lang="en-US" dirty="0"/>
                  <a:t>Re-define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9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</p:spPr>
            <p:txBody>
              <a:bodyPr>
                <a:normAutofit fontScale="92500"/>
              </a:bodyPr>
              <a:lstStyle/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 general X-ray transform (for all lines L in R</a:t>
                </a:r>
                <a:r>
                  <a:rPr lang="en-US" baseline="30000" dirty="0"/>
                  <a:t>2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Fractional values of attenuation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lies along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  <a:blipFill rotWithShape="1">
                <a:blip r:embed="rId2"/>
                <a:stretch>
                  <a:fillRect l="-1514" t="-928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9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general X-ray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Parameterize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Redefine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1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Important properties:</a:t>
                </a:r>
              </a:p>
              <a:p>
                <a:pPr lvl="1"/>
                <a:r>
                  <a:rPr lang="en-US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 redundant!</a:t>
                </a:r>
              </a:p>
              <a:p>
                <a:pPr lvl="1"/>
                <a:r>
                  <a:rPr lang="en-US" dirty="0"/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Can 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0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</p:spPr>
            <p:txBody>
              <a:bodyPr/>
              <a:lstStyle/>
              <a:p>
                <a:r>
                  <a:rPr lang="en-US" dirty="0"/>
                  <a:t>Redefined X-ray transform,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Only defined for some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883876" y="3352799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9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6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5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</p:spTree>
    <p:extLst>
      <p:ext uri="{BB962C8B-B14F-4D97-AF65-F5344CB8AC3E}">
        <p14:creationId xmlns:p14="http://schemas.microsoft.com/office/powerpoint/2010/main" val="148075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100265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72263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6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Reconstruction</a:t>
            </a:r>
          </a:p>
        </p:txBody>
      </p:sp>
      <p:pic>
        <p:nvPicPr>
          <p:cNvPr id="9218" name="Picture 2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evin\Dropbox\1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angles of imaging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angles of imaging</a:t>
            </a:r>
          </a:p>
        </p:txBody>
      </p:sp>
    </p:spTree>
    <p:extLst>
      <p:ext uri="{BB962C8B-B14F-4D97-AF65-F5344CB8AC3E}">
        <p14:creationId xmlns:p14="http://schemas.microsoft.com/office/powerpoint/2010/main" val="132022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Simpler algorithm – </a:t>
                </a:r>
                <a:r>
                  <a:rPr lang="en-US" dirty="0" err="1"/>
                  <a:t>backprojection</a:t>
                </a:r>
                <a:endParaRPr lang="en-US" dirty="0"/>
              </a:p>
              <a:p>
                <a:pPr lvl="1"/>
                <a:r>
                  <a:rPr lang="en-US" dirty="0"/>
                  <a:t>Not quite inverse Radon transform!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Claim: Can reconstruct image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</a:t>
                </a:r>
                <a:r>
                  <a:rPr lang="el-GR" dirty="0"/>
                  <a:t>θ</a:t>
                </a:r>
                <a:r>
                  <a:rPr lang="en-US" dirty="0"/>
                  <a:t>’s where X-rays are taken)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other words: To reconstruct point, sum measurement along </a:t>
                </a:r>
                <a:r>
                  <a:rPr lang="en-US" i="1" dirty="0"/>
                  <a:t>every line passing through that point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429" t="-3016" r="-786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5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377553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x</a:t>
            </a:r>
            <a:r>
              <a:rPr lang="en-US" baseline="-25000" dirty="0"/>
              <a:t>0</a:t>
            </a:r>
            <a:r>
              <a:rPr lang="en-US" dirty="0"/>
              <a:t>, need to find:</a:t>
            </a:r>
          </a:p>
          <a:p>
            <a:pPr lvl="1"/>
            <a:r>
              <a:rPr lang="en-US" dirty="0"/>
              <a:t>At each </a:t>
            </a:r>
            <a:r>
              <a:rPr lang="el-GR" dirty="0"/>
              <a:t>θ</a:t>
            </a:r>
            <a:r>
              <a:rPr lang="en-US" dirty="0"/>
              <a:t>, which radiation measurement corresponds to the line passing through x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30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</p:spTree>
    <p:extLst>
      <p:ext uri="{BB962C8B-B14F-4D97-AF65-F5344CB8AC3E}">
        <p14:creationId xmlns:p14="http://schemas.microsoft.com/office/powerpoint/2010/main" val="401933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1679778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669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175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729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01428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 1: (point-slope)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Combine and solve: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3745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551617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Intersection point: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Distance from measurement centerline: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4177377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1889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4114800"/>
            <a:ext cx="292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Clarification: Remember not to confuse geometric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 with pixel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!</a:t>
            </a: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(0,0) geometrically is the center pixel of the image, and (0,0) in pixel coordinates is the upper left hand corner. Image is indexed row-wise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181600"/>
            <a:ext cx="48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Correction/clarification: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d is the distance from the center of the </a:t>
            </a:r>
            <a:r>
              <a:rPr lang="en-US" dirty="0" err="1">
                <a:solidFill>
                  <a:srgbClr val="FF0066"/>
                </a:solidFill>
              </a:rPr>
              <a:t>sinogram</a:t>
            </a:r>
            <a:r>
              <a:rPr lang="en-US" dirty="0">
                <a:solidFill>
                  <a:srgbClr val="FF0066"/>
                </a:solidFill>
              </a:rPr>
              <a:t> – remember to center index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Use –d instead of d as appropriate (when -1/m &gt;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&lt; 0, or if -1/m &lt;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&gt; 0</a:t>
            </a:r>
          </a:p>
        </p:txBody>
      </p:sp>
    </p:spTree>
    <p:extLst>
      <p:ext uri="{BB962C8B-B14F-4D97-AF65-F5344CB8AC3E}">
        <p14:creationId xmlns:p14="http://schemas.microsoft.com/office/powerpoint/2010/main" val="325141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199" y="2895600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  <a:p>
            <a:r>
              <a:rPr lang="en-US" dirty="0">
                <a:solidFill>
                  <a:srgbClr val="0070C0"/>
                </a:solidFill>
              </a:rPr>
              <a:t>Inside loop depends only on x, y, theta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(corrections/clarification – see slide 37)</a:t>
            </a:r>
          </a:p>
        </p:txBody>
      </p:sp>
    </p:spTree>
    <p:extLst>
      <p:ext uri="{BB962C8B-B14F-4D97-AF65-F5344CB8AC3E}">
        <p14:creationId xmlns:p14="http://schemas.microsoft.com/office/powerpoint/2010/main" val="150087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590800"/>
            <a:ext cx="251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For this assignment, only parallelize w/r/to x, y</a:t>
            </a:r>
          </a:p>
          <a:p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r>
              <a:rPr lang="en-US" dirty="0">
                <a:solidFill>
                  <a:srgbClr val="FF0066"/>
                </a:solidFill>
              </a:rPr>
              <a:t>(provides lots of parallelization already, other issues)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(corrections/clarification – see slide 37)</a:t>
            </a:r>
          </a:p>
        </p:txBody>
      </p:sp>
    </p:spTree>
    <p:extLst>
      <p:ext uri="{BB962C8B-B14F-4D97-AF65-F5344CB8AC3E}">
        <p14:creationId xmlns:p14="http://schemas.microsoft.com/office/powerpoint/2010/main" val="1824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</p:spTree>
    <p:extLst>
      <p:ext uri="{BB962C8B-B14F-4D97-AF65-F5344CB8AC3E}">
        <p14:creationId xmlns:p14="http://schemas.microsoft.com/office/powerpoint/2010/main" val="915740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in an image is opposite of </a:t>
            </a:r>
            <a:r>
              <a:rPr lang="en-US" i="1" dirty="0"/>
              <a:t>y</a:t>
            </a:r>
            <a:r>
              <a:rPr lang="en-US" dirty="0"/>
              <a:t> geometrically!</a:t>
            </a:r>
          </a:p>
          <a:p>
            <a:pPr lvl="1"/>
            <a:r>
              <a:rPr lang="en-US" dirty="0"/>
              <a:t>(Graphics/computing convention)</a:t>
            </a:r>
          </a:p>
          <a:p>
            <a:r>
              <a:rPr lang="en-US" dirty="0"/>
              <a:t>Edge cases (divide-by-0):</a:t>
            </a:r>
          </a:p>
          <a:p>
            <a:pPr lvl="1"/>
            <a:r>
              <a:rPr lang="el-GR" dirty="0"/>
              <a:t>θ</a:t>
            </a:r>
            <a:r>
              <a:rPr lang="en-US" dirty="0"/>
              <a:t> = 0:</a:t>
            </a:r>
          </a:p>
          <a:p>
            <a:pPr lvl="2"/>
            <a:r>
              <a:rPr lang="en-US" dirty="0"/>
              <a:t>d = x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l-GR" dirty="0"/>
              <a:t>θ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/2:</a:t>
            </a:r>
          </a:p>
          <a:p>
            <a:pPr lvl="2"/>
            <a:r>
              <a:rPr lang="en-US" dirty="0"/>
              <a:t>d = y</a:t>
            </a:r>
            <a:r>
              <a:rPr lang="en-US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pic>
        <p:nvPicPr>
          <p:cNvPr id="4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54094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177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17031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Backprojection</a:t>
            </a:r>
            <a:r>
              <a:rPr lang="en-US" dirty="0"/>
              <a:t> blur”</a:t>
            </a:r>
          </a:p>
          <a:p>
            <a:pPr lvl="1"/>
            <a:r>
              <a:rPr lang="en-US" dirty="0"/>
              <a:t>Similar to low-pass property of SMA (Week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need an “anti-blur”! (opposite of Homework 1)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64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2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33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High-pass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Instead of filtering on image (2D HPF):</a:t>
            </a:r>
          </a:p>
          <a:p>
            <a:pPr lvl="1"/>
            <a:r>
              <a:rPr lang="en-US" dirty="0"/>
              <a:t>Filter on </a:t>
            </a:r>
            <a:r>
              <a:rPr lang="en-US" dirty="0" err="1"/>
              <a:t>sinogram</a:t>
            </a:r>
            <a:r>
              <a:rPr lang="en-US" dirty="0"/>
              <a:t>! (1D HPF)</a:t>
            </a:r>
          </a:p>
          <a:p>
            <a:pPr lvl="2"/>
            <a:r>
              <a:rPr lang="en-US" dirty="0"/>
              <a:t>(Equivalent reconstruction by linearity)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cuFFT</a:t>
            </a:r>
            <a:r>
              <a:rPr lang="en-US" dirty="0"/>
              <a:t> batch feature!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We’ll use a “ramp filter”</a:t>
            </a:r>
          </a:p>
          <a:p>
            <a:pPr lvl="1"/>
            <a:r>
              <a:rPr lang="en-US" dirty="0"/>
              <a:t>Retained amplitude is</a:t>
            </a:r>
          </a:p>
          <a:p>
            <a:pPr marL="457200" lvl="1" indent="0">
              <a:buNone/>
            </a:pPr>
            <a:r>
              <a:rPr lang="en-US" dirty="0"/>
              <a:t>    linear function </a:t>
            </a:r>
            <a:r>
              <a:rPr lang="en-US"/>
              <a:t>of frequency</a:t>
            </a:r>
            <a:endParaRPr lang="en-US" dirty="0"/>
          </a:p>
        </p:txBody>
      </p:sp>
      <p:pic>
        <p:nvPicPr>
          <p:cNvPr id="8194" name="Picture 2" descr="C:\Users\Kevin\Downloads\sincfilt0_01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46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/>
              <a:t>CPU-side: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FFT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using </a:t>
            </a:r>
            <a:r>
              <a:rPr lang="en-US" sz="1500" dirty="0" err="1">
                <a:latin typeface="Lucida Console" panose="020B0609040504020204" pitchFamily="49" charset="0"/>
              </a:rPr>
              <a:t>cuFFT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call </a:t>
            </a: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IFFT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-&gt; get new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/>
              <a:t>GPU-side: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Select specific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-amplitude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based on thread ID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Get new amplitude from 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ramp equation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4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836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>
                <a:solidFill>
                  <a:srgbClr val="FF0066"/>
                </a:solidFill>
              </a:rPr>
              <a:t>However:</a:t>
            </a:r>
          </a:p>
          <a:p>
            <a:pPr lvl="1"/>
            <a:r>
              <a:rPr lang="en-US" dirty="0">
                <a:solidFill>
                  <a:srgbClr val="FF0066"/>
                </a:solidFill>
              </a:rPr>
              <a:t>Accesses are 2D spatially local!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96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Cache </a:t>
            </a:r>
            <a:r>
              <a:rPr lang="en-US" dirty="0" err="1"/>
              <a:t>sinogram</a:t>
            </a:r>
            <a:r>
              <a:rPr lang="en-US" dirty="0"/>
              <a:t> in texture memory!</a:t>
            </a:r>
          </a:p>
          <a:p>
            <a:pPr lvl="2"/>
            <a:r>
              <a:rPr lang="en-US" dirty="0"/>
              <a:t>Read-only (un-modified once we load it)</a:t>
            </a:r>
          </a:p>
          <a:p>
            <a:pPr lvl="2"/>
            <a:r>
              <a:rPr lang="en-US" dirty="0"/>
              <a:t>Ignore coalescing</a:t>
            </a:r>
          </a:p>
          <a:p>
            <a:pPr lvl="2"/>
            <a:r>
              <a:rPr lang="en-US" dirty="0"/>
              <a:t>2D spatial caching!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Memory (and co-stars)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type of memory system, featuring:</a:t>
            </a:r>
          </a:p>
          <a:p>
            <a:pPr lvl="1"/>
            <a:r>
              <a:rPr lang="en-US" dirty="0"/>
              <a:t>Spatially-cached read-only access</a:t>
            </a:r>
          </a:p>
          <a:p>
            <a:pPr lvl="1"/>
            <a:r>
              <a:rPr lang="en-US" dirty="0"/>
              <a:t>Avoid coalescing worries</a:t>
            </a:r>
          </a:p>
          <a:p>
            <a:pPr lvl="1"/>
            <a:r>
              <a:rPr lang="en-US" dirty="0"/>
              <a:t>Interpolation</a:t>
            </a:r>
          </a:p>
          <a:p>
            <a:pPr lvl="1"/>
            <a:r>
              <a:rPr lang="en-US" dirty="0"/>
              <a:t>(Other) fixed-function capabilities</a:t>
            </a:r>
          </a:p>
          <a:p>
            <a:pPr lvl="1"/>
            <a:r>
              <a:rPr lang="en-US" dirty="0"/>
              <a:t>Graphics interoperability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3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Filter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(Slide 46)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Set up 2D texture cache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(Lecture 10):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Copy to CUDA array (2D)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addressing mode (clamp)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filter mode (linear, but won’t matter)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no normalization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Bind texture to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image </a:t>
            </a:r>
            <a:r>
              <a:rPr lang="en-US" sz="1500" dirty="0" err="1">
                <a:latin typeface="Lucida Console" panose="020B0609040504020204" pitchFamily="49" charset="0"/>
              </a:rPr>
              <a:t>backprojection</a:t>
            </a:r>
            <a:r>
              <a:rPr lang="en-US" sz="1500" dirty="0">
                <a:latin typeface="Lucida Console" panose="020B0609040504020204" pitchFamily="49" charset="0"/>
              </a:rPr>
              <a:t> (parallelize Slide 39)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+mj-lt"/>
              </a:rPr>
              <a:t>Result: 200-250x speedup! (or more)</a:t>
            </a:r>
          </a:p>
        </p:txBody>
      </p:sp>
    </p:spTree>
    <p:extLst>
      <p:ext uri="{BB962C8B-B14F-4D97-AF65-F5344CB8AC3E}">
        <p14:creationId xmlns:p14="http://schemas.microsoft.com/office/powerpoint/2010/main" val="2493758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Result: 200-250x speedup! (or more)</a:t>
            </a:r>
          </a:p>
        </p:txBody>
      </p:sp>
      <p:pic>
        <p:nvPicPr>
          <p:cNvPr id="1026" name="Picture 2" descr="C:\Users\Kevin\Dropbox\figur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ropbox\20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2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topic is harder than before!</a:t>
            </a:r>
          </a:p>
          <a:p>
            <a:pPr lvl="1"/>
            <a:r>
              <a:rPr lang="en-US" dirty="0"/>
              <a:t>Lots of information</a:t>
            </a:r>
          </a:p>
          <a:p>
            <a:pPr lvl="1"/>
            <a:r>
              <a:rPr lang="en-US" dirty="0"/>
              <a:t>I may have missed something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there’s anything unclear, let us know</a:t>
            </a:r>
          </a:p>
          <a:p>
            <a:pPr lvl="2"/>
            <a:r>
              <a:rPr lang="en-US" dirty="0"/>
              <a:t>I can (and likely will) make additional slides/explanatory materials</a:t>
            </a:r>
          </a:p>
        </p:txBody>
      </p:sp>
    </p:spTree>
    <p:extLst>
      <p:ext uri="{BB962C8B-B14F-4D97-AF65-F5344CB8AC3E}">
        <p14:creationId xmlns:p14="http://schemas.microsoft.com/office/powerpoint/2010/main" val="2476970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C/CUDA code should work on all machines</a:t>
            </a:r>
          </a:p>
          <a:p>
            <a:r>
              <a:rPr lang="en-US" dirty="0"/>
              <a:t>Pre/post-processing:</a:t>
            </a:r>
          </a:p>
          <a:p>
            <a:pPr lvl="1"/>
            <a:r>
              <a:rPr lang="en-US" dirty="0"/>
              <a:t>Python scripts preprocess.py, postprocess.py</a:t>
            </a:r>
          </a:p>
          <a:p>
            <a:pPr lvl="2"/>
            <a:r>
              <a:rPr lang="en-US" dirty="0"/>
              <a:t>(To run Python scripts: “python &lt;script&gt;.</a:t>
            </a:r>
            <a:r>
              <a:rPr lang="en-US" dirty="0" err="1"/>
              <a:t>py</a:t>
            </a:r>
            <a:r>
              <a:rPr lang="en-US" dirty="0"/>
              <a:t>”)</a:t>
            </a:r>
          </a:p>
          <a:p>
            <a:endParaRPr lang="en-US" dirty="0"/>
          </a:p>
          <a:p>
            <a:pPr lvl="1"/>
            <a:r>
              <a:rPr lang="en-US" dirty="0"/>
              <a:t>Either: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haru</a:t>
            </a:r>
            <a:endParaRPr lang="en-US" dirty="0"/>
          </a:p>
          <a:p>
            <a:pPr lvl="2"/>
            <a:r>
              <a:rPr lang="en-US" dirty="0"/>
              <a:t>Install python, (optionally pip) -&gt;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</a:t>
            </a:r>
            <a:r>
              <a:rPr lang="en-US" dirty="0" err="1"/>
              <a:t>matplotlib</a:t>
            </a:r>
            <a:r>
              <a:rPr lang="en-US" dirty="0"/>
              <a:t>, </a:t>
            </a:r>
            <a:r>
              <a:rPr lang="en-US" dirty="0" err="1"/>
              <a:t>scikit</a:t>
            </a:r>
            <a:r>
              <a:rPr lang="en-US" dirty="0"/>
              <a:t>-image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23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methods:</a:t>
            </a:r>
          </a:p>
          <a:p>
            <a:pPr lvl="1"/>
            <a:r>
              <a:rPr lang="en-US" dirty="0">
                <a:hlinkClick r:id="rId2"/>
              </a:rPr>
              <a:t>X-Ray CT in Nuclear Medicine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CT Image Reconstruction (Peters, at AAPM)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Elements of Modern Signal Processing (</a:t>
            </a:r>
            <a:r>
              <a:rPr lang="en-US" dirty="0" err="1">
                <a:hlinkClick r:id="rId4"/>
              </a:rPr>
              <a:t>Candes</a:t>
            </a:r>
            <a:r>
              <a:rPr lang="en-US" dirty="0">
                <a:hlinkClick r:id="rId4"/>
              </a:rPr>
              <a:t>, at Stanford)</a:t>
            </a:r>
            <a:endParaRPr lang="en-US" dirty="0"/>
          </a:p>
          <a:p>
            <a:pPr lvl="2"/>
            <a:r>
              <a:rPr lang="en-US" dirty="0"/>
              <a:t>Proof that our algorithm works!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3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X-ray CT 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inside people!</a:t>
            </a:r>
          </a:p>
          <a:p>
            <a:pPr lvl="1"/>
            <a:r>
              <a:rPr lang="en-US" dirty="0"/>
              <a:t>Critically important in medicine today</a:t>
            </a:r>
          </a:p>
        </p:txBody>
      </p:sp>
      <p:pic>
        <p:nvPicPr>
          <p:cNvPr id="4" name="Picture 3" descr="C:\Users\Kevin\Downloads\PAPV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0524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\Downloads\Saddle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377454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6019800"/>
            <a:ext cx="4921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SaddlePE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James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Heilman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MD - Own work. Licensed under CC BY-SA 3.0 via Wikimedia Commons - http://commons.wikimedia.org/wiki/File:SaddlePE.PNG#/media/File:SaddlePE.PNG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"PAPVR". Licensed under CC BY 3.0 via Wikipedia - http://en.wikipedia.org/wiki/File:PAPVR.gif#/media/File:PAPVR.gif</a:t>
            </a:r>
          </a:p>
        </p:txBody>
      </p:sp>
    </p:spTree>
    <p:extLst>
      <p:ext uri="{BB962C8B-B14F-4D97-AF65-F5344CB8AC3E}">
        <p14:creationId xmlns:p14="http://schemas.microsoft.com/office/powerpoint/2010/main" val="357585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imaging (Radiography)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“Algorithm”:</a:t>
            </a:r>
          </a:p>
          <a:p>
            <a:pPr lvl="1"/>
            <a:r>
              <a:rPr lang="en-US" dirty="0"/>
              <a:t>Generate electromagnetic radiation</a:t>
            </a:r>
          </a:p>
          <a:p>
            <a:pPr lvl="1"/>
            <a:r>
              <a:rPr lang="en-US" dirty="0"/>
              <a:t>Measure radiation at the “camera”</a:t>
            </a:r>
          </a:p>
          <a:p>
            <a:pPr lvl="1"/>
            <a:endParaRPr lang="en-US" dirty="0"/>
          </a:p>
          <a:p>
            <a:r>
              <a:rPr lang="en-US" dirty="0"/>
              <a:t>Certain tissues are more “opaque” to X-rays</a:t>
            </a:r>
          </a:p>
          <a:p>
            <a:pPr lvl="1"/>
            <a:endParaRPr lang="en-US" dirty="0"/>
          </a:p>
          <a:p>
            <a:r>
              <a:rPr lang="en-US" dirty="0"/>
              <a:t>Like photography!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6172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http://www.imaginis.com/xray/how-does-x-ray-imaginig-work</a:t>
            </a:r>
          </a:p>
        </p:txBody>
      </p:sp>
      <p:pic>
        <p:nvPicPr>
          <p:cNvPr id="3075" name="Picture 3" descr="C:\Users\Kevin\Downloads\Coude_f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38" y="1524000"/>
            <a:ext cx="33227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vin\Downloads\xray-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810000"/>
            <a:ext cx="3331487" cy="22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5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Generates 2D image of 3D body</a:t>
            </a:r>
          </a:p>
          <a:p>
            <a:endParaRPr lang="en-US" dirty="0"/>
          </a:p>
          <a:p>
            <a:r>
              <a:rPr lang="en-US" dirty="0"/>
              <a:t>What if we want a “slice” of 3D body?</a:t>
            </a:r>
          </a:p>
          <a:p>
            <a:pPr lvl="1"/>
            <a:r>
              <a:rPr lang="en-US" dirty="0"/>
              <a:t>Goal: 3D reconstruction! (from multiple slices)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Coude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fp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 by MB - Collection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personnelle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Licensed under CC BY-SA 2.5 via Wikimedia Commons - http://commons.wikimedia.org/wiki/File:Coude_fp.PNG#/media/File:Coude_fp.PNG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"Computed tomography of human brain - large" by Department of Radiology, Uppsala University Hospital. Uploaded by Mikael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- Radiology, Uppsala University Hospital. Brain supplied by Mikael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Häggström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It was taken Mars 23, 2007. Licensed under CC0 via Wikimedia Commons - http://commons.wikimedia.org/wiki/File:Computed_tomography_of_human_brain_-_large.png#/media/File:Computed_tomography_of_human_brain_-_large.png</a:t>
            </a:r>
          </a:p>
        </p:txBody>
      </p:sp>
      <p:pic>
        <p:nvPicPr>
          <p:cNvPr id="7" name="Picture 3" descr="C:\Users\Kevin\Downloads\Coude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90" y="1524000"/>
            <a:ext cx="30854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pic>
        <p:nvPicPr>
          <p:cNvPr id="4098" name="Picture 2" descr="C:\Users\Kevin\Downloads\Computed_tomography_of_human_brain_-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2831"/>
            <a:ext cx="3276600" cy="23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5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1532</Words>
  <Application>Microsoft Office PowerPoint</Application>
  <PresentationFormat>On-screen Show (4:3)</PresentationFormat>
  <Paragraphs>517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CS 179: GPU Programming</vt:lpstr>
      <vt:lpstr>Breadth-First Search</vt:lpstr>
      <vt:lpstr>Alternate BFS algorithm</vt:lpstr>
      <vt:lpstr>GPU-accelerated BFS</vt:lpstr>
      <vt:lpstr>Texture Memory (and co-stars)</vt:lpstr>
      <vt:lpstr>X-ray CT Reconstruction</vt:lpstr>
      <vt:lpstr>Medical Imaging</vt:lpstr>
      <vt:lpstr>X-ray imaging (Radiography)</vt:lpstr>
      <vt:lpstr>Radiography limitations</vt:lpstr>
      <vt:lpstr>X-ray Computed Tomography (CT)</vt:lpstr>
      <vt:lpstr>X-ray Computed Tomography (CT)</vt:lpstr>
      <vt:lpstr>X-ray Computed Tomography (CT)</vt:lpstr>
      <vt:lpstr>Mathematical Details</vt:lpstr>
      <vt:lpstr>Mathematical Details</vt:lpstr>
      <vt:lpstr>Mathematical Details</vt:lpstr>
      <vt:lpstr>Mathematical Details</vt:lpstr>
      <vt:lpstr>Mathematical Details</vt:lpstr>
      <vt:lpstr>X-ray Computed Tomography (CT)</vt:lpstr>
      <vt:lpstr>X-ray CT Reconstruction</vt:lpstr>
      <vt:lpstr>Reconstruction</vt:lpstr>
      <vt:lpstr>Reconstruction</vt:lpstr>
      <vt:lpstr>Reconstruction</vt:lpstr>
      <vt:lpstr>X-ray CT Reconstruction</vt:lpstr>
      <vt:lpstr>Imperfect Reconstruction</vt:lpstr>
      <vt:lpstr>Reconstruction</vt:lpstr>
      <vt:lpstr>Reconstruction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Intersection point</vt:lpstr>
      <vt:lpstr>Intersection point</vt:lpstr>
      <vt:lpstr>Geometry Details</vt:lpstr>
      <vt:lpstr>Sequential pseudocode</vt:lpstr>
      <vt:lpstr>Sequential pseudocode</vt:lpstr>
      <vt:lpstr>Sequential pseudocode</vt:lpstr>
      <vt:lpstr>Cautionary notes</vt:lpstr>
      <vt:lpstr>Almost a good reconstruction!</vt:lpstr>
      <vt:lpstr>Almost a good reconstruction!</vt:lpstr>
      <vt:lpstr>Almost a good reconstruction!</vt:lpstr>
      <vt:lpstr>Almost a good reconstruction!</vt:lpstr>
      <vt:lpstr>High-pass filtering</vt:lpstr>
      <vt:lpstr>Almost a good reconstruction!</vt:lpstr>
      <vt:lpstr>GPU Hardware</vt:lpstr>
      <vt:lpstr>GPU Hardware</vt:lpstr>
      <vt:lpstr>GPU Hardware</vt:lpstr>
      <vt:lpstr>Summary/pseudocode</vt:lpstr>
      <vt:lpstr>PowerPoint Presentation</vt:lpstr>
      <vt:lpstr>Admin</vt:lpstr>
      <vt:lpstr>Admin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Matthew Cedeno</cp:lastModifiedBy>
  <cp:revision>334</cp:revision>
  <dcterms:created xsi:type="dcterms:W3CDTF">2015-04-24T07:31:58Z</dcterms:created>
  <dcterms:modified xsi:type="dcterms:W3CDTF">2016-04-20T21:57:33Z</dcterms:modified>
</cp:coreProperties>
</file>