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8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17.xml"/>
  <Override ContentType="application/vnd.openxmlformats-officedocument.presentationml.slide+xml" PartName="/ppt/slides/slide24.xml"/>
  <Override ContentType="application/vnd.openxmlformats-officedocument.presentationml.slide+xml" PartName="/ppt/slides/slide8.xml"/>
  <Override ContentType="application/vnd.openxmlformats-officedocument.presentationml.slide+xml" PartName="/ppt/slides/slide23.xml"/>
  <Override ContentType="application/vnd.openxmlformats-officedocument.presentationml.slide+xml" PartName="/ppt/slides/slide19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slide+xml" PartName="/ppt/slides/slide22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29" Type="http://schemas.openxmlformats.org/officeDocument/2006/relationships/slide" Target="slides/slide2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" Type="http://schemas.openxmlformats.org/officeDocument/2006/relationships/presProps" Target="presProps.xml"/><Relationship Id="rId21" Type="http://schemas.openxmlformats.org/officeDocument/2006/relationships/slide" Target="slides/slide16.xml"/><Relationship Id="rId1" Type="http://schemas.openxmlformats.org/officeDocument/2006/relationships/theme" Target="theme/theme2.xml"/><Relationship Id="rId22" Type="http://schemas.openxmlformats.org/officeDocument/2006/relationships/slide" Target="slides/slide17.xml"/><Relationship Id="rId4" Type="http://schemas.openxmlformats.org/officeDocument/2006/relationships/slideMaster" Target="slideMasters/slideMaster1.xml"/><Relationship Id="rId23" Type="http://schemas.openxmlformats.org/officeDocument/2006/relationships/slide" Target="slides/slide18.xml"/><Relationship Id="rId3" Type="http://schemas.openxmlformats.org/officeDocument/2006/relationships/tableStyles" Target="tableStyles.xml"/><Relationship Id="rId24" Type="http://schemas.openxmlformats.org/officeDocument/2006/relationships/slide" Target="slides/slide19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difference between the plots is volatility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convolutions from set 1 were also matrix multiplications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Often involves looking at market data, which can be significant. Back-testing is a big deal.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If you like numerical math &amp; high performance computing, computational finance might be a good field to look into.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I’ll actually be working at a high frequency trading company next year because the HPC aspect is interesting. HFT requires large off-line computation as well as low-latency online computation. Get to play with fancy hardware!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 don’t actually know much, this lecture is very much a survey of what’s out there.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Fewer total nodes than finite differencing grid (but still O(n^2))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Hopefully this lecture gave you a pointer in the right direction if you are interested in learning more about these types of algorithms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basket options: asset is a linear combination of other assets. More complicated to model because higher dimensional space.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type of option is this?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max is because you don’t need to exercise option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Call is max(S-K, 0), because you have right to buy at K but market is at S, so you can resale at 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Put is max(K-S), because you can sell something for K rather than S.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Geometric brownian motion with parameter sigma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 is risk-free return rate.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T = .25 represents one quarter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K = 10 is strike price (price we can sell at)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If spot price is below K, model is linear. As spot prices raises, the probability of getting below 10 decreases so value of option falls.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maybe this looks like a boundary value problem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European put and call options can be analytically calculated using Black-Scholes.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"/>
              <a:t>requires assumptions that spot price is GBM (no jumps), fixed volatility, no arbitrage, risk-free interest rate, no transaction costs.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many models with less assumptions are more accurate but less easy to compute (and no analytic solution)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6.jpg"/><Relationship Id="rId3" Type="http://schemas.openxmlformats.org/officeDocument/2006/relationships/hyperlink" Target="http://devblogs.nvidia.com/parallelforall/american-option-pricing-monte-carlo-simulation/" TargetMode="Externa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2.png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4.png"/></Relationships>
</file>

<file path=ppt/slides/_rels/slide1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0.png"/></Relationships>
</file>

<file path=ppt/slides/_rels/slide2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3" Type="http://schemas.openxmlformats.org/officeDocument/2006/relationships/image" Target="../media/image05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548300" y="1867775"/>
            <a:ext cx="8154599" cy="164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CS 179 Lecture 17</a:t>
            </a:r>
          </a:p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Options Pricing</a:t>
            </a:r>
          </a:p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Options pricing &amp; GPUs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3 widely used schemes to price options (that can’t be analytically priced):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Monte Carlo methods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Finite differencing (differential equations, Black-Scholes)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Binomial option pricing model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All 3 ways are very different algorithmically!</a:t>
            </a:r>
          </a:p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methods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Monte Carlo methods approximate difficult to compute statistics by sampling from the generating distribution.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Let’s randomly generate asset prices over time.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Parallel Forall blog post on Monte Carlo options pricing</a:t>
            </a:r>
          </a:p>
        </p:txBody>
      </p:sp>
      <p:sp>
        <p:nvSpPr>
          <p:cNvPr id="114" name="Shape 11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6362" y="2645925"/>
            <a:ext cx="3151274" cy="210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Simulated asset prices (from NVIDIA blog post)</a:t>
            </a: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00213" y="79999"/>
            <a:ext cx="4143575" cy="414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Besides generating the asset price paths, we also need to predict at which point the option would be exercised for each path.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The Longstaff-Schwartz algorithm uses a linear regression at each time-step to decide whether to exercise.</a:t>
            </a:r>
          </a:p>
        </p:txBody>
      </p:sp>
      <p:sp>
        <p:nvSpPr>
          <p:cNvPr id="128" name="Shape 1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29" name="Shape 1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Predicting exercise time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parallelism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Run different path simulations in parallel.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Can use cuRAND for path generation and cuSOLVER for linear regressions.</a:t>
            </a:r>
          </a:p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Pricing options with PDEs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Can model options price as a PDE in 2 variables: time and asset price.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Known boundary conditions at: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time=expiration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spot price = 0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spot price = ∞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Price is solution to equation at time = 0.</a:t>
            </a:r>
          </a:p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Black-Scholes &amp; American options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The Black-Scholes equation dictates how option price changes in time and spot price. Same equation for European and American options.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B-S requires some stochastic calculus to derive, not going to go into it.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B-S used to compute analytic solution for European options, but boundary conditions are different for American options.</a:t>
            </a:r>
          </a:p>
        </p:txBody>
      </p:sp>
      <p:sp>
        <p:nvSpPr>
          <p:cNvPr id="150" name="Shape 15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Finite Differencing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Finite differencing is a simple way to numerically solve differential equations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Discretize the equation and solve on a grid.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Replace derivatives with approximations (use Taylor series)</a:t>
            </a:r>
          </a:p>
        </p:txBody>
      </p:sp>
      <p:sp>
        <p:nvSpPr>
          <p:cNvPr id="157" name="Shape 15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Finite differencing example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457200" y="1863825"/>
            <a:ext cx="8229600" cy="3062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Compute value at time (n+1) from 3 different locations at time n. This is a sparse matrix multiplication! r depends on grid size in both dimensions.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Above is an “explicit” method as time (n+1) depends only on time n. There also implicit schemes that require solving a sparse linear system at both time steps.</a:t>
            </a:r>
          </a:p>
        </p:txBody>
      </p:sp>
      <p:sp>
        <p:nvSpPr>
          <p:cNvPr id="164" name="Shape 164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65" name="Shape 1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8712" y="1239937"/>
            <a:ext cx="5006575" cy="447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Finite differencing parallelization</a:t>
            </a:r>
          </a:p>
        </p:txBody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400"/>
              <a:t>Perform sparse matrix multiplication or sparse system solving on GPU.</a:t>
            </a:r>
          </a:p>
        </p:txBody>
      </p:sp>
      <p:sp>
        <p:nvSpPr>
          <p:cNvPr id="172" name="Shape 17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Computational finance</a:t>
            </a:r>
          </a:p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Broad term, can include ideas from machine learning or signals processing.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One part of computational finance: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How should we price things?</a:t>
            </a:r>
          </a:p>
          <a:p>
            <a:pPr indent="-381000" lvl="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How can we efficiently and accurately compute these prices?</a:t>
            </a:r>
          </a:p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Binomial options pricing model diagram (from Wikipedia)</a:t>
            </a:r>
          </a:p>
        </p:txBody>
      </p:sp>
      <p:sp>
        <p:nvSpPr>
          <p:cNvPr id="178" name="Shape 17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179" name="Shape 1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7201" y="384350"/>
            <a:ext cx="5769600" cy="337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Binomial options pricing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A dynamic programming problem with convenient assumptions.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At each time step, asset price goes up by factor “u” or down by factor “d”.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Let u * d = 1.</a:t>
            </a:r>
          </a:p>
        </p:txBody>
      </p:sp>
      <p:sp>
        <p:nvSpPr>
          <p:cNvPr id="186" name="Shape 18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Assign option values to each node at expiration time</a:t>
            </a:r>
          </a:p>
          <a:p>
            <a:pPr indent="-381000" lvl="0" marL="4572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arenBoth"/>
            </a:pPr>
            <a:r>
              <a:rPr lang="en" sz="2400"/>
              <a:t>Work backwards in time to assign each node an option value based on the values of its two children based on interest-discounted expected value. For American option, take max at each node of exercising or keeping option.</a:t>
            </a:r>
          </a:p>
        </p:txBody>
      </p:sp>
      <p:sp>
        <p:nvSpPr>
          <p:cNvPr id="192" name="Shape 19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93" name="Shape 19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Finishing binomial pricing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Parallelizing binomial pricing</a:t>
            </a:r>
          </a:p>
        </p:txBody>
      </p:sp>
      <p:sp>
        <p:nvSpPr>
          <p:cNvPr id="199" name="Shape 19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Less easy than parallelizing other models because of serial algorithm across times.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Can use data parallelism to compute time i prices from time (i+1).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Can also use task parallelism to directly compute time (i-1), i directly from (i+1). Each (i-1) node just depends on 4 nodes rather than 2. Repeating work isn’t illegal!</a:t>
            </a:r>
          </a:p>
        </p:txBody>
      </p:sp>
      <p:sp>
        <p:nvSpPr>
          <p:cNvPr id="200" name="Shape 20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Conclusion</a:t>
            </a:r>
          </a:p>
        </p:txBody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GPUs are useful for option pricing and computational finance.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Some of these algorithms exhibit “MATLAB-parallelism”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Some parts of finance can greatly benefit from the parallel computing ideas we’ve discussed in this course.</a:t>
            </a:r>
          </a:p>
        </p:txBody>
      </p:sp>
      <p:sp>
        <p:nvSpPr>
          <p:cNvPr id="207" name="Shape 20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an option?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Call/put option - 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right to buy/sell something at a specific price in a given time period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something = asset or security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specific price = “striking price” or “exercise price”</a:t>
            </a:r>
          </a:p>
          <a:p>
            <a:pPr>
              <a:spcBef>
                <a:spcPts val="0"/>
              </a:spcBef>
              <a:buNone/>
            </a:pPr>
            <a:r>
              <a:rPr lang="en" sz="2400"/>
              <a:t>time period is often a maturity or expiration date</a:t>
            </a:r>
          </a:p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European options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European options are the simplest form of options.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Can only exercise a European option on the expiration date</a:t>
            </a:r>
          </a:p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8032" y="2951700"/>
            <a:ext cx="2427931" cy="1926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American options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 American option can be exercised at any time between purchase and the expiration date.</a:t>
            </a:r>
          </a:p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91050" y="2457450"/>
            <a:ext cx="3961900" cy="25740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Options pricing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How much should it cost to buy an option?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Example: GOOG currently trades for $540. How much would you pay to be able to sell GOOG for $400 at any point in the next year?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Need to make modelling assumptions about behavior of asset prices.</a:t>
            </a:r>
          </a:p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Formalization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</a:t>
            </a:r>
            <a:r>
              <a:rPr baseline="-25000" lang="en" sz="2400"/>
              <a:t>t</a:t>
            </a:r>
            <a:r>
              <a:rPr lang="en" sz="2400"/>
              <a:t> - price of asset at time t, spot price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K - striking price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T - time of expiration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Value of option at maturity?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Call option: max(S</a:t>
            </a:r>
            <a:r>
              <a:rPr baseline="-25000" lang="en" sz="2400"/>
              <a:t>T</a:t>
            </a:r>
            <a:r>
              <a:rPr lang="en" sz="2400"/>
              <a:t>- K,</a:t>
            </a:r>
            <a:r>
              <a:rPr lang="en"/>
              <a:t> </a:t>
            </a:r>
            <a:r>
              <a:rPr lang="en" sz="2400"/>
              <a:t>0)</a:t>
            </a:r>
          </a:p>
          <a:p>
            <a:pPr rtl="0">
              <a:spcBef>
                <a:spcPts val="0"/>
              </a:spcBef>
              <a:buNone/>
            </a:pPr>
            <a:r>
              <a:rPr lang="en" sz="2400"/>
              <a:t>Put option: max(K - S</a:t>
            </a:r>
            <a:r>
              <a:rPr baseline="-25000" lang="en" sz="2400"/>
              <a:t>T</a:t>
            </a:r>
            <a:r>
              <a:rPr lang="en" sz="2400"/>
              <a:t>,</a:t>
            </a:r>
            <a:r>
              <a:rPr lang="en"/>
              <a:t> </a:t>
            </a:r>
            <a:r>
              <a:rPr lang="en" sz="2400"/>
              <a:t>0)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American put option pricing by Black-Scholes</a:t>
            </a:r>
          </a:p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3412" y="50650"/>
            <a:ext cx="5277174" cy="4297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Options pricing &amp; GPUs</a:t>
            </a:r>
          </a:p>
        </p:txBody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400"/>
              <a:t>Sometimes options pricing has an analytic (easy to compute) solution.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rtl="0">
              <a:spcBef>
                <a:spcPts val="0"/>
              </a:spcBef>
              <a:buNone/>
            </a:pPr>
            <a:r>
              <a:rPr lang="en" sz="2400"/>
              <a:t>Oftentimes not the case…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" sz="2400"/>
              <a:t>No closed form for American options under Black-Scholes assumptions. The rest of the lecture is on American options.</a:t>
            </a:r>
          </a:p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