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25.xml"/>
  <Override ContentType="application/vnd.openxmlformats-officedocument.presentationml.notesSlide+xml" PartName="/ppt/notesSlides/notesSlide1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22.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Slide+xml" PartName="/ppt/notesSlides/notesSlide1.xml"/>
  <Override ContentType="application/vnd.openxmlformats-officedocument.presentationml.notesSlide+xml" PartName="/ppt/notesSlides/notesSlide15.xml"/>
  <Override ContentType="application/vnd.openxmlformats-officedocument.presentationml.notesSlide+xml" PartName="/ppt/notesSlides/notesSlide6.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23.xml"/>
  <Override ContentType="application/vnd.openxmlformats-officedocument.presentationml.notesSlide+xml" PartName="/ppt/notesSlides/notesSlide19.xml"/>
  <Override ContentType="application/vnd.openxmlformats-officedocument.presentationml.notesSlide+xml" PartName="/ppt/notesSlides/notesSlide21.xml"/>
  <Override ContentType="application/vnd.openxmlformats-officedocument.presentationml.notesSlide+xml" PartName="/ppt/notesSlides/notesSlide1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6.xml"/>
  <Override ContentType="application/vnd.openxmlformats-officedocument.presentationml.slide+xml" PartName="/ppt/slides/slide21.xml"/>
  <Override ContentType="application/vnd.openxmlformats-officedocument.presentationml.slide+xml" PartName="/ppt/slides/slide2.xml"/>
  <Override ContentType="application/vnd.openxmlformats-officedocument.presentationml.slide+xml" PartName="/ppt/slides/slide25.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4.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19.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5.xml"/>
  <Override ContentType="application/vnd.openxmlformats-officedocument.presentationml.slide+xml" PartName="/ppt/slides/slide22.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230D4FD-E510-480B-90E1-15049736102D}">
  <a:tblStyle styleId="{1230D4FD-E510-480B-90E1-15049736102D}" styleName="Table_0">
    <a:wholeTbl>
      <a:tcStyle>
        <a:tcBdr>
          <a:left>
            <a:ln cap="flat" w="9525">
              <a:solidFill>
                <a:srgbClr val="9E9E9E"/>
              </a:solidFill>
              <a:prstDash val="solid"/>
              <a:round/>
              <a:headEnd len="med" w="med" type="none"/>
              <a:tailEnd len="med" w="med" type="none"/>
            </a:ln>
          </a:left>
          <a:right>
            <a:ln cap="flat" w="9525">
              <a:solidFill>
                <a:srgbClr val="9E9E9E"/>
              </a:solidFill>
              <a:prstDash val="solid"/>
              <a:round/>
              <a:headEnd len="med" w="med" type="none"/>
              <a:tailEnd len="med" w="med" type="none"/>
            </a:ln>
          </a:right>
          <a:top>
            <a:ln cap="flat" w="9525">
              <a:solidFill>
                <a:srgbClr val="9E9E9E"/>
              </a:solidFill>
              <a:prstDash val="solid"/>
              <a:round/>
              <a:headEnd len="med" w="med" type="none"/>
              <a:tailEnd len="med" w="med" type="none"/>
            </a:ln>
          </a:top>
          <a:bottom>
            <a:ln cap="flat" w="9525">
              <a:solidFill>
                <a:srgbClr val="9E9E9E"/>
              </a:solidFill>
              <a:prstDash val="solid"/>
              <a:round/>
              <a:headEnd len="med" w="med" type="none"/>
              <a:tailEnd len="med" w="med" type="none"/>
            </a:ln>
          </a:bottom>
          <a:insideH>
            <a:ln cap="flat" w="9525">
              <a:solidFill>
                <a:srgbClr val="9E9E9E"/>
              </a:solidFill>
              <a:prstDash val="solid"/>
              <a:round/>
              <a:headEnd len="med" w="med" type="none"/>
              <a:tailEnd len="med" w="med" type="none"/>
            </a:ln>
          </a:insideH>
          <a:insideV>
            <a:ln cap="flat"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30" Type="http://schemas.openxmlformats.org/officeDocument/2006/relationships/slide" Target="slides/slide25.xml"/><Relationship Id="rId12" Type="http://schemas.openxmlformats.org/officeDocument/2006/relationships/slide" Target="slides/slide7.xml"/><Relationship Id="rId13" Type="http://schemas.openxmlformats.org/officeDocument/2006/relationships/slide" Target="slides/slide8.xml"/><Relationship Id="rId10" Type="http://schemas.openxmlformats.org/officeDocument/2006/relationships/slide" Target="slides/slide5.xml"/><Relationship Id="rId11" Type="http://schemas.openxmlformats.org/officeDocument/2006/relationships/slide" Target="slides/slide6.xml"/><Relationship Id="rId29" Type="http://schemas.openxmlformats.org/officeDocument/2006/relationships/slide" Target="slides/slide2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 Type="http://schemas.openxmlformats.org/officeDocument/2006/relationships/presProps" Target="presProps.xml"/><Relationship Id="rId21" Type="http://schemas.openxmlformats.org/officeDocument/2006/relationships/slide" Target="slides/slide16.xml"/><Relationship Id="rId1" Type="http://schemas.openxmlformats.org/officeDocument/2006/relationships/theme" Target="theme/theme1.xml"/><Relationship Id="rId22" Type="http://schemas.openxmlformats.org/officeDocument/2006/relationships/slide" Target="slides/slide17.xml"/><Relationship Id="rId4" Type="http://schemas.openxmlformats.org/officeDocument/2006/relationships/slideMaster" Target="slideMasters/slideMaster1.xml"/><Relationship Id="rId23" Type="http://schemas.openxmlformats.org/officeDocument/2006/relationships/slide" Target="slides/slide18.xml"/><Relationship Id="rId3" Type="http://schemas.openxmlformats.org/officeDocument/2006/relationships/tableStyles" Target="tableStyles.xml"/><Relationship Id="rId24" Type="http://schemas.openxmlformats.org/officeDocument/2006/relationships/slide" Target="slides/slide19.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9" name="Shape 1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3" name="Shape 1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69" name="Shape 16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Have super fast implementations of building blocks, and then use a convenient language to tie the blocks together.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77" name="Shape 177"/>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Scientists in general want to use code to enable their research, not just write code. The less time they spend programming, the better.</a:t>
            </a:r>
          </a:p>
          <a:p>
            <a:pPr rtl="0">
              <a:spcBef>
                <a:spcPts val="0"/>
              </a:spcBef>
              <a:buNone/>
            </a:pPr>
            <a:r>
              <a:rPr lang="en"/>
              <a:t>Writing in C/CUDA is more time consuming than writing in Python.</a:t>
            </a:r>
          </a:p>
          <a:p>
            <a:pPr rtl="0">
              <a:spcBef>
                <a:spcPts val="0"/>
              </a:spcBef>
              <a:buNone/>
            </a:pPr>
            <a:r>
              <a:t/>
            </a:r>
            <a:endParaRPr/>
          </a:p>
          <a:p>
            <a:pPr rtl="0">
              <a:spcBef>
                <a:spcPts val="0"/>
              </a:spcBef>
              <a:buNone/>
            </a:pPr>
            <a:r>
              <a:rPr lang="en"/>
              <a:t>Think of CUDA as a way to make libraries rather than applications. Less CUDA code is often better.</a:t>
            </a:r>
          </a:p>
          <a:p>
            <a:pPr>
              <a:spcBef>
                <a:spcPts val="0"/>
              </a:spcBef>
              <a:buNone/>
            </a:pPr>
            <a:r>
              <a:rPr lang="en"/>
              <a:t>To get truly maximum performance, you might need to move larger and larger components to CUDA. Abstractions aren’t perfect.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84" name="Shape 1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k-means clustering in an example of this.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91" name="Shape 19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98" name="Shape 1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05" name="Shape 2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12" name="Shape 21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Computational graphs are the future in my opinion. Need to generate code at runtime to do as well as possible.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19" name="Shape 21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26" name="Shape 2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Want to normalize words when computing document-term matrix. cats = cat. Runs = run = running. Called stemming. Also do things like lowercase.</a:t>
            </a:r>
          </a:p>
          <a:p>
            <a:pPr rtl="0">
              <a:spcBef>
                <a:spcPts val="0"/>
              </a:spcBef>
              <a:buNone/>
            </a:pPr>
            <a:r>
              <a:t/>
            </a:r>
            <a:endParaRPr/>
          </a:p>
          <a:p>
            <a:pPr>
              <a:spcBef>
                <a:spcPts val="0"/>
              </a:spcBef>
              <a:buNone/>
            </a:pPr>
            <a:r>
              <a:rPr lang="en"/>
              <a:t>For the Yelp dataset, there were about 350,000 total terms (didn’t do stemming). Through out all words appearing less than 10 times and got down to 65,000 terms. 1.5 million documents. sparse matrix</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Did SVD on term-document matrix to represent each vector as a 50 component vector.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hard/soft: does each point belong to 1 cluster or multiple clusters to different degrees (confidences)</a:t>
            </a:r>
          </a:p>
          <a:p>
            <a:pPr rtl="0">
              <a:spcBef>
                <a:spcPts val="0"/>
              </a:spcBef>
              <a:buNone/>
            </a:pPr>
            <a:r>
              <a:t/>
            </a:r>
            <a:endParaRPr/>
          </a:p>
          <a:p>
            <a:pPr rtl="0">
              <a:spcBef>
                <a:spcPts val="0"/>
              </a:spcBef>
              <a:buNone/>
            </a:pPr>
            <a:r>
              <a:rPr lang="en"/>
              <a:t>hierarchical - clusters are part of other clusters. top-down (divisive) and bottom-up (agglomerative) algorithms exist</a:t>
            </a:r>
          </a:p>
          <a:p>
            <a:pPr rtl="0">
              <a:spcBef>
                <a:spcPts val="0"/>
              </a:spcBef>
              <a:buNone/>
            </a:pPr>
            <a:r>
              <a:rPr lang="en"/>
              <a:t>centroid - represent each cluster as a single point</a:t>
            </a:r>
          </a:p>
          <a:p>
            <a:pPr rtl="0">
              <a:spcBef>
                <a:spcPts val="0"/>
              </a:spcBef>
              <a:buNone/>
            </a:pPr>
            <a:r>
              <a:rPr lang="en"/>
              <a:t>distribution - a cluster is a probability distribution</a:t>
            </a:r>
          </a:p>
          <a:p>
            <a:pPr rtl="0">
              <a:spcBef>
                <a:spcPts val="0"/>
              </a:spcBef>
              <a:buNone/>
            </a:pPr>
            <a:r>
              <a:rPr lang="en"/>
              <a:t>density - a cluster is an area with a higher density of data points next to areas of lower density</a:t>
            </a:r>
          </a:p>
          <a:p>
            <a:pPr rtl="0">
              <a:spcBef>
                <a:spcPts val="0"/>
              </a:spcBef>
              <a:buNone/>
            </a:pPr>
            <a:r>
              <a:t/>
            </a:r>
            <a:endParaRPr/>
          </a:p>
          <a:p>
            <a:pPr>
              <a:spcBef>
                <a:spcPts val="0"/>
              </a:spcBef>
              <a:buNone/>
            </a:pPr>
            <a:r>
              <a:rPr lang="en"/>
              <a:t>can think of LSA as a form of soft clustering (component values indicate how much point belongs to cluster)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Hard points: choice of k, random initialization.</a:t>
            </a:r>
          </a:p>
          <a:p>
            <a:pPr rtl="0">
              <a:spcBef>
                <a:spcPts val="0"/>
              </a:spcBef>
              <a:buNone/>
            </a:pPr>
            <a:r>
              <a:t/>
            </a:r>
            <a:endParaRPr/>
          </a:p>
          <a:p>
            <a:pPr rtl="0">
              <a:spcBef>
                <a:spcPts val="0"/>
              </a:spcBef>
              <a:buNone/>
            </a:pPr>
            <a:r>
              <a:rPr lang="en"/>
              <a:t>NP-hard to find optimal solution (minimizing distance to cluster centers), this just finds local optima. can get bad outputs.</a:t>
            </a:r>
          </a:p>
          <a:p>
            <a:pPr rtl="0">
              <a:spcBef>
                <a:spcPts val="0"/>
              </a:spcBef>
              <a:buNone/>
            </a:pPr>
            <a:r>
              <a:t/>
            </a:r>
            <a:endParaRPr/>
          </a:p>
          <a:p>
            <a:pPr>
              <a:spcBef>
                <a:spcPts val="0"/>
              </a:spcBef>
              <a:buNone/>
            </a:pPr>
            <a:r>
              <a:rPr lang="en"/>
              <a:t>How could we parallelize this?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0"/>
            <a:ext cx="9144000" cy="35183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10" name="Shape 10"/>
          <p:cNvCxnSpPr/>
          <p:nvPr/>
        </p:nvCxnSpPr>
        <p:spPr>
          <a:xfrm>
            <a:off x="0" y="3496604"/>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11" name="Shape 11"/>
          <p:cNvSpPr txBox="1"/>
          <p:nvPr>
            <p:ph type="ctrTitle"/>
          </p:nvPr>
        </p:nvSpPr>
        <p:spPr>
          <a:xfrm>
            <a:off x="685800" y="1867781"/>
            <a:ext cx="7772400" cy="1648800"/>
          </a:xfrm>
          <a:prstGeom prst="rect">
            <a:avLst/>
          </a:prstGeom>
        </p:spPr>
        <p:txBody>
          <a:bodyPr anchorCtr="0" anchor="b" bIns="91425" lIns="91425" rIns="91425" tIns="91425"/>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2" name="Shape 12"/>
          <p:cNvSpPr txBox="1"/>
          <p:nvPr>
            <p:ph idx="1" type="subTitle"/>
          </p:nvPr>
        </p:nvSpPr>
        <p:spPr>
          <a:xfrm>
            <a:off x="685800" y="3627026"/>
            <a:ext cx="7772400" cy="774300"/>
          </a:xfrm>
          <a:prstGeom prst="rect">
            <a:avLst/>
          </a:prstGeom>
        </p:spPr>
        <p:txBody>
          <a:bodyPr anchorCtr="0" anchor="t" bIns="91425" lIns="91425" rIns="91425" tIns="91425"/>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p:txBody>
      </p:sp>
      <p:sp>
        <p:nvSpPr>
          <p:cNvPr id="13" name="Shape 1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x="0" y="0"/>
          <a:ext cx="0" cy="0"/>
          <a:chOff x="0" y="0"/>
          <a:chExt cx="0" cy="0"/>
        </a:xfrm>
      </p:grpSpPr>
      <p:sp>
        <p:nvSpPr>
          <p:cNvPr id="15" name="Shape 15"/>
          <p:cNvSpPr/>
          <p:nvPr/>
        </p:nvSpPr>
        <p:spPr>
          <a:xfrm>
            <a:off x="0" y="0"/>
            <a:ext cx="9144000" cy="1149900"/>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16" name="Shape 16"/>
          <p:cNvCxnSpPr/>
          <p:nvPr/>
        </p:nvCxnSpPr>
        <p:spPr>
          <a:xfrm>
            <a:off x="0" y="1127875"/>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p:nvPr/>
        </p:nvSpPr>
        <p:spPr>
          <a:xfrm>
            <a:off x="0" y="0"/>
            <a:ext cx="9144000" cy="11499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22" name="Shape 22"/>
          <p:cNvCxnSpPr/>
          <p:nvPr/>
        </p:nvCxnSpPr>
        <p:spPr>
          <a:xfrm>
            <a:off x="0" y="1127875"/>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23" name="Shape 2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p:nvPr/>
        </p:nvSpPr>
        <p:spPr>
          <a:xfrm>
            <a:off x="0" y="0"/>
            <a:ext cx="9144000" cy="1149900"/>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29" name="Shape 29"/>
          <p:cNvCxnSpPr/>
          <p:nvPr/>
        </p:nvCxnSpPr>
        <p:spPr>
          <a:xfrm>
            <a:off x="0" y="1127875"/>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30" name="Shape 30"/>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2" name="Shape 32"/>
        <p:cNvGrpSpPr/>
        <p:nvPr/>
      </p:nvGrpSpPr>
      <p:grpSpPr>
        <a:xfrm>
          <a:off x="0" y="0"/>
          <a:ext cx="0" cy="0"/>
          <a:chOff x="0" y="0"/>
          <a:chExt cx="0" cy="0"/>
        </a:xfrm>
      </p:grpSpPr>
      <p:sp>
        <p:nvSpPr>
          <p:cNvPr id="33" name="Shape 33"/>
          <p:cNvSpPr txBox="1"/>
          <p:nvPr>
            <p:ph idx="1" type="body"/>
          </p:nvPr>
        </p:nvSpPr>
        <p:spPr>
          <a:xfrm>
            <a:off x="457200" y="4406309"/>
            <a:ext cx="8229600" cy="519599"/>
          </a:xfrm>
          <a:prstGeom prst="rect">
            <a:avLst/>
          </a:prstGeom>
        </p:spPr>
        <p:txBody>
          <a:bodyPr anchorCtr="0" anchor="t" bIns="91425" lIns="91425" rIns="91425" tIns="91425"/>
          <a:lstStyle>
            <a:lvl1pPr>
              <a:spcBef>
                <a:spcPts val="0"/>
              </a:spcBef>
              <a:buClr>
                <a:schemeClr val="dk2"/>
              </a:buClr>
              <a:buSzPct val="100000"/>
              <a:buNone/>
              <a:defRPr sz="1800">
                <a:solidFill>
                  <a:schemeClr val="dk2"/>
                </a:solidFill>
              </a:defRPr>
            </a:lvl1pPr>
          </a:lstStyle>
          <a:p/>
        </p:txBody>
      </p:sp>
      <p:sp>
        <p:nvSpPr>
          <p:cNvPr id="34" name="Shape 34"/>
          <p:cNvSpPr/>
          <p:nvPr/>
        </p:nvSpPr>
        <p:spPr>
          <a:xfrm>
            <a:off x="4274" y="0"/>
            <a:ext cx="9144000" cy="4406399"/>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35" name="Shape 35"/>
          <p:cNvCxnSpPr/>
          <p:nvPr/>
        </p:nvCxnSpPr>
        <p:spPr>
          <a:xfrm>
            <a:off x="0" y="4384371"/>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36" name="Shape 3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dk2"/>
        </a:solidFill>
      </p:bgPr>
    </p:bg>
    <p:spTree>
      <p:nvGrpSpPr>
        <p:cNvPr id="37" name="Shape 37"/>
        <p:cNvGrpSpPr/>
        <p:nvPr/>
      </p:nvGrpSpPr>
      <p:grpSpPr>
        <a:xfrm>
          <a:off x="0" y="0"/>
          <a:ext cx="0" cy="0"/>
          <a:chOff x="0" y="0"/>
          <a:chExt cx="0" cy="0"/>
        </a:xfrm>
      </p:grpSpPr>
      <p:sp>
        <p:nvSpPr>
          <p:cNvPr id="38" name="Shape 3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lt1"/>
                </a:solidFill>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3" Type="http://schemas.openxmlformats.org/officeDocument/2006/relationships/hyperlink" Target="http://www.slideshare.net/MapRTechnologies/fast-singlepass-kmeans-clusterting-at-oxford-05oct2012"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 Id="rId3" Type="http://schemas.openxmlformats.org/officeDocument/2006/relationships/image" Target="../media/image03.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torch.ch/" TargetMode="External"/><Relationship Id="rId3" Type="http://schemas.openxmlformats.org/officeDocument/2006/relationships/hyperlink" Target="http://deeplearning.net/software/theano/" TargetMode="External"/><Relationship Id="rId5" Type="http://schemas.openxmlformats.org/officeDocument/2006/relationships/image" Target="../media/image01.jp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 Id="rId3" Type="http://schemas.openxmlformats.org/officeDocument/2006/relationships/image" Target="../media/image00.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02.jpg"/><Relationship Id="rId3" Type="http://schemas.openxmlformats.org/officeDocument/2006/relationships/image" Target="../media/image0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x="0" y="0"/>
          <a:ext cx="0" cy="0"/>
          <a:chOff x="0" y="0"/>
          <a:chExt cx="0" cy="0"/>
        </a:xfrm>
      </p:grpSpPr>
      <p:sp>
        <p:nvSpPr>
          <p:cNvPr id="40" name="Shape 40"/>
          <p:cNvSpPr txBox="1"/>
          <p:nvPr>
            <p:ph type="ctrTitle"/>
          </p:nvPr>
        </p:nvSpPr>
        <p:spPr>
          <a:xfrm>
            <a:off x="480325" y="1867775"/>
            <a:ext cx="8165400" cy="1648800"/>
          </a:xfrm>
          <a:prstGeom prst="rect">
            <a:avLst/>
          </a:prstGeom>
        </p:spPr>
        <p:txBody>
          <a:bodyPr anchorCtr="0" anchor="b" bIns="91425" lIns="91425" rIns="91425" tIns="91425">
            <a:noAutofit/>
          </a:bodyPr>
          <a:lstStyle/>
          <a:p>
            <a:pPr>
              <a:spcBef>
                <a:spcPts val="0"/>
              </a:spcBef>
              <a:buNone/>
            </a:pPr>
            <a:r>
              <a:rPr lang="en"/>
              <a:t>CS 179 Lecture 15</a:t>
            </a:r>
          </a:p>
        </p:txBody>
      </p:sp>
      <p:sp>
        <p:nvSpPr>
          <p:cNvPr id="41" name="Shape 41"/>
          <p:cNvSpPr txBox="1"/>
          <p:nvPr>
            <p:ph idx="1" type="subTitle"/>
          </p:nvPr>
        </p:nvSpPr>
        <p:spPr>
          <a:xfrm>
            <a:off x="685800" y="3627026"/>
            <a:ext cx="7772400" cy="774300"/>
          </a:xfrm>
          <a:prstGeom prst="rect">
            <a:avLst/>
          </a:prstGeom>
        </p:spPr>
        <p:txBody>
          <a:bodyPr anchorCtr="0" anchor="t" bIns="91425" lIns="91425" rIns="91425" tIns="91425">
            <a:noAutofit/>
          </a:bodyPr>
          <a:lstStyle/>
          <a:p>
            <a:pPr>
              <a:spcBef>
                <a:spcPts val="0"/>
              </a:spcBef>
              <a:buNone/>
            </a:pPr>
            <a:r>
              <a:rPr lang="en"/>
              <a:t>Set 5 &amp; machine learning</a:t>
            </a:r>
          </a:p>
        </p:txBody>
      </p:sp>
      <p:sp>
        <p:nvSpPr>
          <p:cNvPr id="42" name="Shape 42"/>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Cheating at streaming algorithms</a:t>
            </a:r>
          </a:p>
        </p:txBody>
      </p:sp>
      <p:sp>
        <p:nvSpPr>
          <p:cNvPr id="113" name="Shape 113"/>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Idea: Use a streaming algorithm to create a smaller dataset (sketch) with properties similar to stream. Use expensive algorithm on sketch.</a:t>
            </a:r>
          </a:p>
          <a:p>
            <a:pPr rtl="0">
              <a:spcBef>
                <a:spcPts val="0"/>
              </a:spcBef>
              <a:buNone/>
            </a:pPr>
            <a:r>
              <a:t/>
            </a:r>
            <a:endParaRPr sz="2400"/>
          </a:p>
          <a:p>
            <a:pPr rtl="0">
              <a:spcBef>
                <a:spcPts val="0"/>
              </a:spcBef>
              <a:buNone/>
            </a:pPr>
            <a:r>
              <a:rPr lang="en" sz="2400">
                <a:latin typeface="Consolas"/>
                <a:ea typeface="Consolas"/>
                <a:cs typeface="Consolas"/>
                <a:sym typeface="Consolas"/>
              </a:rPr>
              <a:t>k_means(sloppy_k_means(stream, 20 * k), k)</a:t>
            </a:r>
          </a:p>
          <a:p>
            <a:pPr rtl="0">
              <a:spcBef>
                <a:spcPts val="0"/>
              </a:spcBef>
              <a:buNone/>
            </a:pPr>
            <a:r>
              <a:t/>
            </a:r>
            <a:endParaRPr sz="2400">
              <a:latin typeface="Consolas"/>
              <a:ea typeface="Consolas"/>
              <a:cs typeface="Consolas"/>
              <a:sym typeface="Consolas"/>
            </a:endParaRPr>
          </a:p>
          <a:p>
            <a:pPr rtl="0">
              <a:spcBef>
                <a:spcPts val="0"/>
              </a:spcBef>
              <a:buNone/>
            </a:pPr>
            <a:r>
              <a:rPr lang="en" sz="2400"/>
              <a:t>Strategy described </a:t>
            </a:r>
            <a:r>
              <a:rPr lang="en" sz="2400" u="sng">
                <a:solidFill>
                  <a:schemeClr val="hlink"/>
                </a:solidFill>
                <a:hlinkClick r:id="rId3"/>
              </a:rPr>
              <a:t>here</a:t>
            </a:r>
            <a:r>
              <a:rPr lang="en" sz="2400"/>
              <a:t>, used by Apache Mahout. If length of stream is known (and finite), use </a:t>
            </a:r>
            <a:r>
              <a:rPr lang="en" sz="2400">
                <a:latin typeface="Consolas"/>
                <a:ea typeface="Consolas"/>
                <a:cs typeface="Consolas"/>
                <a:sym typeface="Consolas"/>
              </a:rPr>
              <a:t>k*log(n)</a:t>
            </a:r>
            <a:r>
              <a:rPr lang="en" sz="2400"/>
              <a:t> clusters for sketch.</a:t>
            </a:r>
          </a:p>
          <a:p>
            <a:pPr>
              <a:spcBef>
                <a:spcPts val="0"/>
              </a:spcBef>
              <a:buNone/>
            </a:pPr>
            <a:r>
              <a:rPr lang="en" sz="2400"/>
              <a:t> </a:t>
            </a:r>
          </a:p>
        </p:txBody>
      </p:sp>
      <p:sp>
        <p:nvSpPr>
          <p:cNvPr id="114" name="Shape 114"/>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Parallelization</a:t>
            </a:r>
          </a:p>
        </p:txBody>
      </p:sp>
      <p:sp>
        <p:nvSpPr>
          <p:cNvPr id="120" name="Shape 12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
        <p:nvSpPr>
          <p:cNvPr id="121" name="Shape 121"/>
          <p:cNvSpPr txBox="1"/>
          <p:nvPr>
            <p:ph idx="1" type="body"/>
          </p:nvPr>
        </p:nvSpPr>
        <p:spPr>
          <a:xfrm>
            <a:off x="457200" y="1291450"/>
            <a:ext cx="8229600" cy="2649599"/>
          </a:xfrm>
          <a:prstGeom prst="rect">
            <a:avLst/>
          </a:prstGeom>
        </p:spPr>
        <p:txBody>
          <a:bodyPr anchorCtr="0" anchor="t" bIns="91425" lIns="91425" rIns="91425" tIns="91425">
            <a:noAutofit/>
          </a:bodyPr>
          <a:lstStyle/>
          <a:p>
            <a:pPr lvl="0" rtl="0">
              <a:spcBef>
                <a:spcPts val="0"/>
              </a:spcBef>
              <a:buNone/>
            </a:pPr>
            <a:r>
              <a:rPr lang="en" sz="1800">
                <a:latin typeface="Consolas"/>
                <a:ea typeface="Consolas"/>
                <a:cs typeface="Consolas"/>
                <a:sym typeface="Consolas"/>
              </a:rPr>
              <a:t>def sloppy_k_means(int k):</a:t>
            </a:r>
          </a:p>
          <a:p>
            <a:pPr lvl="0" rtl="0">
              <a:spcBef>
                <a:spcPts val="0"/>
              </a:spcBef>
              <a:buNone/>
            </a:pPr>
            <a:r>
              <a:rPr lang="en" sz="1800">
                <a:latin typeface="Consolas"/>
                <a:ea typeface="Consolas"/>
                <a:cs typeface="Consolas"/>
                <a:sym typeface="Consolas"/>
              </a:rPr>
              <a:t>	randomly initialize k “cluster centers”</a:t>
            </a:r>
          </a:p>
          <a:p>
            <a:pPr lvl="0" rtl="0">
              <a:spcBef>
                <a:spcPts val="0"/>
              </a:spcBef>
              <a:buNone/>
            </a:pPr>
            <a:r>
              <a:rPr lang="en" sz="1800">
                <a:latin typeface="Consolas"/>
                <a:ea typeface="Consolas"/>
                <a:cs typeface="Consolas"/>
                <a:sym typeface="Consolas"/>
              </a:rPr>
              <a:t>	for each data point:</a:t>
            </a:r>
          </a:p>
          <a:p>
            <a:pPr lvl="0" rtl="0">
              <a:spcBef>
                <a:spcPts val="0"/>
              </a:spcBef>
              <a:buNone/>
            </a:pPr>
            <a:r>
              <a:rPr lang="en" sz="1800">
                <a:latin typeface="Consolas"/>
                <a:ea typeface="Consolas"/>
                <a:cs typeface="Consolas"/>
                <a:sym typeface="Consolas"/>
              </a:rPr>
              <a:t>		assign data point to closest cluster center</a:t>
            </a:r>
          </a:p>
          <a:p>
            <a:pPr lvl="0" rtl="0">
              <a:spcBef>
                <a:spcPts val="0"/>
              </a:spcBef>
              <a:buNone/>
            </a:pPr>
            <a:r>
              <a:rPr lang="en" sz="1800">
                <a:latin typeface="Consolas"/>
                <a:ea typeface="Consolas"/>
                <a:cs typeface="Consolas"/>
                <a:sym typeface="Consolas"/>
              </a:rPr>
              <a:t>		update closest cluster center with respect to data point</a:t>
            </a:r>
          </a:p>
          <a:p>
            <a:pPr lvl="0" rtl="0">
              <a:spcBef>
                <a:spcPts val="0"/>
              </a:spcBef>
              <a:buNone/>
            </a:pPr>
            <a:r>
              <a:rPr lang="en" sz="1800">
                <a:latin typeface="Consolas"/>
                <a:ea typeface="Consolas"/>
                <a:cs typeface="Consolas"/>
                <a:sym typeface="Consolas"/>
              </a:rPr>
              <a:t>	return cluster centers</a:t>
            </a:r>
          </a:p>
        </p:txBody>
      </p:sp>
      <p:sp>
        <p:nvSpPr>
          <p:cNvPr id="122" name="Shape 122"/>
          <p:cNvSpPr txBox="1"/>
          <p:nvPr/>
        </p:nvSpPr>
        <p:spPr>
          <a:xfrm>
            <a:off x="623450" y="3904025"/>
            <a:ext cx="8063399" cy="779399"/>
          </a:xfrm>
          <a:prstGeom prst="rect">
            <a:avLst/>
          </a:prstGeom>
          <a:noFill/>
          <a:ln>
            <a:noFill/>
          </a:ln>
        </p:spPr>
        <p:txBody>
          <a:bodyPr anchorCtr="0" anchor="t" bIns="91425" lIns="91425" rIns="91425" tIns="91425">
            <a:noAutofit/>
          </a:bodyPr>
          <a:lstStyle/>
          <a:p>
            <a:pPr algn="ctr">
              <a:spcBef>
                <a:spcPts val="0"/>
              </a:spcBef>
              <a:buNone/>
            </a:pPr>
            <a:r>
              <a:rPr lang="en" sz="2400"/>
              <a:t>What can we parallelize here?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Batching for parallelization</a:t>
            </a:r>
          </a:p>
        </p:txBody>
      </p:sp>
      <p:sp>
        <p:nvSpPr>
          <p:cNvPr id="128" name="Shape 12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
        <p:nvSpPr>
          <p:cNvPr id="129" name="Shape 129"/>
          <p:cNvSpPr txBox="1"/>
          <p:nvPr>
            <p:ph idx="1" type="body"/>
          </p:nvPr>
        </p:nvSpPr>
        <p:spPr>
          <a:xfrm>
            <a:off x="457200" y="1291450"/>
            <a:ext cx="8229600" cy="2649599"/>
          </a:xfrm>
          <a:prstGeom prst="rect">
            <a:avLst/>
          </a:prstGeom>
        </p:spPr>
        <p:txBody>
          <a:bodyPr anchorCtr="0" anchor="t" bIns="91425" lIns="91425" rIns="91425" tIns="91425">
            <a:noAutofit/>
          </a:bodyPr>
          <a:lstStyle/>
          <a:p>
            <a:pPr lvl="0" rtl="0">
              <a:spcBef>
                <a:spcPts val="0"/>
              </a:spcBef>
              <a:buNone/>
            </a:pPr>
            <a:r>
              <a:rPr lang="en" sz="1800">
                <a:latin typeface="Consolas"/>
                <a:ea typeface="Consolas"/>
                <a:cs typeface="Consolas"/>
                <a:sym typeface="Consolas"/>
              </a:rPr>
              <a:t>def sloppy_k_means(int k):</a:t>
            </a:r>
          </a:p>
          <a:p>
            <a:pPr lvl="0" rtl="0">
              <a:spcBef>
                <a:spcPts val="0"/>
              </a:spcBef>
              <a:buNone/>
            </a:pPr>
            <a:r>
              <a:rPr lang="en" sz="1800">
                <a:latin typeface="Consolas"/>
                <a:ea typeface="Consolas"/>
                <a:cs typeface="Consolas"/>
                <a:sym typeface="Consolas"/>
              </a:rPr>
              <a:t>	randomly initialize k “cluster centers”</a:t>
            </a:r>
          </a:p>
          <a:p>
            <a:pPr rtl="0">
              <a:spcBef>
                <a:spcPts val="0"/>
              </a:spcBef>
              <a:buNone/>
            </a:pPr>
            <a:r>
              <a:rPr lang="en" sz="1800">
                <a:latin typeface="Consolas"/>
                <a:ea typeface="Consolas"/>
                <a:cs typeface="Consolas"/>
                <a:sym typeface="Consolas"/>
              </a:rPr>
              <a:t>	for each batch of data points:</a:t>
            </a:r>
          </a:p>
          <a:p>
            <a:pPr lvl="0" rtl="0">
              <a:spcBef>
                <a:spcPts val="0"/>
              </a:spcBef>
              <a:buNone/>
            </a:pPr>
            <a:r>
              <a:rPr lang="en" sz="1800">
                <a:latin typeface="Consolas"/>
                <a:ea typeface="Consolas"/>
                <a:cs typeface="Consolas"/>
                <a:sym typeface="Consolas"/>
              </a:rPr>
              <a:t>		par-for point in batch:</a:t>
            </a:r>
          </a:p>
          <a:p>
            <a:pPr lvl="0" rtl="0">
              <a:spcBef>
                <a:spcPts val="0"/>
              </a:spcBef>
              <a:buNone/>
            </a:pPr>
            <a:r>
              <a:rPr lang="en" sz="1800">
                <a:latin typeface="Consolas"/>
                <a:ea typeface="Consolas"/>
                <a:cs typeface="Consolas"/>
                <a:sym typeface="Consolas"/>
              </a:rPr>
              <a:t>			assign data point to closest cluster center</a:t>
            </a:r>
          </a:p>
          <a:p>
            <a:pPr lvl="0" rtl="0">
              <a:spcBef>
                <a:spcPts val="0"/>
              </a:spcBef>
              <a:buNone/>
            </a:pPr>
            <a:r>
              <a:rPr lang="en" sz="1800">
                <a:latin typeface="Consolas"/>
                <a:ea typeface="Consolas"/>
                <a:cs typeface="Consolas"/>
                <a:sym typeface="Consolas"/>
              </a:rPr>
              <a:t>		update cluster centers with respect to batch</a:t>
            </a:r>
          </a:p>
          <a:p>
            <a:pPr lvl="0" rtl="0">
              <a:spcBef>
                <a:spcPts val="0"/>
              </a:spcBef>
              <a:buNone/>
            </a:pPr>
            <a:r>
              <a:rPr lang="en" sz="1800">
                <a:latin typeface="Consolas"/>
                <a:ea typeface="Consolas"/>
                <a:cs typeface="Consolas"/>
                <a:sym typeface="Consolas"/>
              </a:rPr>
              <a:t>	return cluster centers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Batching</a:t>
            </a:r>
          </a:p>
        </p:txBody>
      </p:sp>
      <p:sp>
        <p:nvSpPr>
          <p:cNvPr id="135" name="Shape 135"/>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Changing the computation slightly to process a batch of data at a time is a common theme in parallel algorithms.</a:t>
            </a:r>
          </a:p>
          <a:p>
            <a:pPr rtl="0">
              <a:spcBef>
                <a:spcPts val="0"/>
              </a:spcBef>
              <a:buNone/>
            </a:pPr>
            <a:r>
              <a:t/>
            </a:r>
            <a:endParaRPr sz="2400"/>
          </a:p>
          <a:p>
            <a:pPr rtl="0">
              <a:spcBef>
                <a:spcPts val="0"/>
              </a:spcBef>
              <a:buNone/>
            </a:pPr>
            <a:r>
              <a:rPr lang="en" sz="2400"/>
              <a:t>Although it does change the computation slightly, batching still leads to some sort of local minima of the loss function.</a:t>
            </a:r>
          </a:p>
          <a:p>
            <a:pPr rtl="0">
              <a:spcBef>
                <a:spcPts val="0"/>
              </a:spcBef>
              <a:buNone/>
            </a:pPr>
            <a:r>
              <a:t/>
            </a:r>
            <a:endParaRPr sz="2400"/>
          </a:p>
          <a:p>
            <a:pPr>
              <a:spcBef>
                <a:spcPts val="0"/>
              </a:spcBef>
              <a:buNone/>
            </a:pPr>
            <a:r>
              <a:rPr lang="en" sz="2400"/>
              <a:t>When you already aren’t going to find an optimal solution, cutting corners isn’t that bad :)</a:t>
            </a:r>
          </a:p>
        </p:txBody>
      </p:sp>
      <p:sp>
        <p:nvSpPr>
          <p:cNvPr id="136" name="Shape 13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Data transfer issues</a:t>
            </a:r>
          </a:p>
        </p:txBody>
      </p:sp>
      <p:sp>
        <p:nvSpPr>
          <p:cNvPr id="142" name="Shape 142"/>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Your program for set 5 will read LSA representations of reviews from stdin and will sloppy cluster them.</a:t>
            </a:r>
          </a:p>
          <a:p>
            <a:pPr rtl="0">
              <a:spcBef>
                <a:spcPts val="0"/>
              </a:spcBef>
              <a:buNone/>
            </a:pPr>
            <a:r>
              <a:t/>
            </a:r>
            <a:endParaRPr sz="2400"/>
          </a:p>
          <a:p>
            <a:pPr rtl="0">
              <a:spcBef>
                <a:spcPts val="0"/>
              </a:spcBef>
              <a:buNone/>
            </a:pPr>
            <a:r>
              <a:rPr lang="en" sz="2400"/>
              <a:t>Your tasks:</a:t>
            </a:r>
          </a:p>
          <a:p>
            <a:pPr indent="-381000" lvl="0" marL="457200" rtl="0">
              <a:spcBef>
                <a:spcPts val="0"/>
              </a:spcBef>
              <a:buClr>
                <a:schemeClr val="dk1"/>
              </a:buClr>
              <a:buSzPct val="100000"/>
              <a:buFont typeface="Arial"/>
              <a:buChar char="●"/>
            </a:pPr>
            <a:r>
              <a:rPr lang="en" sz="2400"/>
              <a:t>overlap data transfer and computation between host and device (hopefully saturate interface on haru)</a:t>
            </a:r>
          </a:p>
          <a:p>
            <a:pPr indent="-381000" lvl="0" marL="457200" rtl="0">
              <a:spcBef>
                <a:spcPts val="0"/>
              </a:spcBef>
              <a:buClr>
                <a:schemeClr val="dk1"/>
              </a:buClr>
              <a:buSzPct val="100000"/>
              <a:buFont typeface="Arial"/>
              <a:buChar char="●"/>
            </a:pPr>
            <a:r>
              <a:rPr lang="en" sz="2400"/>
              <a:t>implement sloppy clustering algorithm</a:t>
            </a:r>
          </a:p>
          <a:p>
            <a:pPr indent="-381000" lvl="0" marL="457200">
              <a:spcBef>
                <a:spcPts val="0"/>
              </a:spcBef>
              <a:buClr>
                <a:schemeClr val="dk1"/>
              </a:buClr>
              <a:buSzPct val="100000"/>
              <a:buFont typeface="Arial"/>
              <a:buChar char="●"/>
            </a:pPr>
            <a:r>
              <a:rPr lang="en" sz="2400"/>
              <a:t>analyze latency and throughput of system</a:t>
            </a:r>
          </a:p>
        </p:txBody>
      </p:sp>
      <p:sp>
        <p:nvSpPr>
          <p:cNvPr id="143" name="Shape 14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Final comments on set</a:t>
            </a:r>
          </a:p>
        </p:txBody>
      </p:sp>
      <p:sp>
        <p:nvSpPr>
          <p:cNvPr id="149" name="Shape 149"/>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Set 5 should be out Tuesday evening.</a:t>
            </a:r>
          </a:p>
          <a:p>
            <a:pPr rtl="0">
              <a:spcBef>
                <a:spcPts val="0"/>
              </a:spcBef>
              <a:buNone/>
            </a:pPr>
            <a:r>
              <a:t/>
            </a:r>
            <a:endParaRPr sz="2400"/>
          </a:p>
          <a:p>
            <a:pPr>
              <a:spcBef>
                <a:spcPts val="0"/>
              </a:spcBef>
              <a:buNone/>
            </a:pPr>
            <a:r>
              <a:rPr lang="en" sz="2400"/>
              <a:t>Details are still getting worked out. Might involve using multiple GPUs. Will be relatively open-ended.</a:t>
            </a:r>
          </a:p>
        </p:txBody>
      </p:sp>
      <p:sp>
        <p:nvSpPr>
          <p:cNvPr id="150" name="Shape 15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General machine learning on GPU</a:t>
            </a:r>
          </a:p>
        </p:txBody>
      </p:sp>
      <p:sp>
        <p:nvSpPr>
          <p:cNvPr id="156" name="Shape 156"/>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Already seen k-means clustering…</a:t>
            </a:r>
          </a:p>
          <a:p>
            <a:pPr rtl="0">
              <a:spcBef>
                <a:spcPts val="0"/>
              </a:spcBef>
              <a:buNone/>
            </a:pPr>
            <a:r>
              <a:t/>
            </a:r>
            <a:endParaRPr sz="2400"/>
          </a:p>
          <a:p>
            <a:pPr rtl="0">
              <a:spcBef>
                <a:spcPts val="0"/>
              </a:spcBef>
              <a:buNone/>
            </a:pPr>
            <a:r>
              <a:rPr lang="en" sz="2400"/>
              <a:t>Many </a:t>
            </a:r>
            <a:r>
              <a:rPr lang="en" sz="2400" strike="sngStrike"/>
              <a:t>machine learning</a:t>
            </a:r>
            <a:r>
              <a:rPr lang="en" sz="2400"/>
              <a:t> numerical algorithms rely on just a few common computational building blocks.</a:t>
            </a:r>
          </a:p>
          <a:p>
            <a:pPr indent="-381000" lvl="0" marL="457200" rtl="0">
              <a:spcBef>
                <a:spcPts val="0"/>
              </a:spcBef>
              <a:buClr>
                <a:schemeClr val="dk1"/>
              </a:buClr>
              <a:buSzPct val="100000"/>
              <a:buFont typeface="Arial"/>
              <a:buChar char="●"/>
            </a:pPr>
            <a:r>
              <a:rPr lang="en" sz="2400"/>
              <a:t>element-wise operations on vectors/matrices/tensors</a:t>
            </a:r>
          </a:p>
          <a:p>
            <a:pPr indent="-381000" lvl="0" marL="457200" rtl="0">
              <a:spcBef>
                <a:spcPts val="0"/>
              </a:spcBef>
              <a:buClr>
                <a:schemeClr val="dk1"/>
              </a:buClr>
              <a:buSzPct val="100000"/>
              <a:buFont typeface="Arial"/>
              <a:buChar char="●"/>
            </a:pPr>
            <a:r>
              <a:rPr lang="en" sz="2400"/>
              <a:t>reductions along axes of vectors/matrices/tensors</a:t>
            </a:r>
          </a:p>
          <a:p>
            <a:pPr indent="-381000" lvl="0" marL="457200" rtl="0">
              <a:spcBef>
                <a:spcPts val="0"/>
              </a:spcBef>
              <a:buClr>
                <a:schemeClr val="dk1"/>
              </a:buClr>
              <a:buSzPct val="100000"/>
              <a:buFont typeface="Arial"/>
              <a:buChar char="●"/>
            </a:pPr>
            <a:r>
              <a:rPr lang="en" sz="2400"/>
              <a:t>matrix multiplication</a:t>
            </a:r>
          </a:p>
          <a:p>
            <a:pPr indent="-381000" lvl="0" marL="457200" rtl="0">
              <a:spcBef>
                <a:spcPts val="0"/>
              </a:spcBef>
              <a:buClr>
                <a:schemeClr val="dk1"/>
              </a:buClr>
              <a:buSzPct val="100000"/>
              <a:buFont typeface="Arial"/>
              <a:buChar char="●"/>
            </a:pPr>
            <a:r>
              <a:rPr lang="en" sz="2400"/>
              <a:t>solving linear systems</a:t>
            </a:r>
          </a:p>
          <a:p>
            <a:pPr indent="-381000" lvl="0" marL="457200" rtl="0">
              <a:spcBef>
                <a:spcPts val="0"/>
              </a:spcBef>
              <a:buClr>
                <a:schemeClr val="dk1"/>
              </a:buClr>
              <a:buSzPct val="100000"/>
              <a:buFont typeface="Arial"/>
              <a:buChar char="●"/>
            </a:pPr>
            <a:r>
              <a:rPr lang="en" sz="2400"/>
              <a:t>convolution (FFT)</a:t>
            </a:r>
          </a:p>
        </p:txBody>
      </p:sp>
      <p:sp>
        <p:nvSpPr>
          <p:cNvPr id="157" name="Shape 157"/>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Computational building blocks</a:t>
            </a:r>
          </a:p>
        </p:txBody>
      </p:sp>
      <p:sp>
        <p:nvSpPr>
          <p:cNvPr id="163" name="Shape 163"/>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These building blocks are why scientific scripting (MATLAB or Numpy) is so successful.</a:t>
            </a:r>
          </a:p>
          <a:p>
            <a:pPr rtl="0">
              <a:spcBef>
                <a:spcPts val="0"/>
              </a:spcBef>
              <a:buNone/>
            </a:pPr>
            <a:r>
              <a:rPr lang="en" sz="2400"/>
              <a:t>Often want to use the GPU by using a framework rather than writing your own CUDA code.</a:t>
            </a:r>
          </a:p>
          <a:p>
            <a:pPr>
              <a:spcBef>
                <a:spcPts val="0"/>
              </a:spcBef>
              <a:buNone/>
            </a:pPr>
            <a:r>
              <a:t/>
            </a:r>
            <a:endParaRPr sz="2400"/>
          </a:p>
        </p:txBody>
      </p:sp>
      <p:sp>
        <p:nvSpPr>
          <p:cNvPr id="164" name="Shape 164"/>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pic>
        <p:nvPicPr>
          <p:cNvPr id="165" name="Shape 165"/>
          <p:cNvPicPr preferRelativeResize="0"/>
          <p:nvPr/>
        </p:nvPicPr>
        <p:blipFill>
          <a:blip r:embed="rId3">
            <a:alphaModFix/>
          </a:blip>
          <a:stretch>
            <a:fillRect/>
          </a:stretch>
        </p:blipFill>
        <p:spPr>
          <a:xfrm>
            <a:off x="5577975" y="3039150"/>
            <a:ext cx="2515599" cy="1886699"/>
          </a:xfrm>
          <a:prstGeom prst="rect">
            <a:avLst/>
          </a:prstGeom>
          <a:noFill/>
          <a:ln>
            <a:noFill/>
          </a:ln>
        </p:spPr>
      </p:pic>
      <p:sp>
        <p:nvSpPr>
          <p:cNvPr id="166" name="Shape 166"/>
          <p:cNvSpPr txBox="1"/>
          <p:nvPr/>
        </p:nvSpPr>
        <p:spPr>
          <a:xfrm>
            <a:off x="3985675" y="4111825"/>
            <a:ext cx="1885200" cy="311700"/>
          </a:xfrm>
          <a:prstGeom prst="rect">
            <a:avLst/>
          </a:prstGeom>
          <a:noFill/>
          <a:ln>
            <a:noFill/>
          </a:ln>
        </p:spPr>
        <p:txBody>
          <a:bodyPr anchorCtr="0" anchor="t" bIns="91425" lIns="91425" rIns="91425" tIns="91425">
            <a:noAutofit/>
          </a:bodyPr>
          <a:lstStyle/>
          <a:p>
            <a:pPr>
              <a:spcBef>
                <a:spcPts val="0"/>
              </a:spcBef>
              <a:buNone/>
            </a:pPr>
            <a:r>
              <a:rPr lang="en" sz="1000"/>
              <a:t>image from Todd Lehman</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When to NOT write your own CUDA</a:t>
            </a:r>
          </a:p>
        </p:txBody>
      </p:sp>
      <p:sp>
        <p:nvSpPr>
          <p:cNvPr id="172" name="Shape 172"/>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Heuristic: If you could write it efficiently in “clean” MATLAB, you could likely accelerate it solely through using libraries either from NVIDIA (cuBLAS, cuSPARSE, cuFFT) or the community (</a:t>
            </a:r>
            <a:r>
              <a:rPr lang="en" sz="2400" u="sng">
                <a:solidFill>
                  <a:schemeClr val="hlink"/>
                </a:solidFill>
                <a:hlinkClick r:id="rId3"/>
              </a:rPr>
              <a:t>Theano</a:t>
            </a:r>
            <a:r>
              <a:rPr lang="en" sz="2400"/>
              <a:t>, </a:t>
            </a:r>
            <a:r>
              <a:rPr lang="en" sz="2400" u="sng">
                <a:solidFill>
                  <a:schemeClr val="hlink"/>
                </a:solidFill>
                <a:hlinkClick r:id="rId4"/>
              </a:rPr>
              <a:t>Torch</a:t>
            </a:r>
            <a:r>
              <a:rPr lang="en" sz="2400"/>
              <a:t>)</a:t>
            </a:r>
          </a:p>
          <a:p>
            <a:pPr rtl="0">
              <a:spcBef>
                <a:spcPts val="0"/>
              </a:spcBef>
              <a:buNone/>
            </a:pPr>
            <a:r>
              <a:t/>
            </a:r>
            <a:endParaRPr sz="2400"/>
          </a:p>
          <a:p>
            <a:pPr rtl="0">
              <a:spcBef>
                <a:spcPts val="0"/>
              </a:spcBef>
              <a:buNone/>
            </a:pPr>
            <a:r>
              <a:rPr lang="en" sz="2400"/>
              <a:t>Better to write less CUDA and then</a:t>
            </a:r>
          </a:p>
          <a:p>
            <a:pPr rtl="0">
              <a:spcBef>
                <a:spcPts val="0"/>
              </a:spcBef>
              <a:buNone/>
            </a:pPr>
            <a:r>
              <a:rPr lang="en" sz="2400"/>
              <a:t>call into a lot</a:t>
            </a:r>
          </a:p>
          <a:p>
            <a:pPr rtl="0">
              <a:spcBef>
                <a:spcPts val="0"/>
              </a:spcBef>
              <a:buNone/>
            </a:pPr>
            <a:r>
              <a:t/>
            </a:r>
            <a:endParaRPr sz="2400"/>
          </a:p>
          <a:p>
            <a:pPr>
              <a:spcBef>
                <a:spcPts val="0"/>
              </a:spcBef>
              <a:buNone/>
            </a:pPr>
            <a:r>
              <a:t/>
            </a:r>
            <a:endParaRPr sz="2400"/>
          </a:p>
        </p:txBody>
      </p:sp>
      <p:sp>
        <p:nvSpPr>
          <p:cNvPr id="173" name="Shape 17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pic>
        <p:nvPicPr>
          <p:cNvPr id="174" name="Shape 174"/>
          <p:cNvPicPr preferRelativeResize="0"/>
          <p:nvPr/>
        </p:nvPicPr>
        <p:blipFill>
          <a:blip r:embed="rId5">
            <a:alphaModFix/>
          </a:blip>
          <a:stretch>
            <a:fillRect/>
          </a:stretch>
        </p:blipFill>
        <p:spPr>
          <a:xfrm>
            <a:off x="5932275" y="2512875"/>
            <a:ext cx="2058675" cy="25805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When to write your own CUDA</a:t>
            </a:r>
          </a:p>
        </p:txBody>
      </p:sp>
      <p:sp>
        <p:nvSpPr>
          <p:cNvPr id="180" name="Shape 180"/>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800"/>
              <a:t>Vectorized scripting languages must use a lot of memory when considering all combinations of input.</a:t>
            </a:r>
          </a:p>
          <a:p>
            <a:pPr rtl="0">
              <a:spcBef>
                <a:spcPts val="0"/>
              </a:spcBef>
              <a:buNone/>
            </a:pPr>
            <a:r>
              <a:t/>
            </a:r>
            <a:endParaRPr sz="1800"/>
          </a:p>
          <a:p>
            <a:pPr rtl="0">
              <a:spcBef>
                <a:spcPts val="0"/>
              </a:spcBef>
              <a:buNone/>
            </a:pPr>
            <a:r>
              <a:rPr lang="en" sz="1800"/>
              <a:t>Example: What is the maximum distance between pairs of </a:t>
            </a:r>
            <a:r>
              <a:rPr lang="en" sz="1800">
                <a:latin typeface="Consolas"/>
                <a:ea typeface="Consolas"/>
                <a:cs typeface="Consolas"/>
                <a:sym typeface="Consolas"/>
              </a:rPr>
              <a:t>n </a:t>
            </a:r>
            <a:r>
              <a:rPr lang="en" sz="1800"/>
              <a:t>points?</a:t>
            </a:r>
          </a:p>
          <a:p>
            <a:pPr rtl="0">
              <a:spcBef>
                <a:spcPts val="0"/>
              </a:spcBef>
              <a:buNone/>
            </a:pPr>
            <a:r>
              <a:t/>
            </a:r>
            <a:endParaRPr sz="1800"/>
          </a:p>
          <a:p>
            <a:pPr rtl="0">
              <a:spcBef>
                <a:spcPts val="0"/>
              </a:spcBef>
              <a:buNone/>
            </a:pPr>
            <a:r>
              <a:rPr lang="en" sz="1800"/>
              <a:t>Most vectorized MATLAB implementations will store all </a:t>
            </a:r>
            <a:r>
              <a:rPr lang="en" sz="1800">
                <a:latin typeface="Consolas"/>
                <a:ea typeface="Consolas"/>
                <a:cs typeface="Consolas"/>
                <a:sym typeface="Consolas"/>
              </a:rPr>
              <a:t>n</a:t>
            </a:r>
            <a:r>
              <a:rPr baseline="30000" lang="en" sz="1800">
                <a:latin typeface="Consolas"/>
                <a:ea typeface="Consolas"/>
                <a:cs typeface="Consolas"/>
                <a:sym typeface="Consolas"/>
              </a:rPr>
              <a:t>2 </a:t>
            </a:r>
            <a:r>
              <a:rPr lang="en" sz="1800"/>
              <a:t>distances, and then compute the maximum over these. Quadratic memory and time.</a:t>
            </a:r>
          </a:p>
          <a:p>
            <a:pPr rtl="0">
              <a:spcBef>
                <a:spcPts val="0"/>
              </a:spcBef>
              <a:buNone/>
            </a:pPr>
            <a:r>
              <a:t/>
            </a:r>
            <a:endParaRPr sz="1800"/>
          </a:p>
          <a:p>
            <a:pPr>
              <a:spcBef>
                <a:spcPts val="0"/>
              </a:spcBef>
              <a:buNone/>
            </a:pPr>
            <a:r>
              <a:rPr lang="en" sz="1800"/>
              <a:t>An implementation in a language with loops (that you actually want to use) takes linear memory and quadratic time.</a:t>
            </a:r>
          </a:p>
        </p:txBody>
      </p:sp>
      <p:sp>
        <p:nvSpPr>
          <p:cNvPr id="181" name="Shape 181"/>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Set 5 goals</a:t>
            </a:r>
          </a:p>
        </p:txBody>
      </p:sp>
      <p:sp>
        <p:nvSpPr>
          <p:cNvPr id="48" name="Shape 48"/>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Practice overlapping computation with data movement on a streaming workload…</a:t>
            </a:r>
          </a:p>
          <a:p>
            <a:pPr rtl="0">
              <a:spcBef>
                <a:spcPts val="0"/>
              </a:spcBef>
              <a:buNone/>
            </a:pPr>
            <a:r>
              <a:t/>
            </a:r>
            <a:endParaRPr sz="2400"/>
          </a:p>
          <a:p>
            <a:pPr>
              <a:spcBef>
                <a:spcPts val="0"/>
              </a:spcBef>
              <a:buNone/>
            </a:pPr>
            <a:r>
              <a:rPr lang="en" sz="2400"/>
              <a:t>while building a machine learning system</a:t>
            </a:r>
          </a:p>
        </p:txBody>
      </p:sp>
      <p:sp>
        <p:nvSpPr>
          <p:cNvPr id="49" name="Shape 49"/>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What this week will cover</a:t>
            </a:r>
          </a:p>
        </p:txBody>
      </p:sp>
      <p:sp>
        <p:nvSpPr>
          <p:cNvPr id="187" name="Shape 187"/>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Today: Theano (Python library that makes GPU computing easy)</a:t>
            </a:r>
          </a:p>
          <a:p>
            <a:pPr rtl="0">
              <a:spcBef>
                <a:spcPts val="0"/>
              </a:spcBef>
              <a:buNone/>
            </a:pPr>
            <a:r>
              <a:t/>
            </a:r>
            <a:endParaRPr sz="2400"/>
          </a:p>
          <a:p>
            <a:pPr>
              <a:spcBef>
                <a:spcPts val="0"/>
              </a:spcBef>
              <a:buNone/>
            </a:pPr>
            <a:r>
              <a:rPr lang="en" sz="2400"/>
              <a:t>Rest of week: parallelizing machine learning yourself, how to write your own CUDA code</a:t>
            </a:r>
          </a:p>
        </p:txBody>
      </p:sp>
      <p:sp>
        <p:nvSpPr>
          <p:cNvPr id="188" name="Shape 18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Theano</a:t>
            </a:r>
          </a:p>
        </p:txBody>
      </p:sp>
      <p:sp>
        <p:nvSpPr>
          <p:cNvPr id="194" name="Shape 194"/>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Python library designed primarily for neural nets, but useful for any sort of machine learning that involves training by gradient descent.</a:t>
            </a:r>
          </a:p>
          <a:p>
            <a:pPr rtl="0">
              <a:spcBef>
                <a:spcPts val="0"/>
              </a:spcBef>
              <a:buNone/>
            </a:pPr>
            <a:r>
              <a:t/>
            </a:r>
            <a:endParaRPr sz="2400"/>
          </a:p>
          <a:p>
            <a:pPr>
              <a:spcBef>
                <a:spcPts val="0"/>
              </a:spcBef>
              <a:buNone/>
            </a:pPr>
            <a:r>
              <a:rPr lang="en" sz="2400"/>
              <a:t>Key idea: Express computation as a directed graph through a Numpy-like interface.</a:t>
            </a:r>
          </a:p>
        </p:txBody>
      </p:sp>
      <p:sp>
        <p:nvSpPr>
          <p:cNvPr id="195" name="Shape 19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x="0" y="0"/>
          <a:ext cx="0" cy="0"/>
          <a:chOff x="0" y="0"/>
          <a:chExt cx="0" cy="0"/>
        </a:xfrm>
      </p:grpSpPr>
      <p:sp>
        <p:nvSpPr>
          <p:cNvPr id="200" name="Shape 200"/>
          <p:cNvSpPr txBox="1"/>
          <p:nvPr>
            <p:ph idx="1" type="body"/>
          </p:nvPr>
        </p:nvSpPr>
        <p:spPr>
          <a:xfrm>
            <a:off x="457200" y="4406309"/>
            <a:ext cx="8229600" cy="519599"/>
          </a:xfrm>
          <a:prstGeom prst="rect">
            <a:avLst/>
          </a:prstGeom>
        </p:spPr>
        <p:txBody>
          <a:bodyPr anchorCtr="0" anchor="t" bIns="91425" lIns="91425" rIns="91425" tIns="91425">
            <a:noAutofit/>
          </a:bodyPr>
          <a:lstStyle/>
          <a:p>
            <a:pPr>
              <a:spcBef>
                <a:spcPts val="0"/>
              </a:spcBef>
              <a:buNone/>
            </a:pPr>
            <a:r>
              <a:rPr lang="en"/>
              <a:t>A Theano computation graph (upper part computes exp(w*x - b) )</a:t>
            </a:r>
          </a:p>
        </p:txBody>
      </p:sp>
      <p:sp>
        <p:nvSpPr>
          <p:cNvPr id="201" name="Shape 201"/>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pic>
        <p:nvPicPr>
          <p:cNvPr id="202" name="Shape 202"/>
          <p:cNvPicPr preferRelativeResize="0"/>
          <p:nvPr/>
        </p:nvPicPr>
        <p:blipFill>
          <a:blip r:embed="rId3">
            <a:alphaModFix/>
          </a:blip>
          <a:stretch>
            <a:fillRect/>
          </a:stretch>
        </p:blipFill>
        <p:spPr>
          <a:xfrm>
            <a:off x="1548075" y="74225"/>
            <a:ext cx="6047850" cy="4265226"/>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x="0" y="0"/>
          <a:ext cx="0" cy="0"/>
          <a:chOff x="0" y="0"/>
          <a:chExt cx="0" cy="0"/>
        </a:xfrm>
      </p:grpSpPr>
      <p:sp>
        <p:nvSpPr>
          <p:cNvPr id="207" name="Shape 207"/>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Due to abstraction, can execute graph on any hardware for which all graph nodes are implemented. Multi-threaded C, GPU, etc. Can also optimize graph itself (and correct for numerical instability).</a:t>
            </a:r>
          </a:p>
          <a:p>
            <a:pPr rtl="0">
              <a:spcBef>
                <a:spcPts val="0"/>
              </a:spcBef>
              <a:buNone/>
            </a:pPr>
            <a:r>
              <a:t/>
            </a:r>
            <a:endParaRPr sz="2400"/>
          </a:p>
          <a:p>
            <a:pPr lvl="0">
              <a:spcBef>
                <a:spcPts val="0"/>
              </a:spcBef>
              <a:buNone/>
            </a:pPr>
            <a:r>
              <a:rPr lang="en" sz="2400"/>
              <a:t>Can automatically compute gradient of any graph node output with respect to any other graph node (</a:t>
            </a:r>
            <a:r>
              <a:rPr i="1" lang="en" sz="2400"/>
              <a:t>automatic differentiation</a:t>
            </a:r>
            <a:r>
              <a:rPr lang="en" sz="2400"/>
              <a:t>)</a:t>
            </a:r>
          </a:p>
        </p:txBody>
      </p:sp>
      <p:sp>
        <p:nvSpPr>
          <p:cNvPr id="208" name="Shape 20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
        <p:nvSpPr>
          <p:cNvPr id="209" name="Shape 20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Benefits of computational graph</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Simple Theano example</a:t>
            </a:r>
          </a:p>
        </p:txBody>
      </p:sp>
      <p:sp>
        <p:nvSpPr>
          <p:cNvPr id="215" name="Shape 215"/>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latin typeface="Consolas"/>
                <a:ea typeface="Consolas"/>
                <a:cs typeface="Consolas"/>
                <a:sym typeface="Consolas"/>
              </a:rPr>
              <a:t>import theano</a:t>
            </a:r>
          </a:p>
          <a:p>
            <a:pPr rtl="0">
              <a:spcBef>
                <a:spcPts val="0"/>
              </a:spcBef>
              <a:buNone/>
            </a:pPr>
            <a:r>
              <a:rPr lang="en" sz="2400">
                <a:latin typeface="Consolas"/>
                <a:ea typeface="Consolas"/>
                <a:cs typeface="Consolas"/>
                <a:sym typeface="Consolas"/>
              </a:rPr>
              <a:t>import theano.tensor as T</a:t>
            </a:r>
          </a:p>
          <a:p>
            <a:pPr rtl="0">
              <a:spcBef>
                <a:spcPts val="0"/>
              </a:spcBef>
              <a:buNone/>
            </a:pPr>
            <a:r>
              <a:t/>
            </a:r>
            <a:endParaRPr sz="2400">
              <a:latin typeface="Consolas"/>
              <a:ea typeface="Consolas"/>
              <a:cs typeface="Consolas"/>
              <a:sym typeface="Consolas"/>
            </a:endParaRPr>
          </a:p>
          <a:p>
            <a:pPr rtl="0">
              <a:spcBef>
                <a:spcPts val="0"/>
              </a:spcBef>
              <a:buNone/>
            </a:pPr>
            <a:r>
              <a:rPr lang="en" sz="2400">
                <a:latin typeface="Consolas"/>
                <a:ea typeface="Consolas"/>
                <a:cs typeface="Consolas"/>
                <a:sym typeface="Consolas"/>
              </a:rPr>
              <a:t>input = T.matrix()</a:t>
            </a:r>
          </a:p>
          <a:p>
            <a:pPr rtl="0">
              <a:spcBef>
                <a:spcPts val="0"/>
              </a:spcBef>
              <a:buNone/>
            </a:pPr>
            <a:r>
              <a:rPr lang="en" sz="2400">
                <a:latin typeface="Consolas"/>
                <a:ea typeface="Consolas"/>
                <a:cs typeface="Consolas"/>
                <a:sym typeface="Consolas"/>
              </a:rPr>
              <a:t>output = 1 / (1 + T.exp(-x))</a:t>
            </a:r>
          </a:p>
          <a:p>
            <a:pPr rtl="0">
              <a:spcBef>
                <a:spcPts val="0"/>
              </a:spcBef>
              <a:buNone/>
            </a:pPr>
            <a:r>
              <a:rPr lang="en" sz="2400">
                <a:latin typeface="Consolas"/>
                <a:ea typeface="Consolas"/>
                <a:cs typeface="Consolas"/>
                <a:sym typeface="Consolas"/>
              </a:rPr>
              <a:t>logistic = theano.function([input], output)</a:t>
            </a:r>
          </a:p>
          <a:p>
            <a:pPr>
              <a:spcBef>
                <a:spcPts val="0"/>
              </a:spcBef>
              <a:buNone/>
            </a:pPr>
            <a:r>
              <a:rPr lang="en" sz="2400">
                <a:latin typeface="Consolas"/>
                <a:ea typeface="Consolas"/>
                <a:cs typeface="Consolas"/>
                <a:sym typeface="Consolas"/>
              </a:rPr>
              <a:t>logistic([[0.0, 1.0], [3.14, -1.0]])</a:t>
            </a:r>
          </a:p>
        </p:txBody>
      </p:sp>
      <p:sp>
        <p:nvSpPr>
          <p:cNvPr id="216" name="Shape 21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x="0" y="0"/>
          <a:ext cx="0" cy="0"/>
          <a:chOff x="0" y="0"/>
          <a:chExt cx="0" cy="0"/>
        </a:xfrm>
      </p:grpSpPr>
      <p:sp>
        <p:nvSpPr>
          <p:cNvPr id="221" name="Shape 22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Conclusion</a:t>
            </a:r>
          </a:p>
        </p:txBody>
      </p:sp>
      <p:sp>
        <p:nvSpPr>
          <p:cNvPr id="222" name="Shape 222"/>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Set 5 will hopefully be fun (esp since set 6 will be based on same code)</a:t>
            </a:r>
          </a:p>
          <a:p>
            <a:pPr rtl="0">
              <a:spcBef>
                <a:spcPts val="0"/>
              </a:spcBef>
              <a:buNone/>
            </a:pPr>
            <a:r>
              <a:t/>
            </a:r>
            <a:endParaRPr sz="2400"/>
          </a:p>
          <a:p>
            <a:pPr rtl="0">
              <a:spcBef>
                <a:spcPts val="0"/>
              </a:spcBef>
              <a:buNone/>
            </a:pPr>
            <a:r>
              <a:rPr lang="en" sz="2400"/>
              <a:t>When working on an application, don’t write CUDA unless the complexity is necessary.</a:t>
            </a:r>
          </a:p>
          <a:p>
            <a:pPr rtl="0">
              <a:spcBef>
                <a:spcPts val="0"/>
              </a:spcBef>
              <a:buNone/>
            </a:pPr>
            <a:r>
              <a:t/>
            </a:r>
            <a:endParaRPr sz="2400"/>
          </a:p>
          <a:p>
            <a:pPr>
              <a:spcBef>
                <a:spcPts val="0"/>
              </a:spcBef>
              <a:buNone/>
            </a:pPr>
            <a:r>
              <a:rPr lang="en" sz="2400"/>
              <a:t>Theano is a useful Python library for doing scientific scripting on GPU</a:t>
            </a:r>
          </a:p>
        </p:txBody>
      </p:sp>
      <p:sp>
        <p:nvSpPr>
          <p:cNvPr id="223" name="Shape 22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Set 5 description</a:t>
            </a:r>
          </a:p>
        </p:txBody>
      </p:sp>
      <p:sp>
        <p:nvSpPr>
          <p:cNvPr id="55" name="Shape 55"/>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 sz="2400"/>
              <a:t>Cluster a stream of business review from Yelp.</a:t>
            </a:r>
          </a:p>
        </p:txBody>
      </p:sp>
      <p:sp>
        <p:nvSpPr>
          <p:cNvPr id="56" name="Shape 5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pic>
        <p:nvPicPr>
          <p:cNvPr id="57" name="Shape 57"/>
          <p:cNvPicPr preferRelativeResize="0"/>
          <p:nvPr/>
        </p:nvPicPr>
        <p:blipFill>
          <a:blip r:embed="rId3">
            <a:alphaModFix/>
          </a:blip>
          <a:stretch>
            <a:fillRect/>
          </a:stretch>
        </p:blipFill>
        <p:spPr>
          <a:xfrm>
            <a:off x="1043550" y="2899450"/>
            <a:ext cx="2936226" cy="1309624"/>
          </a:xfrm>
          <a:prstGeom prst="rect">
            <a:avLst/>
          </a:prstGeom>
          <a:noFill/>
          <a:ln>
            <a:noFill/>
          </a:ln>
        </p:spPr>
      </p:pic>
      <p:pic>
        <p:nvPicPr>
          <p:cNvPr id="58" name="Shape 58"/>
          <p:cNvPicPr preferRelativeResize="0"/>
          <p:nvPr/>
        </p:nvPicPr>
        <p:blipFill>
          <a:blip r:embed="rId4">
            <a:alphaModFix/>
          </a:blip>
          <a:stretch>
            <a:fillRect/>
          </a:stretch>
        </p:blipFill>
        <p:spPr>
          <a:xfrm>
            <a:off x="5106650" y="2440450"/>
            <a:ext cx="2689525" cy="2013550"/>
          </a:xfrm>
          <a:prstGeom prst="rect">
            <a:avLst/>
          </a:prstGeom>
          <a:noFill/>
          <a:ln>
            <a:noFill/>
          </a:ln>
        </p:spPr>
      </p:pic>
      <p:sp>
        <p:nvSpPr>
          <p:cNvPr id="59" name="Shape 59"/>
          <p:cNvSpPr txBox="1"/>
          <p:nvPr/>
        </p:nvSpPr>
        <p:spPr>
          <a:xfrm>
            <a:off x="957450" y="4430975"/>
            <a:ext cx="3495900" cy="163200"/>
          </a:xfrm>
          <a:prstGeom prst="rect">
            <a:avLst/>
          </a:prstGeom>
          <a:noFill/>
          <a:ln>
            <a:noFill/>
          </a:ln>
        </p:spPr>
        <p:txBody>
          <a:bodyPr anchorCtr="0" anchor="t"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Representing text as vectors</a:t>
            </a:r>
          </a:p>
        </p:txBody>
      </p:sp>
      <p:sp>
        <p:nvSpPr>
          <p:cNvPr id="65" name="Shape 65"/>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Yelp reviews are text. How can we quantify the similarity between two snippets of text?</a:t>
            </a:r>
          </a:p>
          <a:p>
            <a:pPr rtl="0">
              <a:spcBef>
                <a:spcPts val="0"/>
              </a:spcBef>
              <a:buNone/>
            </a:pPr>
            <a:r>
              <a:t/>
            </a:r>
            <a:endParaRPr sz="2400"/>
          </a:p>
          <a:p>
            <a:pPr rtl="0">
              <a:spcBef>
                <a:spcPts val="0"/>
              </a:spcBef>
              <a:buNone/>
            </a:pPr>
            <a:r>
              <a:rPr lang="en" sz="2400">
                <a:latin typeface="Consolas"/>
                <a:ea typeface="Consolas"/>
                <a:cs typeface="Consolas"/>
                <a:sym typeface="Consolas"/>
              </a:rPr>
              <a:t>“The doctor has horrible bedside manner”</a:t>
            </a:r>
          </a:p>
          <a:p>
            <a:pPr rtl="0">
              <a:spcBef>
                <a:spcPts val="0"/>
              </a:spcBef>
              <a:buNone/>
            </a:pPr>
            <a:r>
              <a:rPr lang="en" sz="2400">
                <a:latin typeface="Consolas"/>
                <a:ea typeface="Consolas"/>
                <a:cs typeface="Consolas"/>
                <a:sym typeface="Consolas"/>
              </a:rPr>
              <a:t>“The enchiladas were the best I’ve ever had!”</a:t>
            </a:r>
          </a:p>
          <a:p>
            <a:pPr rtl="0">
              <a:spcBef>
                <a:spcPts val="0"/>
              </a:spcBef>
              <a:buNone/>
            </a:pPr>
            <a:r>
              <a:t/>
            </a:r>
            <a:endParaRPr sz="2400">
              <a:latin typeface="Consolas"/>
              <a:ea typeface="Consolas"/>
              <a:cs typeface="Consolas"/>
              <a:sym typeface="Consolas"/>
            </a:endParaRPr>
          </a:p>
          <a:p>
            <a:pPr>
              <a:spcBef>
                <a:spcPts val="0"/>
              </a:spcBef>
              <a:buNone/>
            </a:pPr>
            <a:r>
              <a:rPr lang="en" sz="2400"/>
              <a:t>One solution is to represent the snippets as numerical vectors.</a:t>
            </a:r>
          </a:p>
        </p:txBody>
      </p:sp>
      <p:sp>
        <p:nvSpPr>
          <p:cNvPr id="66" name="Shape 6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Bag of words approach</a:t>
            </a:r>
          </a:p>
        </p:txBody>
      </p:sp>
      <p:sp>
        <p:nvSpPr>
          <p:cNvPr id="72" name="Shape 72"/>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A very simple but very common approach. Count occurrences of each word</a:t>
            </a:r>
          </a:p>
          <a:p>
            <a:pPr rtl="0">
              <a:spcBef>
                <a:spcPts val="0"/>
              </a:spcBef>
              <a:buNone/>
            </a:pPr>
            <a:r>
              <a:t/>
            </a:r>
            <a:endParaRPr sz="2400"/>
          </a:p>
          <a:p>
            <a:pPr rtl="0">
              <a:spcBef>
                <a:spcPts val="0"/>
              </a:spcBef>
              <a:buNone/>
            </a:pPr>
            <a:r>
              <a:t/>
            </a:r>
            <a:endParaRPr sz="2400"/>
          </a:p>
          <a:p>
            <a:pPr rtl="0">
              <a:spcBef>
                <a:spcPts val="0"/>
              </a:spcBef>
              <a:buNone/>
            </a:pPr>
            <a:r>
              <a:t/>
            </a:r>
            <a:endParaRPr sz="2400"/>
          </a:p>
          <a:p>
            <a:pPr rtl="0">
              <a:spcBef>
                <a:spcPts val="0"/>
              </a:spcBef>
              <a:buNone/>
            </a:pPr>
            <a:r>
              <a:t/>
            </a:r>
            <a:endParaRPr sz="2400"/>
          </a:p>
          <a:p>
            <a:pPr rtl="0">
              <a:spcBef>
                <a:spcPts val="0"/>
              </a:spcBef>
              <a:buNone/>
            </a:pPr>
            <a:r>
              <a:t/>
            </a:r>
            <a:endParaRPr sz="2400"/>
          </a:p>
          <a:p>
            <a:pPr>
              <a:spcBef>
                <a:spcPts val="0"/>
              </a:spcBef>
              <a:buNone/>
            </a:pPr>
            <a:r>
              <a:rPr lang="en" sz="2400"/>
              <a:t>Loses all information on ordering of words.</a:t>
            </a:r>
          </a:p>
        </p:txBody>
      </p:sp>
      <p:sp>
        <p:nvSpPr>
          <p:cNvPr id="73" name="Shape 7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graphicFrame>
        <p:nvGraphicFramePr>
          <p:cNvPr id="74" name="Shape 74"/>
          <p:cNvGraphicFramePr/>
          <p:nvPr/>
        </p:nvGraphicFramePr>
        <p:xfrm>
          <a:off x="1639025" y="2240200"/>
          <a:ext cx="3000000" cy="3000000"/>
        </p:xfrm>
        <a:graphic>
          <a:graphicData uri="http://schemas.openxmlformats.org/drawingml/2006/table">
            <a:tbl>
              <a:tblPr>
                <a:noFill/>
                <a:tableStyleId>{1230D4FD-E510-480B-90E1-15049736102D}</a:tableStyleId>
              </a:tblPr>
              <a:tblGrid>
                <a:gridCol w="1384625"/>
                <a:gridCol w="597900"/>
                <a:gridCol w="686950"/>
                <a:gridCol w="583050"/>
                <a:gridCol w="575600"/>
                <a:gridCol w="508850"/>
              </a:tblGrid>
              <a:tr h="381000">
                <a:tc>
                  <a:txBody>
                    <a:bodyPr>
                      <a:noAutofit/>
                    </a:bodyPr>
                    <a:lstStyle/>
                    <a:p>
                      <a:pPr algn="ctr">
                        <a:spcBef>
                          <a:spcPts val="0"/>
                        </a:spcBef>
                        <a:buNone/>
                      </a:pPr>
                      <a:r>
                        <a:t/>
                      </a:r>
                      <a:endParaRPr/>
                    </a:p>
                  </a:txBody>
                  <a:tcPr marT="91425" marB="91425" marR="91425" marL="91425">
                    <a:lnL cap="flat" w="9525">
                      <a:solidFill>
                        <a:srgbClr val="9E9E9E">
                          <a:alpha val="0"/>
                        </a:srgbClr>
                      </a:solidFill>
                      <a:prstDash val="solid"/>
                      <a:round/>
                      <a:headEnd len="med" w="med" type="none"/>
                      <a:tailEnd len="med" w="med" type="none"/>
                    </a:lnL>
                    <a:lnR cap="flat" w="9525">
                      <a:solidFill>
                        <a:srgbClr val="9E9E9E">
                          <a:alpha val="0"/>
                        </a:srgbClr>
                      </a:solidFill>
                      <a:prstDash val="solid"/>
                      <a:round/>
                      <a:headEnd len="med" w="med" type="none"/>
                      <a:tailEnd len="med" w="med" type="none"/>
                    </a:lnR>
                    <a:lnT cap="flat" w="9525">
                      <a:solidFill>
                        <a:srgbClr val="9E9E9E">
                          <a:alpha val="0"/>
                        </a:srgbClr>
                      </a:solidFill>
                      <a:prstDash val="solid"/>
                      <a:round/>
                      <a:headEnd len="med" w="med" type="none"/>
                      <a:tailEnd len="med" w="med" type="none"/>
                    </a:lnT>
                    <a:lnB cap="flat" w="9525">
                      <a:solidFill>
                        <a:srgbClr val="9E9E9E">
                          <a:alpha val="0"/>
                        </a:srgbClr>
                      </a:solidFill>
                      <a:prstDash val="solid"/>
                      <a:round/>
                      <a:headEnd len="med" w="med" type="none"/>
                      <a:tailEnd len="med" w="med" type="none"/>
                    </a:lnB>
                  </a:tcPr>
                </a:tc>
                <a:tc>
                  <a:txBody>
                    <a:bodyPr>
                      <a:noAutofit/>
                    </a:bodyPr>
                    <a:lstStyle/>
                    <a:p>
                      <a:pPr algn="ctr">
                        <a:spcBef>
                          <a:spcPts val="0"/>
                        </a:spcBef>
                        <a:buNone/>
                      </a:pPr>
                      <a:r>
                        <a:rPr lang="en"/>
                        <a:t>cats</a:t>
                      </a:r>
                    </a:p>
                  </a:txBody>
                  <a:tcPr marT="91425" marB="91425" marR="91425" marL="91425">
                    <a:lnL cap="flat" w="9525">
                      <a:solidFill>
                        <a:srgbClr val="9E9E9E">
                          <a:alpha val="0"/>
                        </a:srgbClr>
                      </a:solidFill>
                      <a:prstDash val="solid"/>
                      <a:round/>
                      <a:headEnd len="med" w="med" type="none"/>
                      <a:tailEnd len="med" w="med" type="none"/>
                    </a:lnL>
                    <a:lnR cap="flat" w="9525">
                      <a:solidFill>
                        <a:srgbClr val="9E9E9E">
                          <a:alpha val="0"/>
                        </a:srgbClr>
                      </a:solidFill>
                      <a:prstDash val="solid"/>
                      <a:round/>
                      <a:headEnd len="med" w="med" type="none"/>
                      <a:tailEnd len="med" w="med" type="none"/>
                    </a:lnR>
                    <a:lnT cap="flat" w="9525">
                      <a:solidFill>
                        <a:srgbClr val="9E9E9E">
                          <a:alpha val="0"/>
                        </a:srgbClr>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dogs</a:t>
                      </a:r>
                    </a:p>
                  </a:txBody>
                  <a:tcPr marT="91425" marB="91425" marR="91425" marL="91425">
                    <a:lnL cap="flat" w="9525">
                      <a:solidFill>
                        <a:srgbClr val="9E9E9E">
                          <a:alpha val="0"/>
                        </a:srgbClr>
                      </a:solidFill>
                      <a:prstDash val="solid"/>
                      <a:round/>
                      <a:headEnd len="med" w="med" type="none"/>
                      <a:tailEnd len="med" w="med" type="none"/>
                    </a:lnL>
                    <a:lnR cap="flat" w="9525">
                      <a:solidFill>
                        <a:srgbClr val="9E9E9E">
                          <a:alpha val="0"/>
                        </a:srgbClr>
                      </a:solidFill>
                      <a:prstDash val="solid"/>
                      <a:round/>
                      <a:headEnd len="med" w="med" type="none"/>
                      <a:tailEnd len="med" w="med" type="none"/>
                    </a:lnR>
                    <a:lnT cap="flat" w="9525">
                      <a:solidFill>
                        <a:srgbClr val="9E9E9E">
                          <a:alpha val="0"/>
                        </a:srgbClr>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hats</a:t>
                      </a:r>
                    </a:p>
                  </a:txBody>
                  <a:tcPr marT="91425" marB="91425" marR="91425" marL="91425">
                    <a:lnL cap="flat" w="9525">
                      <a:solidFill>
                        <a:srgbClr val="9E9E9E">
                          <a:alpha val="0"/>
                        </a:srgbClr>
                      </a:solidFill>
                      <a:prstDash val="solid"/>
                      <a:round/>
                      <a:headEnd len="med" w="med" type="none"/>
                      <a:tailEnd len="med" w="med" type="none"/>
                    </a:lnL>
                    <a:lnR cap="flat" w="9525">
                      <a:solidFill>
                        <a:srgbClr val="9E9E9E">
                          <a:alpha val="0"/>
                        </a:srgbClr>
                      </a:solidFill>
                      <a:prstDash val="solid"/>
                      <a:round/>
                      <a:headEnd len="med" w="med" type="none"/>
                      <a:tailEnd len="med" w="med" type="none"/>
                    </a:lnR>
                    <a:lnT cap="flat" w="9525">
                      <a:solidFill>
                        <a:srgbClr val="9E9E9E">
                          <a:alpha val="0"/>
                        </a:srgbClr>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love</a:t>
                      </a:r>
                    </a:p>
                  </a:txBody>
                  <a:tcPr marT="91425" marB="91425" marR="91425" marL="91425">
                    <a:lnL cap="flat" w="9525">
                      <a:solidFill>
                        <a:srgbClr val="9E9E9E">
                          <a:alpha val="0"/>
                        </a:srgbClr>
                      </a:solidFill>
                      <a:prstDash val="solid"/>
                      <a:round/>
                      <a:headEnd len="med" w="med" type="none"/>
                      <a:tailEnd len="med" w="med" type="none"/>
                    </a:lnL>
                    <a:lnR cap="flat" w="9525">
                      <a:solidFill>
                        <a:srgbClr val="9E9E9E">
                          <a:alpha val="0"/>
                        </a:srgbClr>
                      </a:solidFill>
                      <a:prstDash val="solid"/>
                      <a:round/>
                      <a:headEnd len="med" w="med" type="none"/>
                      <a:tailEnd len="med" w="med" type="none"/>
                    </a:lnR>
                    <a:lnT cap="flat" w="9525">
                      <a:solidFill>
                        <a:srgbClr val="9E9E9E">
                          <a:alpha val="0"/>
                        </a:srgbClr>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eat</a:t>
                      </a:r>
                    </a:p>
                  </a:txBody>
                  <a:tcPr marT="91425" marB="91425" marR="91425" marL="91425">
                    <a:lnL cap="flat" w="9525">
                      <a:solidFill>
                        <a:srgbClr val="9E9E9E">
                          <a:alpha val="0"/>
                        </a:srgbClr>
                      </a:solidFill>
                      <a:prstDash val="solid"/>
                      <a:round/>
                      <a:headEnd len="med" w="med" type="none"/>
                      <a:tailEnd len="med" w="med" type="none"/>
                    </a:lnL>
                    <a:lnR cap="flat" w="9525">
                      <a:solidFill>
                        <a:srgbClr val="9E9E9E">
                          <a:alpha val="0"/>
                        </a:srgbClr>
                      </a:solidFill>
                      <a:prstDash val="solid"/>
                      <a:round/>
                      <a:headEnd len="med" w="med" type="none"/>
                      <a:tailEnd len="med" w="med" type="none"/>
                    </a:lnR>
                    <a:lnT cap="flat" w="9525">
                      <a:solidFill>
                        <a:srgbClr val="9E9E9E">
                          <a:alpha val="0"/>
                        </a:srgbClr>
                      </a:solidFill>
                      <a:prstDash val="solid"/>
                      <a:round/>
                      <a:headEnd len="med" w="med" type="none"/>
                      <a:tailEnd len="med" w="med" type="none"/>
                    </a:lnT>
                    <a:lnB cap="flat" w="9525">
                      <a:solidFill>
                        <a:srgbClr val="000000"/>
                      </a:solidFill>
                      <a:prstDash val="solid"/>
                      <a:round/>
                      <a:headEnd len="med" w="med" type="none"/>
                      <a:tailEnd len="med" w="med" type="none"/>
                    </a:lnB>
                  </a:tcPr>
                </a:tc>
              </a:tr>
              <a:tr h="381000">
                <a:tc>
                  <a:txBody>
                    <a:bodyPr>
                      <a:noAutofit/>
                    </a:bodyPr>
                    <a:lstStyle/>
                    <a:p>
                      <a:pPr algn="ctr">
                        <a:spcBef>
                          <a:spcPts val="0"/>
                        </a:spcBef>
                        <a:buNone/>
                      </a:pPr>
                      <a:r>
                        <a:rPr lang="en"/>
                        <a:t>cats love hats</a:t>
                      </a:r>
                    </a:p>
                  </a:txBody>
                  <a:tcPr marT="91425" marB="91425" marR="91425" marL="91425">
                    <a:lnL cap="flat" w="9525">
                      <a:solidFill>
                        <a:srgbClr val="9E9E9E">
                          <a:alpha val="0"/>
                        </a:srgbClr>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9E9E9E">
                          <a:alpha val="0"/>
                        </a:srgbClr>
                      </a:solidFill>
                      <a:prstDash val="solid"/>
                      <a:round/>
                      <a:headEnd len="med" w="med" type="none"/>
                      <a:tailEnd len="med" w="med" type="none"/>
                    </a:lnT>
                    <a:lnB cap="flat" w="9525">
                      <a:solidFill>
                        <a:srgbClr val="9E9E9E">
                          <a:alpha val="0"/>
                        </a:srgbClr>
                      </a:solidFill>
                      <a:prstDash val="solid"/>
                      <a:round/>
                      <a:headEnd len="med" w="med" type="none"/>
                      <a:tailEnd len="med" w="med" type="none"/>
                    </a:lnB>
                  </a:tcPr>
                </a:tc>
                <a:tc>
                  <a:txBody>
                    <a:bodyPr>
                      <a:noAutofit/>
                    </a:bodyPr>
                    <a:lstStyle/>
                    <a:p>
                      <a:pPr algn="ctr">
                        <a:spcBef>
                          <a:spcPts val="0"/>
                        </a:spcBef>
                        <a:buNone/>
                      </a:pPr>
                      <a:r>
                        <a:rPr lang="en"/>
                        <a:t>1</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0</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1</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1</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0</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r>
              <a:tr h="381000">
                <a:tc>
                  <a:txBody>
                    <a:bodyPr>
                      <a:noAutofit/>
                    </a:bodyPr>
                    <a:lstStyle/>
                    <a:p>
                      <a:pPr algn="ctr">
                        <a:spcBef>
                          <a:spcPts val="0"/>
                        </a:spcBef>
                        <a:buNone/>
                      </a:pPr>
                      <a:r>
                        <a:rPr lang="en"/>
                        <a:t>cats eat hats</a:t>
                      </a:r>
                    </a:p>
                  </a:txBody>
                  <a:tcPr marT="91425" marB="91425" marR="91425" marL="91425">
                    <a:lnL cap="flat" w="9525">
                      <a:solidFill>
                        <a:srgbClr val="9E9E9E">
                          <a:alpha val="0"/>
                        </a:srgbClr>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9E9E9E">
                          <a:alpha val="0"/>
                        </a:srgbClr>
                      </a:solidFill>
                      <a:prstDash val="solid"/>
                      <a:round/>
                      <a:headEnd len="med" w="med" type="none"/>
                      <a:tailEnd len="med" w="med" type="none"/>
                    </a:lnT>
                    <a:lnB cap="flat" w="9525">
                      <a:solidFill>
                        <a:srgbClr val="9E9E9E">
                          <a:alpha val="0"/>
                        </a:srgbClr>
                      </a:solidFill>
                      <a:prstDash val="solid"/>
                      <a:round/>
                      <a:headEnd len="med" w="med" type="none"/>
                      <a:tailEnd len="med" w="med" type="none"/>
                    </a:lnB>
                  </a:tcPr>
                </a:tc>
                <a:tc>
                  <a:txBody>
                    <a:bodyPr>
                      <a:noAutofit/>
                    </a:bodyPr>
                    <a:lstStyle/>
                    <a:p>
                      <a:pPr algn="ctr">
                        <a:spcBef>
                          <a:spcPts val="0"/>
                        </a:spcBef>
                        <a:buNone/>
                      </a:pPr>
                      <a:r>
                        <a:rPr lang="en"/>
                        <a:t>1</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0</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1</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0</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1</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r>
              <a:tr h="381000">
                <a:tc>
                  <a:txBody>
                    <a:bodyPr>
                      <a:noAutofit/>
                    </a:bodyPr>
                    <a:lstStyle/>
                    <a:p>
                      <a:pPr algn="ctr">
                        <a:spcBef>
                          <a:spcPts val="0"/>
                        </a:spcBef>
                        <a:buNone/>
                      </a:pPr>
                      <a:r>
                        <a:rPr lang="en"/>
                        <a:t>cat eat cats</a:t>
                      </a:r>
                    </a:p>
                  </a:txBody>
                  <a:tcPr marT="91425" marB="91425" marR="91425" marL="91425">
                    <a:lnL cap="flat" w="9525">
                      <a:solidFill>
                        <a:srgbClr val="9E9E9E">
                          <a:alpha val="0"/>
                        </a:srgbClr>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9E9E9E">
                          <a:alpha val="0"/>
                        </a:srgbClr>
                      </a:solidFill>
                      <a:prstDash val="solid"/>
                      <a:round/>
                      <a:headEnd len="med" w="med" type="none"/>
                      <a:tailEnd len="med" w="med" type="none"/>
                    </a:lnT>
                    <a:lnB cap="flat" w="9525">
                      <a:solidFill>
                        <a:srgbClr val="9E9E9E">
                          <a:alpha val="0"/>
                        </a:srgbClr>
                      </a:solidFill>
                      <a:prstDash val="solid"/>
                      <a:round/>
                      <a:headEnd len="med" w="med" type="none"/>
                      <a:tailEnd len="med" w="med" type="none"/>
                    </a:lnB>
                  </a:tcPr>
                </a:tc>
                <a:tc>
                  <a:txBody>
                    <a:bodyPr>
                      <a:noAutofit/>
                    </a:bodyPr>
                    <a:lstStyle/>
                    <a:p>
                      <a:pPr algn="ctr">
                        <a:spcBef>
                          <a:spcPts val="0"/>
                        </a:spcBef>
                        <a:buNone/>
                      </a:pPr>
                      <a:r>
                        <a:rPr lang="en"/>
                        <a:t>2</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0</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0</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0</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lang="en"/>
                        <a:t>1</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r>
            </a:tbl>
          </a:graphicData>
        </a:graphic>
      </p:graphicFrame>
      <p:cxnSp>
        <p:nvCxnSpPr>
          <p:cNvPr id="75" name="Shape 75"/>
          <p:cNvCxnSpPr/>
          <p:nvPr/>
        </p:nvCxnSpPr>
        <p:spPr>
          <a:xfrm flipH="1">
            <a:off x="6071400" y="2575450"/>
            <a:ext cx="957299" cy="497400"/>
          </a:xfrm>
          <a:prstGeom prst="straightConnector1">
            <a:avLst/>
          </a:prstGeom>
          <a:noFill/>
          <a:ln cap="flat" w="19050">
            <a:solidFill>
              <a:schemeClr val="dk2"/>
            </a:solidFill>
            <a:prstDash val="solid"/>
            <a:round/>
            <a:headEnd len="lg" w="lg" type="none"/>
            <a:tailEnd len="lg" w="lg" type="triangle"/>
          </a:ln>
        </p:spPr>
      </p:cxnSp>
      <p:sp>
        <p:nvSpPr>
          <p:cNvPr id="76" name="Shape 76"/>
          <p:cNvSpPr txBox="1"/>
          <p:nvPr/>
        </p:nvSpPr>
        <p:spPr>
          <a:xfrm>
            <a:off x="6984175" y="2304625"/>
            <a:ext cx="1613699" cy="356099"/>
          </a:xfrm>
          <a:prstGeom prst="rect">
            <a:avLst/>
          </a:prstGeom>
          <a:noFill/>
          <a:ln>
            <a:noFill/>
          </a:ln>
        </p:spPr>
        <p:txBody>
          <a:bodyPr anchorCtr="0" anchor="t" bIns="91425" lIns="91425" rIns="91425" tIns="91425">
            <a:noAutofit/>
          </a:bodyPr>
          <a:lstStyle/>
          <a:p>
            <a:pPr rtl="0">
              <a:spcBef>
                <a:spcPts val="0"/>
              </a:spcBef>
              <a:buNone/>
            </a:pPr>
            <a:r>
              <a:rPr lang="en"/>
              <a:t>document-term</a:t>
            </a:r>
          </a:p>
          <a:p>
            <a:pPr>
              <a:spcBef>
                <a:spcPts val="0"/>
              </a:spcBef>
              <a:buNone/>
            </a:pPr>
            <a:r>
              <a:rPr lang="en"/>
              <a:t>matrix</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Latent Semantic Analysis</a:t>
            </a:r>
          </a:p>
        </p:txBody>
      </p:sp>
      <p:sp>
        <p:nvSpPr>
          <p:cNvPr id="82" name="Shape 82"/>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Idea: Compute the singular value decomposition (SVD) of the document-term matrix. Singular values correspond to words that commonly appear together, which oftentimes correspond to our notion of a topic.</a:t>
            </a:r>
          </a:p>
          <a:p>
            <a:pPr rtl="0">
              <a:spcBef>
                <a:spcPts val="0"/>
              </a:spcBef>
              <a:buNone/>
            </a:pPr>
            <a:r>
              <a:t/>
            </a:r>
            <a:endParaRPr sz="2400"/>
          </a:p>
          <a:p>
            <a:pPr rtl="0">
              <a:spcBef>
                <a:spcPts val="0"/>
              </a:spcBef>
              <a:buNone/>
            </a:pPr>
            <a:r>
              <a:rPr lang="en" sz="2400"/>
              <a:t>This is called latent semantic analysis.</a:t>
            </a:r>
          </a:p>
          <a:p>
            <a:pPr>
              <a:spcBef>
                <a:spcPts val="0"/>
              </a:spcBef>
              <a:buNone/>
            </a:pPr>
            <a:r>
              <a:rPr lang="en" sz="2400"/>
              <a:t>Represent each document as coefficients of top-k singular vectors.</a:t>
            </a:r>
          </a:p>
        </p:txBody>
      </p:sp>
      <p:sp>
        <p:nvSpPr>
          <p:cNvPr id="83" name="Shape 8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Clustering</a:t>
            </a:r>
          </a:p>
        </p:txBody>
      </p:sp>
      <p:sp>
        <p:nvSpPr>
          <p:cNvPr id="89" name="Shape 89"/>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400"/>
              <a:t>Group data points based on some sort of similarity. Clustering is a very common unsupervised learning problem.</a:t>
            </a:r>
          </a:p>
          <a:p>
            <a:pPr rtl="0">
              <a:spcBef>
                <a:spcPts val="0"/>
              </a:spcBef>
              <a:buNone/>
            </a:pPr>
            <a:r>
              <a:rPr lang="en" sz="2400"/>
              <a:t>Many variants of clustering:</a:t>
            </a:r>
          </a:p>
          <a:p>
            <a:pPr indent="-381000" lvl="0" marL="457200" rtl="0">
              <a:spcBef>
                <a:spcPts val="0"/>
              </a:spcBef>
              <a:buClr>
                <a:schemeClr val="dk1"/>
              </a:buClr>
              <a:buSzPct val="100000"/>
              <a:buFont typeface="Arial"/>
              <a:buChar char="●"/>
            </a:pPr>
            <a:r>
              <a:rPr lang="en" sz="2400"/>
              <a:t>hard/soft</a:t>
            </a:r>
          </a:p>
          <a:p>
            <a:pPr indent="-381000" lvl="0" marL="457200" rtl="0">
              <a:spcBef>
                <a:spcPts val="0"/>
              </a:spcBef>
              <a:buClr>
                <a:schemeClr val="dk1"/>
              </a:buClr>
              <a:buSzPct val="100000"/>
              <a:buFont typeface="Arial"/>
              <a:buChar char="●"/>
            </a:pPr>
            <a:r>
              <a:rPr lang="en" sz="2400"/>
              <a:t>hierarchical</a:t>
            </a:r>
          </a:p>
          <a:p>
            <a:pPr indent="-381000" lvl="0" marL="457200" rtl="0">
              <a:spcBef>
                <a:spcPts val="0"/>
              </a:spcBef>
              <a:buClr>
                <a:schemeClr val="dk1"/>
              </a:buClr>
              <a:buSzPct val="100000"/>
              <a:buFont typeface="Arial"/>
              <a:buChar char="●"/>
            </a:pPr>
            <a:r>
              <a:rPr lang="en" sz="2400"/>
              <a:t>centroid</a:t>
            </a:r>
          </a:p>
          <a:p>
            <a:pPr indent="-381000" lvl="0" marL="457200" rtl="0">
              <a:spcBef>
                <a:spcPts val="0"/>
              </a:spcBef>
              <a:buClr>
                <a:schemeClr val="dk1"/>
              </a:buClr>
              <a:buSzPct val="100000"/>
              <a:buFont typeface="Arial"/>
              <a:buChar char="●"/>
            </a:pPr>
            <a:r>
              <a:rPr lang="en" sz="2400"/>
              <a:t>distribution (Gaussian mixture models)</a:t>
            </a:r>
          </a:p>
          <a:p>
            <a:pPr indent="-381000" lvl="0" marL="457200">
              <a:spcBef>
                <a:spcPts val="0"/>
              </a:spcBef>
              <a:buClr>
                <a:schemeClr val="dk1"/>
              </a:buClr>
              <a:buSzPct val="100000"/>
              <a:buFont typeface="Arial"/>
              <a:buChar char="●"/>
            </a:pPr>
            <a:r>
              <a:rPr lang="en" sz="2400"/>
              <a:t>density</a:t>
            </a:r>
          </a:p>
        </p:txBody>
      </p:sp>
      <p:sp>
        <p:nvSpPr>
          <p:cNvPr id="90" name="Shape 9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k-means clustering</a:t>
            </a:r>
          </a:p>
        </p:txBody>
      </p:sp>
      <p:sp>
        <p:nvSpPr>
          <p:cNvPr id="96" name="Shape 96"/>
          <p:cNvSpPr txBox="1"/>
          <p:nvPr>
            <p:ph idx="1" type="body"/>
          </p:nvPr>
        </p:nvSpPr>
        <p:spPr>
          <a:xfrm>
            <a:off x="457200" y="1922325"/>
            <a:ext cx="8229600" cy="2649599"/>
          </a:xfrm>
          <a:prstGeom prst="rect">
            <a:avLst/>
          </a:prstGeom>
        </p:spPr>
        <p:txBody>
          <a:bodyPr anchorCtr="0" anchor="t" bIns="91425" lIns="91425" rIns="91425" tIns="91425">
            <a:noAutofit/>
          </a:bodyPr>
          <a:lstStyle/>
          <a:p>
            <a:pPr rtl="0">
              <a:spcBef>
                <a:spcPts val="0"/>
              </a:spcBef>
              <a:buNone/>
            </a:pPr>
            <a:r>
              <a:rPr lang="en" sz="1800">
                <a:latin typeface="Consolas"/>
                <a:ea typeface="Consolas"/>
                <a:cs typeface="Consolas"/>
                <a:sym typeface="Consolas"/>
              </a:rPr>
              <a:t>def k_means(data, k):</a:t>
            </a:r>
          </a:p>
          <a:p>
            <a:pPr rtl="0">
              <a:spcBef>
                <a:spcPts val="0"/>
              </a:spcBef>
              <a:buNone/>
            </a:pPr>
            <a:r>
              <a:rPr lang="en" sz="1800">
                <a:latin typeface="Consolas"/>
                <a:ea typeface="Consolas"/>
                <a:cs typeface="Consolas"/>
                <a:sym typeface="Consolas"/>
              </a:rPr>
              <a:t>	randomly initialize k “cluster centers”</a:t>
            </a:r>
          </a:p>
          <a:p>
            <a:pPr rtl="0">
              <a:spcBef>
                <a:spcPts val="0"/>
              </a:spcBef>
              <a:buNone/>
            </a:pPr>
            <a:r>
              <a:rPr lang="en" sz="1800">
                <a:latin typeface="Consolas"/>
                <a:ea typeface="Consolas"/>
                <a:cs typeface="Consolas"/>
                <a:sym typeface="Consolas"/>
              </a:rPr>
              <a:t>	while not converged:</a:t>
            </a:r>
          </a:p>
          <a:p>
            <a:pPr rtl="0">
              <a:spcBef>
                <a:spcPts val="0"/>
              </a:spcBef>
              <a:buNone/>
            </a:pPr>
            <a:r>
              <a:rPr lang="en" sz="1800">
                <a:latin typeface="Consolas"/>
                <a:ea typeface="Consolas"/>
                <a:cs typeface="Consolas"/>
                <a:sym typeface="Consolas"/>
              </a:rPr>
              <a:t>		for each data point:</a:t>
            </a:r>
          </a:p>
          <a:p>
            <a:pPr rtl="0">
              <a:spcBef>
                <a:spcPts val="0"/>
              </a:spcBef>
              <a:buNone/>
            </a:pPr>
            <a:r>
              <a:rPr lang="en" sz="1800">
                <a:latin typeface="Consolas"/>
                <a:ea typeface="Consolas"/>
                <a:cs typeface="Consolas"/>
                <a:sym typeface="Consolas"/>
              </a:rPr>
              <a:t>			assign data point to closest cluster center</a:t>
            </a:r>
          </a:p>
          <a:p>
            <a:pPr rtl="0">
              <a:spcBef>
                <a:spcPts val="0"/>
              </a:spcBef>
              <a:buNone/>
            </a:pPr>
            <a:r>
              <a:rPr lang="en" sz="1800">
                <a:latin typeface="Consolas"/>
                <a:ea typeface="Consolas"/>
                <a:cs typeface="Consolas"/>
                <a:sym typeface="Consolas"/>
              </a:rPr>
              <a:t>		for each cluster center:</a:t>
            </a:r>
          </a:p>
          <a:p>
            <a:pPr rtl="0">
              <a:spcBef>
                <a:spcPts val="0"/>
              </a:spcBef>
              <a:buNone/>
            </a:pPr>
            <a:r>
              <a:rPr lang="en" sz="1800">
                <a:latin typeface="Consolas"/>
                <a:ea typeface="Consolas"/>
                <a:cs typeface="Consolas"/>
                <a:sym typeface="Consolas"/>
              </a:rPr>
              <a:t>			move cluster center to average of points in cluster</a:t>
            </a:r>
          </a:p>
          <a:p>
            <a:pPr>
              <a:spcBef>
                <a:spcPts val="0"/>
              </a:spcBef>
              <a:buNone/>
            </a:pPr>
            <a:r>
              <a:rPr lang="en" sz="1800">
                <a:latin typeface="Consolas"/>
                <a:ea typeface="Consolas"/>
                <a:cs typeface="Consolas"/>
                <a:sym typeface="Consolas"/>
              </a:rPr>
              <a:t>	return cluster centers</a:t>
            </a:r>
          </a:p>
        </p:txBody>
      </p:sp>
      <p:sp>
        <p:nvSpPr>
          <p:cNvPr id="97" name="Shape 97"/>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
        <p:nvSpPr>
          <p:cNvPr id="98" name="Shape 98"/>
          <p:cNvSpPr txBox="1"/>
          <p:nvPr/>
        </p:nvSpPr>
        <p:spPr>
          <a:xfrm>
            <a:off x="541800" y="1350825"/>
            <a:ext cx="8060400" cy="571500"/>
          </a:xfrm>
          <a:prstGeom prst="rect">
            <a:avLst/>
          </a:prstGeom>
          <a:noFill/>
          <a:ln>
            <a:noFill/>
          </a:ln>
        </p:spPr>
        <p:txBody>
          <a:bodyPr anchorCtr="0" anchor="t" bIns="91425" lIns="91425" rIns="91425" tIns="91425">
            <a:noAutofit/>
          </a:bodyPr>
          <a:lstStyle/>
          <a:p>
            <a:pPr>
              <a:spcBef>
                <a:spcPts val="0"/>
              </a:spcBef>
              <a:buNone/>
            </a:pPr>
            <a:r>
              <a:rPr lang="en" sz="2400"/>
              <a:t>Very popular centroid-based hard clustering algorithm.</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Stream clustering</a:t>
            </a:r>
          </a:p>
        </p:txBody>
      </p:sp>
      <p:sp>
        <p:nvSpPr>
          <p:cNvPr id="104" name="Shape 104"/>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 sz="2400"/>
              <a:t>Can we cluster if we can only see each data point once?</a:t>
            </a:r>
          </a:p>
        </p:txBody>
      </p:sp>
      <p:sp>
        <p:nvSpPr>
          <p:cNvPr id="105" name="Shape 10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
        <p:nvSpPr>
          <p:cNvPr id="106" name="Shape 106"/>
          <p:cNvSpPr txBox="1"/>
          <p:nvPr>
            <p:ph idx="2" type="body"/>
          </p:nvPr>
        </p:nvSpPr>
        <p:spPr>
          <a:xfrm>
            <a:off x="457200" y="1922325"/>
            <a:ext cx="8229600" cy="2649599"/>
          </a:xfrm>
          <a:prstGeom prst="rect">
            <a:avLst/>
          </a:prstGeom>
        </p:spPr>
        <p:txBody>
          <a:bodyPr anchorCtr="0" anchor="t" bIns="91425" lIns="91425" rIns="91425" tIns="91425">
            <a:noAutofit/>
          </a:bodyPr>
          <a:lstStyle/>
          <a:p>
            <a:pPr lvl="0" rtl="0">
              <a:spcBef>
                <a:spcPts val="0"/>
              </a:spcBef>
              <a:buNone/>
            </a:pPr>
            <a:r>
              <a:rPr lang="en" sz="1800">
                <a:latin typeface="Consolas"/>
                <a:ea typeface="Consolas"/>
                <a:cs typeface="Consolas"/>
                <a:sym typeface="Consolas"/>
              </a:rPr>
              <a:t>def sloppy_k_means(int k):</a:t>
            </a:r>
          </a:p>
          <a:p>
            <a:pPr lvl="0" rtl="0">
              <a:spcBef>
                <a:spcPts val="0"/>
              </a:spcBef>
              <a:buNone/>
            </a:pPr>
            <a:r>
              <a:rPr lang="en" sz="1800">
                <a:latin typeface="Consolas"/>
                <a:ea typeface="Consolas"/>
                <a:cs typeface="Consolas"/>
                <a:sym typeface="Consolas"/>
              </a:rPr>
              <a:t>	randomly initialize k “cluster centers”</a:t>
            </a:r>
          </a:p>
          <a:p>
            <a:pPr lvl="0" rtl="0">
              <a:spcBef>
                <a:spcPts val="0"/>
              </a:spcBef>
              <a:buNone/>
            </a:pPr>
            <a:r>
              <a:rPr lang="en" sz="1800">
                <a:latin typeface="Consolas"/>
                <a:ea typeface="Consolas"/>
                <a:cs typeface="Consolas"/>
                <a:sym typeface="Consolas"/>
              </a:rPr>
              <a:t>	for each data point:</a:t>
            </a:r>
          </a:p>
          <a:p>
            <a:pPr lvl="0" rtl="0">
              <a:spcBef>
                <a:spcPts val="0"/>
              </a:spcBef>
              <a:buNone/>
            </a:pPr>
            <a:r>
              <a:rPr lang="en" sz="1800">
                <a:latin typeface="Consolas"/>
                <a:ea typeface="Consolas"/>
                <a:cs typeface="Consolas"/>
                <a:sym typeface="Consolas"/>
              </a:rPr>
              <a:t>		assign data point to closest cluster center</a:t>
            </a:r>
          </a:p>
          <a:p>
            <a:pPr rtl="0">
              <a:spcBef>
                <a:spcPts val="0"/>
              </a:spcBef>
              <a:buNone/>
            </a:pPr>
            <a:r>
              <a:rPr lang="en" sz="1800">
                <a:latin typeface="Consolas"/>
                <a:ea typeface="Consolas"/>
                <a:cs typeface="Consolas"/>
                <a:sym typeface="Consolas"/>
              </a:rPr>
              <a:t>		update closest cluster center with respect to data point</a:t>
            </a:r>
          </a:p>
          <a:p>
            <a:pPr lvl="0" rtl="0">
              <a:spcBef>
                <a:spcPts val="0"/>
              </a:spcBef>
              <a:buNone/>
            </a:pPr>
            <a:r>
              <a:rPr lang="en" sz="1800">
                <a:latin typeface="Consolas"/>
                <a:ea typeface="Consolas"/>
                <a:cs typeface="Consolas"/>
                <a:sym typeface="Consolas"/>
              </a:rPr>
              <a:t>	return cluster centers</a:t>
            </a:r>
          </a:p>
        </p:txBody>
      </p:sp>
      <p:sp>
        <p:nvSpPr>
          <p:cNvPr id="107" name="Shape 107"/>
          <p:cNvSpPr txBox="1"/>
          <p:nvPr/>
        </p:nvSpPr>
        <p:spPr>
          <a:xfrm>
            <a:off x="515850" y="4243350"/>
            <a:ext cx="8112299" cy="682500"/>
          </a:xfrm>
          <a:prstGeom prst="rect">
            <a:avLst/>
          </a:prstGeom>
          <a:noFill/>
          <a:ln>
            <a:noFill/>
          </a:ln>
        </p:spPr>
        <p:txBody>
          <a:bodyPr anchorCtr="0" anchor="t" bIns="91425" lIns="91425" rIns="91425" tIns="91425">
            <a:noAutofit/>
          </a:bodyPr>
          <a:lstStyle/>
          <a:p>
            <a:pPr>
              <a:spcBef>
                <a:spcPts val="0"/>
              </a:spcBef>
              <a:buNone/>
            </a:pPr>
            <a:r>
              <a:rPr lang="en" sz="2400"/>
              <a:t>This algorithm will give poor clustering.</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