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92EA1AC-8920-4F53-909A-15CCC8F05068}">
  <a:tblStyle styleId="{692EA1AC-8920-4F53-909A-15CCC8F05068}" styleName="Table_0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105FDEBC-B4EA-4E10-B0FE-F88F9930DF50}" styleName="Table_1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Streams are how we deal with asynchronous behavior.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Dependencies such as copy must finish before kernel can start.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Only 1 NULL stream operation runs on GPU at a time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dir is direction, cudaMemcpyHostToDevice, etc.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addCallback allows lets host code run after all preceding items in stream have finished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streamWaitEvent causes a stream to pause until an event is recorded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DeviceSynchronize waits on all scheduled GPU operations to end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does a kernel get issued?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how can they talk about memory addresses?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Everything we’ve talked about so far assumes data is on GPU.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Extremely important topic in systems, a beautiful idea.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circular buffer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HD = host -&gt; device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DH = device -&gt; host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What to do we need to make the dream happen?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devblogs.nvidia.com/parallelforall/how-overlap-data-transfers-cuda-cc/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0.png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504775" y="1867775"/>
            <a:ext cx="81459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13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Host-Device Data Transfer</a:t>
            </a: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Asynchrony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An </a:t>
            </a:r>
            <a:r>
              <a:rPr i="1" lang="en" sz="2400"/>
              <a:t>asynchronous</a:t>
            </a:r>
            <a:r>
              <a:rPr lang="en" sz="2400"/>
              <a:t> function returns as soon is it called.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There is generally an interface to check if the function is done and to wait for completion.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Kernel launches are asynchronous.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 </a:t>
            </a:r>
            <a:r>
              <a:rPr lang="en" sz="2400"/>
              <a:t>is not.</a:t>
            </a: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cudaMemcpyAsync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093475"/>
            <a:ext cx="8229600" cy="1027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Convenient asynchronous memcpy! Similar arguments to normal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cudaMemcpy.</a:t>
            </a: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57200" y="2038325"/>
            <a:ext cx="8229600" cy="243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while (1)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cudaMemcpyAsync(d_in, h_in, in_size)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kernel&lt;&lt;&lt;grid, block&gt;&gt;&gt;(d_in, d_out)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cudaMemcpyAsync(out, d_out, out_size)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57200" y="4476425"/>
            <a:ext cx="7940400" cy="58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Can anyone think of any issues with this code?</a:t>
            </a: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CUDA Streams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In previous example, need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cudaMemcpyAsync</a:t>
            </a:r>
            <a:r>
              <a:rPr lang="en" sz="2400"/>
              <a:t> to finish before kernel starts. Luckily, CUDA already does this.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Streams let us enforce ordering of operations and express dependencies.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Useful blog post describing streams</a:t>
            </a: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null / default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/>
              <a:t>stream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When stream is not specified, operation only starts after all other GPU operations have finished.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CPU code can run concurrently with default stream.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9375" y="2758900"/>
            <a:ext cx="3225249" cy="216694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Stream example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cudaStream_t s[2];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cudaStreamCreate(&amp;s[0]); cudaStreamCreate(&amp;s[1]);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for (int i = 0; i &lt; 2; i++) {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kernel&lt;&lt;&lt;grid, block, shmem, s[i]&gt;(d_outs[i], d_ins[i]);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cudaMemcpyAsync(h_outs[i], d_outs[i], size, dir, s[i]);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for (int i = 0; i &lt; 2; i++) {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cudaStreamSynchronize(s[i]);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cudaStreamDestroy(s[i]);</a:t>
            </a:r>
          </a:p>
          <a:p>
            <a:pPr indent="0" mar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5461825" y="3434600"/>
            <a:ext cx="3283799" cy="136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kernels run in parallel!</a:t>
            </a:r>
          </a:p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CUDA events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Streams synchronize the GPU (but can synchronize CPU/GPU with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cudaStreamSynchronize</a:t>
            </a:r>
            <a:r>
              <a:rPr lang="en" sz="2400"/>
              <a:t>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Events are simpler way to enforce CPU/GPU synchronization.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Also useful for timing!</a:t>
            </a:r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Events example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#define START_TIMER() {                 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gpuErrChk(cudaEventCreate(&amp;start));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gpuErrChk(cudaEventCreate(&amp;stop));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gpuErrChk(cudaEventRecord(start));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#define STOP_RECORD_TIMER(name) {                   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gpuErrChk(cudaEventRecord(stop));             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gpuErrChk(cudaEventSynchronize(stop));        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gpuErrChk(cudaEventElapsedTime(&amp;name, start, stop));  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gpuErrChk(cudaEventDestroy(start));           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	gpuErrChk(cudaEventDestroy(stop));                	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Events methods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cudaEventRecord </a:t>
            </a:r>
            <a:r>
              <a:rPr lang="en" sz="2400"/>
              <a:t>- records that an event has occurred. Recording happens not at time of call but after all preceding operations on GPU have finished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cudaEventSynchronize</a:t>
            </a:r>
            <a:r>
              <a:rPr lang="en" sz="2400"/>
              <a:t> - CPU waits for event to be recorded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cudaEventElapsedTime</a:t>
            </a:r>
            <a:r>
              <a:rPr lang="en" sz="2400"/>
              <a:t> - compute time between recording of events</a:t>
            </a: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stream/event methods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cudaStreamAddCallback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cudaStreamWaitEvent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cudaStreamQuery</a:t>
            </a:r>
            <a:r>
              <a:rPr lang="en" sz="2400"/>
              <a:t>,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cudaEventQuery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cudaDeviceSynchronize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Can also parameterize event recording to happen only after all preceding operations complete in a given stream (rather than in all streams)</a:t>
            </a:r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CPU/GPU communication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How do the CPU and GPU communicate?</a:t>
            </a: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Moving data is slow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So far we’ve only considered performance when the data is already on the GPU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This neglects the slowest part of GPU programming: getting data on and off of GPU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Virtual Memory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Could give a week of lectures on virtual memory…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Key idea: The memory addresses used in programs do not correspond to physical locations in memory. A program deals solely in virtual addresses. There is a table that maps (process id, address) to physical address.</a:t>
            </a: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virtual memory gives us?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Each process can act like it is the only process running. The same virtual address in different processes can point to different physical addresses (and values).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Each process can use more than the total system memory. Store </a:t>
            </a:r>
            <a:r>
              <a:rPr i="1" lang="en" sz="2400"/>
              <a:t>pages</a:t>
            </a:r>
            <a:r>
              <a:rPr lang="en" sz="2400"/>
              <a:t> of data on disc if there is no room in physical memory.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Operating system can move pages around physical memory and disc as needed.</a:t>
            </a:r>
          </a:p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Unified Virtual Addressing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On 64-bit OS with GPU of CC &gt;= 2.0, GPU pointers live in disjoint address space from CPU. Makes it possible to figure out which memory an address lives on at runtime.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NVIDIA calls it unified virtual addressing (UVA)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cudaMemcpy(dst, src, size, cudaMemcpyDefault)</a:t>
            </a:r>
            <a:r>
              <a:rPr lang="en" sz="2400"/>
              <a:t>, no need to specify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cudaMemcpyHostToDevice </a:t>
            </a:r>
            <a:r>
              <a:rPr lang="en" sz="2400"/>
              <a:t>or etc.</a:t>
            </a:r>
          </a:p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Virtual memory and GPU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To move data from CPU to GPU, the GPU must access data on host. GPU is given virtual address.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2 options: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for each word, have the CPU look up physical address and then perform copy. slow!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tell the OS to keep a page at a fixed location (</a:t>
            </a:r>
            <a:r>
              <a:rPr i="1" lang="en" sz="2400"/>
              <a:t>pinning</a:t>
            </a:r>
            <a:r>
              <a:rPr lang="en" sz="2400"/>
              <a:t>). Directly access physical memory on host from GPU (</a:t>
            </a:r>
            <a:r>
              <a:rPr i="1" lang="en" sz="2400"/>
              <a:t>direct memory access a.k.a. DMA)</a:t>
            </a:r>
            <a:r>
              <a:rPr lang="en" sz="2400"/>
              <a:t>. fast!</a:t>
            </a:r>
          </a:p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Memcpy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cudaMemcpy(Async):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2400"/>
              <a:t>Pin a host buffer in the driver.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	Copy data from user array into pinned buffer.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	Copy data from pinned buffer to GPU.</a:t>
            </a:r>
          </a:p>
        </p:txBody>
      </p:sp>
      <p:sp>
        <p:nvSpPr>
          <p:cNvPr id="217" name="Shape 2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Command buffers (diagram courtesy of CUDA Handbook)</a:t>
            </a:r>
          </a:p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4950" y="377375"/>
            <a:ext cx="5934075" cy="2495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5" name="Shape 225"/>
          <p:cNvCxnSpPr/>
          <p:nvPr/>
        </p:nvCxnSpPr>
        <p:spPr>
          <a:xfrm flipH="1" rot="10800000">
            <a:off x="2178025" y="2705875"/>
            <a:ext cx="343800" cy="837599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6" name="Shape 226"/>
          <p:cNvSpPr txBox="1"/>
          <p:nvPr/>
        </p:nvSpPr>
        <p:spPr>
          <a:xfrm>
            <a:off x="1080650" y="3421850"/>
            <a:ext cx="3007500" cy="28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pinned host memory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4272300" y="3049250"/>
            <a:ext cx="4649100" cy="837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Commands communicated by circular buffer.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Host writes, device reads.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cudaMallocHost </a:t>
            </a:r>
            <a:r>
              <a:rPr lang="en" sz="2400"/>
              <a:t>allocates pinned memory on the host.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cudaFreeHost </a:t>
            </a:r>
            <a:r>
              <a:rPr lang="en" sz="2400"/>
              <a:t>to free.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Advantages: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can dereference pointer to pinned host buffers on device! Lots of PCI-Express (PCI-E) traffic :(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Consolas"/>
              <a:buAutoNum type="arabicParenBoth"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 </a:t>
            </a:r>
            <a:r>
              <a:rPr lang="en" sz="2400"/>
              <a:t>is considerably faster when copying to/from pinned host memory.</a:t>
            </a:r>
          </a:p>
        </p:txBody>
      </p:sp>
      <p:sp>
        <p:nvSpPr>
          <p:cNvPr id="233" name="Shape 2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34" name="Shape 2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Taking advantage of pinning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Pinned host memory use cases 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only need to load and store data once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self-referential data structures that are not easy to copy (such as a linked list)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deliver output as soon as possible (rather than waiting for kernel completion and memcpy)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Must synchronize and wait for kernel to finish before accessing kernel result on host.</a:t>
            </a:r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Disadvantages of pinning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Pinned pages limit freedom of OS memory management.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cudaMallocHost </a:t>
            </a:r>
            <a:r>
              <a:rPr lang="en" sz="2400"/>
              <a:t>will fail (due to no memory available) long before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malloc.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/>
              <a:t>Coalesced accesses are extra important while accessing pinned host memory.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Potentially tricky concurrency issues.</a:t>
            </a:r>
          </a:p>
        </p:txBody>
      </p:sp>
      <p:sp>
        <p:nvSpPr>
          <p:cNvPr id="248" name="Shape 24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Unified (managed) memory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You can think of unified/managed memory as “smart pinned memory”. Driver is allowed to cache memory on host or any GPU.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Available on CC &gt;= 3.0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cudaMallocManaged/cudaFree</a:t>
            </a:r>
          </a:p>
        </p:txBody>
      </p:sp>
      <p:sp>
        <p:nvSpPr>
          <p:cNvPr id="255" name="Shape 25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Moving data is important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Intelligently moving data allows processing data larger than GPU global memory (~6GB)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Absolutely critical for real-time or streaming applications (common in computer vision, data analytics, control systems)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Unified memory uses &amp; advantages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Same use cases as pinned host memory, but also very useful for prototyping (because it’s very easy).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You’ll likely be able to output perform managed memory with tuned streams/async memcpy’s, but managed memory gives solid performance for very little effort.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Future hardware support (NVLink, integrated GPUs)</a:t>
            </a:r>
          </a:p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Matrix transpose: another look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1845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Time(%)  	Time 	Calls  Avg       Name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49.35%  29.581ms   1    29.581ms   [CUDA memcpy DtoH]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47.48%  28.462ms   1    28.462ms   [CUDA memcpy HtoD]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3.17%   1.9000ms   1    1.9000ms   naiveTransposeKernel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533300" y="2998400"/>
            <a:ext cx="7750800" cy="150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Only 3% of time spent in kernel! 97% of time spent moving data onto and off GPU!</a:t>
            </a: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Lecture Outline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IO strategy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CUDA streams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CUDA events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it all works: virtual memory, command buffers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Pinned host memory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Managed memory</a:t>
            </a: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common pattern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243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while (1) {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cudaMemcpy(d_input, h_input, input_size)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kernel&lt;&lt;&lt;grid, block&gt;&gt;&gt;(d_input, d_output)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	cudaMemcpy(output, d_output, output_size)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16275" y="3721325"/>
            <a:ext cx="7869300" cy="10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2400"/>
              <a:t>Throughput limited by IO!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How can we hide the latency?</a:t>
            </a:r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Dreams &amp; Reality</a:t>
            </a:r>
          </a:p>
        </p:txBody>
      </p:sp>
      <p:graphicFrame>
        <p:nvGraphicFramePr>
          <p:cNvPr id="85" name="Shape 85"/>
          <p:cNvGraphicFramePr/>
          <p:nvPr/>
        </p:nvGraphicFramePr>
        <p:xfrm>
          <a:off x="883850" y="1782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{692EA1AC-8920-4F53-909A-15CCC8F05068}</a:tableStyleId>
              </a:tblPr>
              <a:tblGrid>
                <a:gridCol w="900675"/>
                <a:gridCol w="900675"/>
                <a:gridCol w="900675"/>
              </a:tblGrid>
              <a:tr h="377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39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7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0</a:t>
                      </a:r>
                    </a:p>
                  </a:txBody>
                  <a:tcPr marT="91425" marB="91425" marR="91425" marL="91425"/>
                </a:tc>
              </a:tr>
              <a:tr h="377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7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75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1</a:t>
                      </a:r>
                    </a:p>
                  </a:txBody>
                  <a:tcPr marT="91425" marB="91425" marR="91425" marL="91425"/>
                </a:tc>
              </a:tr>
              <a:tr h="3739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640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877000" y="1256250"/>
            <a:ext cx="2702099" cy="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Reality</a:t>
            </a:r>
          </a:p>
        </p:txBody>
      </p:sp>
      <p:graphicFrame>
        <p:nvGraphicFramePr>
          <p:cNvPr id="87" name="Shape 87"/>
          <p:cNvGraphicFramePr/>
          <p:nvPr/>
        </p:nvGraphicFramePr>
        <p:xfrm>
          <a:off x="5385675" y="1782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{105FDEBC-B4EA-4E10-B0FE-F88F9930DF50}</a:tableStyleId>
              </a:tblPr>
              <a:tblGrid>
                <a:gridCol w="900675"/>
                <a:gridCol w="900675"/>
                <a:gridCol w="900675"/>
              </a:tblGrid>
              <a:tr h="396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0</a:t>
                      </a:r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1</a:t>
                      </a:r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2</a:t>
                      </a:r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3</a:t>
                      </a:r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4</a:t>
                      </a:r>
                    </a:p>
                  </a:txBody>
                  <a:tcPr marT="91425" marB="91425" marR="91425" marL="91425"/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5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8" name="Shape 88"/>
          <p:cNvSpPr txBox="1"/>
          <p:nvPr/>
        </p:nvSpPr>
        <p:spPr>
          <a:xfrm>
            <a:off x="5385662" y="1244725"/>
            <a:ext cx="2488799" cy="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Dreams</a:t>
            </a:r>
          </a:p>
        </p:txBody>
      </p:sp>
      <p:cxnSp>
        <p:nvCxnSpPr>
          <p:cNvPr id="89" name="Shape 89"/>
          <p:cNvCxnSpPr/>
          <p:nvPr/>
        </p:nvCxnSpPr>
        <p:spPr>
          <a:xfrm>
            <a:off x="4408725" y="1801400"/>
            <a:ext cx="0" cy="2828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0" name="Shape 90"/>
          <p:cNvSpPr txBox="1"/>
          <p:nvPr/>
        </p:nvSpPr>
        <p:spPr>
          <a:xfrm>
            <a:off x="4115425" y="1339100"/>
            <a:ext cx="7407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time</a:t>
            </a: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Turning dreams into reality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do we need to make the dream happen?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hardware to run 2 transfers and 1 kernel in parallel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2 input buffers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2 output buffers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asynchronous memcpy &amp; kernel invocation</a:t>
            </a:r>
          </a:p>
        </p:txBody>
      </p:sp>
      <p:cxnSp>
        <p:nvCxnSpPr>
          <p:cNvPr id="98" name="Shape 98"/>
          <p:cNvCxnSpPr/>
          <p:nvPr/>
        </p:nvCxnSpPr>
        <p:spPr>
          <a:xfrm rot="10800000">
            <a:off x="3066075" y="2462799"/>
            <a:ext cx="1172699" cy="125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9" name="Shape 99"/>
          <p:cNvCxnSpPr/>
          <p:nvPr/>
        </p:nvCxnSpPr>
        <p:spPr>
          <a:xfrm flipH="1">
            <a:off x="3216749" y="2672275"/>
            <a:ext cx="996900" cy="1341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0" name="Shape 100"/>
          <p:cNvSpPr txBox="1"/>
          <p:nvPr/>
        </p:nvSpPr>
        <p:spPr>
          <a:xfrm>
            <a:off x="4155025" y="2412600"/>
            <a:ext cx="24294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easy, up to programmer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Latency hiding checklist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Hardware: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maximum of 4, 16, or 32 concurrent kernels (depending on hardware) on CC &gt;= 2.0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 device→host copy engine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 host→device copy engine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(2 copy engines only on newer hardware, some hardware has single copy engine shared for both directions)</a:t>
            </a: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