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309" r:id="rId5"/>
    <p:sldId id="311" r:id="rId6"/>
    <p:sldId id="306" r:id="rId7"/>
    <p:sldId id="312" r:id="rId8"/>
    <p:sldId id="313" r:id="rId9"/>
    <p:sldId id="375" r:id="rId10"/>
    <p:sldId id="376" r:id="rId11"/>
    <p:sldId id="307" r:id="rId12"/>
    <p:sldId id="323" r:id="rId13"/>
    <p:sldId id="324" r:id="rId14"/>
    <p:sldId id="325" r:id="rId15"/>
    <p:sldId id="326" r:id="rId16"/>
    <p:sldId id="327" r:id="rId17"/>
    <p:sldId id="331" r:id="rId18"/>
    <p:sldId id="330" r:id="rId19"/>
    <p:sldId id="329" r:id="rId20"/>
    <p:sldId id="333" r:id="rId21"/>
    <p:sldId id="332" r:id="rId22"/>
    <p:sldId id="334" r:id="rId23"/>
    <p:sldId id="335" r:id="rId24"/>
    <p:sldId id="372" r:id="rId25"/>
    <p:sldId id="338" r:id="rId26"/>
    <p:sldId id="339" r:id="rId27"/>
    <p:sldId id="341" r:id="rId28"/>
    <p:sldId id="342" r:id="rId29"/>
    <p:sldId id="365" r:id="rId30"/>
    <p:sldId id="366" r:id="rId31"/>
    <p:sldId id="363" r:id="rId32"/>
    <p:sldId id="364" r:id="rId33"/>
    <p:sldId id="345" r:id="rId34"/>
    <p:sldId id="368" r:id="rId35"/>
    <p:sldId id="347" r:id="rId36"/>
    <p:sldId id="373" r:id="rId37"/>
    <p:sldId id="367" r:id="rId38"/>
    <p:sldId id="348" r:id="rId39"/>
    <p:sldId id="374" r:id="rId40"/>
    <p:sldId id="350" r:id="rId41"/>
    <p:sldId id="370" r:id="rId42"/>
    <p:sldId id="371" r:id="rId43"/>
    <p:sldId id="35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1" autoAdjust="0"/>
  </p:normalViewPr>
  <p:slideViewPr>
    <p:cSldViewPr>
      <p:cViewPr varScale="1">
        <p:scale>
          <a:sx n="77" d="100"/>
          <a:sy n="77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7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Reduction vs. </a:t>
            </a:r>
            <a:r>
              <a:rPr lang="en-US" dirty="0" err="1"/>
              <a:t>elementwise</a:t>
            </a:r>
            <a:r>
              <a:rPr lang="en-US" dirty="0"/>
              <a:t> </a:t>
            </a:r>
            <a:r>
              <a:rPr lang="en-US" dirty="0" smtClean="0"/>
              <a:t>add (v2)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two arrays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(allocate memory for C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In </a:t>
            </a:r>
            <a:r>
              <a:rPr lang="en-US" sz="1500" dirty="0">
                <a:latin typeface="Lucida Console" pitchFamily="49" charset="0"/>
              </a:rPr>
              <a:t>each thread,</a:t>
            </a:r>
          </a:p>
          <a:p>
            <a:pPr marL="857250" lvl="2" indent="0">
              <a:buNone/>
            </a:pPr>
            <a:r>
              <a:rPr lang="en-US" sz="1300" dirty="0">
                <a:latin typeface="Lucida Console" pitchFamily="49" charset="0"/>
              </a:rPr>
              <a:t>f</a:t>
            </a:r>
            <a:r>
              <a:rPr lang="en-US" sz="1300" dirty="0" smtClean="0">
                <a:latin typeface="Lucida Console" pitchFamily="49" charset="0"/>
              </a:rPr>
              <a:t>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>
                <a:latin typeface="Lucida Console" pitchFamily="49" charset="0"/>
              </a:rPr>
              <a:t>C[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&lt;- A[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+ B[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Wait </a:t>
            </a:r>
            <a:r>
              <a:rPr lang="en-US" sz="1500" dirty="0">
                <a:latin typeface="Lucida Console" pitchFamily="49" charset="0"/>
              </a:rPr>
              <a:t>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chemeClr val="bg1"/>
                </a:solidFill>
                <a:latin typeface="Lucida Console" pitchFamily="49" charset="0"/>
              </a:rPr>
              <a:t>f</a:t>
            </a: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 of an array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(set sum to 0.0)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In each thread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(Set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to 0.0)</a:t>
            </a:r>
          </a:p>
          <a:p>
            <a:pPr marL="857250" lvl="2" indent="0">
              <a:buNone/>
            </a:pPr>
            <a:endParaRPr lang="en-US" sz="1300" dirty="0">
              <a:latin typeface="Lucida Console" pitchFamily="49" charset="0"/>
            </a:endParaRP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for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+= A[</a:t>
            </a:r>
            <a:r>
              <a:rPr lang="en-US" sz="1300" dirty="0" err="1" smtClean="0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  <a:endParaRPr lang="en-US" sz="1300" dirty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r>
              <a:rPr lang="en-US" sz="1200" dirty="0" smtClean="0">
                <a:latin typeface="Lucida Console" pitchFamily="49" charset="0"/>
              </a:rPr>
              <a:t>Atomically add </a:t>
            </a:r>
            <a:r>
              <a:rPr lang="en-US" sz="1200" dirty="0" err="1" smtClean="0">
                <a:latin typeface="Lucida Console" pitchFamily="49" charset="0"/>
              </a:rPr>
              <a:t>thread_sum</a:t>
            </a:r>
            <a:r>
              <a:rPr lang="en-US" sz="1200" dirty="0" smtClean="0">
                <a:latin typeface="Lucida Console" pitchFamily="49" charset="0"/>
              </a:rPr>
              <a:t> to sum</a:t>
            </a: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Wait 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300" dirty="0" smtClean="0">
                <a:solidFill>
                  <a:schemeClr val="bg1"/>
                </a:solidFill>
              </a:rPr>
              <a:t>1</a:t>
            </a:r>
            <a:endParaRPr lang="en-US" sz="13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257800" y="4800600"/>
            <a:ext cx="35814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23647" y="4953000"/>
            <a:ext cx="1881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Serialized access!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reduction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wished to accumulate our results…</a:t>
            </a:r>
            <a:endParaRPr lang="en-US" dirty="0"/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812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reduction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wished to accumulate our results…</a:t>
            </a:r>
            <a:endParaRPr lang="en-US" dirty="0"/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812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905000" y="5943599"/>
            <a:ext cx="2133600" cy="46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637883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Thread-unsafe!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Naive (but correct)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Kevin\Desktop\code_sample_1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428" y="2847523"/>
            <a:ext cx="4841790" cy="37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1905000" y="5943599"/>
            <a:ext cx="2743200" cy="46886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threads in naive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Kevin\Downloads\villa1_261846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625600"/>
            <a:ext cx="7874000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65614" y="6536638"/>
            <a:ext cx="2220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http://telegraph.co.uk/</a:t>
            </a:r>
            <a:endParaRPr lang="en-US" sz="9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evin\Desktop\code_sample_14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2209800"/>
            <a:ext cx="6584950" cy="38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accumulation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Kevin\Desktop\code_sample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2895600"/>
            <a:ext cx="5984875" cy="312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“Binary tree” reduction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2279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895600" y="6019800"/>
            <a:ext cx="0" cy="3544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05000" y="6324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thread </a:t>
            </a:r>
            <a:r>
              <a:rPr lang="en-US" sz="1400" dirty="0" err="1" smtClean="0"/>
              <a:t>atomicAdd’s</a:t>
            </a:r>
            <a:r>
              <a:rPr lang="en-US" sz="1400" dirty="0" smtClean="0"/>
              <a:t> this to global result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591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“Binary tree” reduction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2279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1000" y="33528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42672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" y="5181600"/>
            <a:ext cx="845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5906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__</a:t>
            </a:r>
            <a:r>
              <a:rPr lang="en-US" dirty="0" err="1" smtClean="0">
                <a:solidFill>
                  <a:srgbClr val="FF0000"/>
                </a:solidFill>
              </a:rPr>
              <a:t>syncthreads</a:t>
            </a:r>
            <a:r>
              <a:rPr lang="en-US" dirty="0" smtClean="0">
                <a:solidFill>
                  <a:srgbClr val="FF0000"/>
                </a:solidFill>
              </a:rPr>
              <a:t>() before proceeding!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7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“Binary tree”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Divergence!</a:t>
            </a:r>
          </a:p>
          <a:p>
            <a:pPr lvl="1"/>
            <a:r>
              <a:rPr lang="en-US" dirty="0" smtClean="0"/>
              <a:t>Uses twice as many warps as necessary!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1"/>
            <a:ext cx="7924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More involved GPU-</a:t>
            </a:r>
            <a:r>
              <a:rPr lang="en-US" dirty="0" err="1" smtClean="0"/>
              <a:t>accelerable</a:t>
            </a:r>
            <a:r>
              <a:rPr lang="en-US" dirty="0" smtClean="0"/>
              <a:t> algorithms</a:t>
            </a:r>
          </a:p>
          <a:p>
            <a:pPr lvl="2"/>
            <a:r>
              <a:rPr lang="en-US" dirty="0" smtClean="0"/>
              <a:t>Relevant hardware quirks</a:t>
            </a:r>
          </a:p>
          <a:p>
            <a:pPr lvl="1"/>
            <a:r>
              <a:rPr lang="en-US" dirty="0" smtClean="0"/>
              <a:t>CUDA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Non-divergent reduction</a:t>
            </a:r>
            <a:endParaRPr lang="en-US" dirty="0"/>
          </a:p>
        </p:txBody>
      </p:sp>
      <p:pic>
        <p:nvPicPr>
          <p:cNvPr id="7170" name="Picture 2" descr="C:\Users\Kevin\Downloads\parallel_reduction_address_fix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/>
          <a:stretch/>
        </p:blipFill>
        <p:spPr bwMode="auto">
          <a:xfrm>
            <a:off x="533400" y="1676402"/>
            <a:ext cx="7924800" cy="373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Bank conflicts!</a:t>
            </a:r>
          </a:p>
          <a:p>
            <a:pPr lvl="1"/>
            <a:r>
              <a:rPr lang="en-US" dirty="0" smtClean="0"/>
              <a:t>1st iteration: 2-way, </a:t>
            </a:r>
          </a:p>
          <a:p>
            <a:pPr lvl="1"/>
            <a:r>
              <a:rPr lang="en-US" dirty="0" smtClean="0"/>
              <a:t>2nd iteration: 4-way (!),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Non-divergent reduction</a:t>
            </a:r>
            <a:endParaRPr lang="en-US" dirty="0"/>
          </a:p>
        </p:txBody>
      </p:sp>
      <p:pic>
        <p:nvPicPr>
          <p:cNvPr id="7170" name="Picture 2" descr="C:\Users\Kevin\Downloads\parallel_reduction_address_fix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/>
          <a:stretch/>
        </p:blipFill>
        <p:spPr bwMode="auto">
          <a:xfrm>
            <a:off x="533400" y="1676402"/>
            <a:ext cx="7924800" cy="373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addressing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94333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improvements possible</a:t>
            </a:r>
          </a:p>
          <a:p>
            <a:pPr lvl="1"/>
            <a:r>
              <a:rPr lang="en-US" dirty="0" smtClean="0"/>
              <a:t>“Optimizing Parallel Reduction in CUDA” (Harris)</a:t>
            </a:r>
          </a:p>
          <a:p>
            <a:pPr lvl="2"/>
            <a:r>
              <a:rPr lang="en-US" dirty="0" smtClean="0"/>
              <a:t>Code examples!</a:t>
            </a:r>
          </a:p>
          <a:p>
            <a:endParaRPr lang="en-US" dirty="0"/>
          </a:p>
          <a:p>
            <a:r>
              <a:rPr lang="en-US" dirty="0" smtClean="0"/>
              <a:t>Moral:</a:t>
            </a:r>
          </a:p>
          <a:p>
            <a:pPr lvl="1"/>
            <a:r>
              <a:rPr lang="en-US" dirty="0" smtClean="0"/>
              <a:t>Different type of GPU-</a:t>
            </a:r>
            <a:r>
              <a:rPr lang="en-US" dirty="0" err="1" smtClean="0"/>
              <a:t>accelerized</a:t>
            </a:r>
            <a:r>
              <a:rPr lang="en-US" dirty="0" smtClean="0"/>
              <a:t> problems</a:t>
            </a:r>
          </a:p>
          <a:p>
            <a:pPr lvl="2"/>
            <a:r>
              <a:rPr lang="en-US" dirty="0" smtClean="0"/>
              <a:t>Some are “parallelizable” in a different sense</a:t>
            </a:r>
          </a:p>
          <a:p>
            <a:pPr lvl="1"/>
            <a:r>
              <a:rPr lang="en-US" dirty="0" smtClean="0"/>
              <a:t>More hardware considerations in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GPU-accelerated: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Prefix sum</a:t>
            </a:r>
          </a:p>
          <a:p>
            <a:pPr lvl="1"/>
            <a:r>
              <a:rPr lang="en-US" dirty="0" smtClean="0"/>
              <a:t>Stream compaction</a:t>
            </a:r>
          </a:p>
          <a:p>
            <a:pPr lvl="1"/>
            <a:r>
              <a:rPr lang="en-US" dirty="0" smtClean="0"/>
              <a:t>Sorting (quicksort)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/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-&gt; y[n] = (1, 3, 6, 10, 15, 21)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Recurrence relation:</a:t>
                </a:r>
                <a:endParaRPr lang="en-US" dirty="0"/>
              </a:p>
              <a:p>
                <a:pPr marL="0" lvl="2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9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/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 smtClean="0"/>
                  <a:t>e.g. x[n] = (1, 1, 1, 1, 1, 1, 1)</a:t>
                </a:r>
              </a:p>
              <a:p>
                <a:pPr marL="45720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-&gt; y[n] = (1, 2, 3, 4, 5, 6, 7)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-&gt; y[n] = (1, 3, 6, 10, 15, 21)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 smtClean="0"/>
                  <a:t>Recurrence relation:</a:t>
                </a:r>
                <a:endParaRPr lang="en-US" dirty="0"/>
              </a:p>
              <a:p>
                <a:pPr marL="0" lvl="2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Is it parallelizable? Is it GPU-</a:t>
                </a:r>
                <a:r>
                  <a:rPr lang="en-US" dirty="0" err="1" smtClean="0"/>
                  <a:t>accelerable</a:t>
                </a:r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r>
                  <a:rPr lang="en-US" dirty="0" smtClean="0"/>
                  <a:t>Recall:</a:t>
                </a: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+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+…+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[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  <m:r>
                      <a:rPr lang="en-US" sz="24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/>
                  <a:t>   </a:t>
                </a:r>
              </a:p>
              <a:p>
                <a:pPr marL="1257300" lvl="4" indent="-342900"/>
                <a:r>
                  <a:rPr lang="en-US" sz="2400" dirty="0" smtClean="0">
                    <a:solidFill>
                      <a:srgbClr val="00B050"/>
                    </a:solidFill>
                  </a:rPr>
                  <a:t>Easily parallelizable!</a:t>
                </a:r>
                <a:endParaRPr lang="en-US" sz="2400" dirty="0">
                  <a:solidFill>
                    <a:srgbClr val="00B050"/>
                  </a:solidFill>
                </a:endParaRP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1257300" lvl="4" indent="-342900"/>
                <a:r>
                  <a:rPr lang="en-US" sz="2400" dirty="0" smtClean="0">
                    <a:solidFill>
                      <a:srgbClr val="FF0000"/>
                    </a:solidFill>
                  </a:rPr>
                  <a:t>Not so much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1">
                <a:blip r:embed="rId2"/>
                <a:stretch>
                  <a:fillRect l="-1557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 smtClean="0"/>
                  <a:t>Recurrence relation:</a:t>
                </a:r>
                <a:endParaRPr lang="en-US" dirty="0"/>
              </a:p>
              <a:p>
                <a:pPr marL="0" lvl="2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r>
                  <a:rPr lang="en-US" dirty="0" smtClean="0"/>
                  <a:t>Is it parallelizable? Is it GPU-</a:t>
                </a:r>
                <a:r>
                  <a:rPr lang="en-US" dirty="0" err="1" smtClean="0"/>
                  <a:t>accelerable</a:t>
                </a:r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r>
                  <a:rPr lang="en-US" dirty="0" smtClean="0"/>
                  <a:t>Goal:</a:t>
                </a:r>
              </a:p>
              <a:p>
                <a:pPr lvl="1"/>
                <a:r>
                  <a:rPr lang="en-US" dirty="0" smtClean="0"/>
                  <a:t>Parallelize using a “reduction-like” strategy</a:t>
                </a:r>
              </a:p>
              <a:p>
                <a:pPr marL="0" indent="0">
                  <a:buNone/>
                </a:pPr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1">
                <a:blip r:embed="rId2"/>
                <a:stretch>
                  <a:fillRect l="-1557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0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Prefix Sum sample code (up-sweep)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4525963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3, 3, 10, 5, 11, 7, </a:t>
            </a:r>
            <a:r>
              <a:rPr lang="en-US" sz="2400" dirty="0" smtClean="0">
                <a:solidFill>
                  <a:srgbClr val="00B0F0"/>
                </a:solidFill>
              </a:rPr>
              <a:t>36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3, 3, </a:t>
            </a:r>
            <a:r>
              <a:rPr lang="en-US" sz="2400" dirty="0" smtClean="0">
                <a:solidFill>
                  <a:srgbClr val="00B0F0"/>
                </a:solidFill>
              </a:rPr>
              <a:t>10,</a:t>
            </a:r>
            <a:r>
              <a:rPr lang="en-US" sz="2400" dirty="0" smtClean="0"/>
              <a:t> 5, 11, 7, </a:t>
            </a:r>
            <a:r>
              <a:rPr lang="en-US" sz="2400" dirty="0" smtClean="0">
                <a:solidFill>
                  <a:srgbClr val="00B0F0"/>
                </a:solidFill>
              </a:rPr>
              <a:t>26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</a:t>
            </a:r>
            <a:r>
              <a:rPr lang="en-US" sz="2400" dirty="0" smtClean="0">
                <a:solidFill>
                  <a:srgbClr val="0097CC"/>
                </a:solidFill>
              </a:rPr>
              <a:t>3, </a:t>
            </a:r>
            <a:r>
              <a:rPr lang="en-US" sz="2400" dirty="0" smtClean="0"/>
              <a:t>3, </a:t>
            </a:r>
            <a:r>
              <a:rPr lang="en-US" sz="2400" dirty="0" smtClean="0">
                <a:solidFill>
                  <a:srgbClr val="00B0F0"/>
                </a:solidFill>
              </a:rPr>
              <a:t>7,</a:t>
            </a:r>
            <a:r>
              <a:rPr lang="en-US" sz="2400" dirty="0" smtClean="0"/>
              <a:t>   5, </a:t>
            </a:r>
            <a:r>
              <a:rPr lang="en-US" sz="2400" dirty="0" smtClean="0">
                <a:solidFill>
                  <a:srgbClr val="00B0F0"/>
                </a:solidFill>
              </a:rPr>
              <a:t>11,</a:t>
            </a:r>
            <a:r>
              <a:rPr lang="en-US" sz="2400" dirty="0" smtClean="0"/>
              <a:t> 7, </a:t>
            </a:r>
            <a:r>
              <a:rPr lang="en-US" sz="2400" dirty="0" smtClean="0">
                <a:solidFill>
                  <a:srgbClr val="00B0F0"/>
                </a:solidFill>
              </a:rPr>
              <a:t>15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[1, 2, 3, 4,    5, 6,   7,  8]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4419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Original array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953000" y="5562600"/>
            <a:ext cx="3429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We want: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[0, 1, 3, 6, 10, 15, 21, 28]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  <p:pic>
        <p:nvPicPr>
          <p:cNvPr id="11266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520874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8839200" y="2057400"/>
            <a:ext cx="0" cy="3048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5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Reduction</a:t>
            </a:r>
          </a:p>
          <a:p>
            <a:pPr lvl="1"/>
            <a:r>
              <a:rPr lang="en-US" dirty="0" smtClean="0"/>
              <a:t>Prefix sum</a:t>
            </a:r>
          </a:p>
          <a:p>
            <a:pPr lvl="1"/>
            <a:r>
              <a:rPr lang="en-US" dirty="0" smtClean="0"/>
              <a:t>Stream compaction</a:t>
            </a:r>
          </a:p>
          <a:p>
            <a:pPr lvl="1"/>
            <a:r>
              <a:rPr lang="en-US" dirty="0" smtClean="0"/>
              <a:t>Sorting (quicksort)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Prefix Sum sample code </a:t>
            </a:r>
            <a:r>
              <a:rPr lang="en-US" dirty="0" smtClean="0"/>
              <a:t>(down-sweep</a:t>
            </a:r>
            <a:r>
              <a:rPr lang="en-US" dirty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5486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3, 3, 10, 5, 11, 7, 36]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3, 3, 10, 5, 11, 7,   </a:t>
            </a:r>
            <a:r>
              <a:rPr lang="en-US" sz="2400" dirty="0" smtClean="0">
                <a:solidFill>
                  <a:srgbClr val="00B0F0"/>
                </a:solidFill>
              </a:rPr>
              <a:t>0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3, 3, </a:t>
            </a:r>
            <a:r>
              <a:rPr lang="en-US" sz="2400" dirty="0" smtClean="0">
                <a:solidFill>
                  <a:srgbClr val="00B0F0"/>
                </a:solidFill>
              </a:rPr>
              <a:t>0,   </a:t>
            </a:r>
            <a:r>
              <a:rPr lang="en-US" sz="2400" dirty="0" smtClean="0"/>
              <a:t>5, 11, 7, </a:t>
            </a:r>
            <a:r>
              <a:rPr lang="en-US" sz="2400" dirty="0" smtClean="0">
                <a:solidFill>
                  <a:srgbClr val="00B0F0"/>
                </a:solidFill>
              </a:rPr>
              <a:t>10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[1, </a:t>
            </a:r>
            <a:r>
              <a:rPr lang="en-US" sz="2400" dirty="0" smtClean="0">
                <a:solidFill>
                  <a:srgbClr val="00B0F0"/>
                </a:solidFill>
              </a:rPr>
              <a:t>0, </a:t>
            </a:r>
            <a:r>
              <a:rPr lang="en-US" sz="2400" dirty="0" smtClean="0"/>
              <a:t>3, </a:t>
            </a:r>
            <a:r>
              <a:rPr lang="en-US" sz="2400" dirty="0" smtClean="0">
                <a:solidFill>
                  <a:srgbClr val="00B0F0"/>
                </a:solidFill>
              </a:rPr>
              <a:t>3,</a:t>
            </a:r>
            <a:r>
              <a:rPr lang="en-US" sz="2400" dirty="0" smtClean="0"/>
              <a:t>   5, </a:t>
            </a:r>
            <a:r>
              <a:rPr lang="en-US" sz="2400" dirty="0" smtClean="0">
                <a:solidFill>
                  <a:srgbClr val="00B0F0"/>
                </a:solidFill>
              </a:rPr>
              <a:t>10,</a:t>
            </a:r>
            <a:r>
              <a:rPr lang="en-US" sz="2400" dirty="0" smtClean="0"/>
              <a:t> 7, </a:t>
            </a:r>
            <a:r>
              <a:rPr lang="en-US" sz="2400" dirty="0" smtClean="0">
                <a:solidFill>
                  <a:srgbClr val="00B0F0"/>
                </a:solidFill>
              </a:rPr>
              <a:t>21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[0, 1, 3, 6, 10, 15, 21, 28]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53002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Final result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295400" y="1295400"/>
            <a:ext cx="46482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Original:  [1, 2, 3, 4, 5, 6, 7, 8]</a:t>
            </a:r>
          </a:p>
        </p:txBody>
      </p:sp>
      <p:pic>
        <p:nvPicPr>
          <p:cNvPr id="12290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9" y="2057400"/>
            <a:ext cx="52087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15400" y="2209800"/>
            <a:ext cx="0" cy="37338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24099"/>
            <a:ext cx="5410200" cy="340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 (Up-Sweep)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5354545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773" y="511558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Original array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9624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8006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8232" y="1524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__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syncthreads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before proceeding!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13884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59" y="2133600"/>
            <a:ext cx="52087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 (Down-Sweep)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5993434"/>
            <a:ext cx="381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754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Final result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8956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7338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5720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1334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__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syncthreads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before proceeding!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40209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conflicts!</a:t>
            </a:r>
          </a:p>
          <a:p>
            <a:pPr lvl="1"/>
            <a:r>
              <a:rPr lang="en-US" dirty="0" smtClean="0"/>
              <a:t>2-way, 4-way,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conflicts!</a:t>
            </a:r>
          </a:p>
          <a:p>
            <a:pPr lvl="1"/>
            <a:r>
              <a:rPr lang="en-US" dirty="0" smtClean="0"/>
              <a:t>2-way, 4-way, …</a:t>
            </a:r>
          </a:p>
          <a:p>
            <a:pPr lvl="1"/>
            <a:r>
              <a:rPr lang="en-US" dirty="0" smtClean="0"/>
              <a:t>Pad addresses!</a:t>
            </a:r>
            <a:endParaRPr lang="en-US" dirty="0"/>
          </a:p>
        </p:txBody>
      </p:sp>
      <p:pic>
        <p:nvPicPr>
          <p:cNvPr id="10243" name="Picture 3" descr="C:\Users\Kevin\Desktop\padding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92043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(University </a:t>
            </a:r>
            <a:r>
              <a:rPr lang="en-US" sz="900" dirty="0"/>
              <a:t>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7247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prefix sum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GPU-accelerated: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Prefix sum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Stream compaction</a:t>
            </a:r>
          </a:p>
          <a:p>
            <a:pPr lvl="1"/>
            <a:r>
              <a:rPr lang="en-US" dirty="0" smtClean="0"/>
              <a:t>Sorting (quicksort)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Compaction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</a:p>
          <a:p>
            <a:pPr lvl="1"/>
            <a:r>
              <a:rPr lang="en-US" dirty="0" smtClean="0"/>
              <a:t>Given array A, produce </a:t>
            </a:r>
            <a:r>
              <a:rPr lang="en-US" dirty="0" err="1" smtClean="0"/>
              <a:t>subarray</a:t>
            </a:r>
            <a:r>
              <a:rPr lang="en-US" dirty="0" smtClean="0"/>
              <a:t> of A defined by </a:t>
            </a:r>
            <a:r>
              <a:rPr lang="en-US" dirty="0" err="1" smtClean="0"/>
              <a:t>boolean</a:t>
            </a:r>
            <a:r>
              <a:rPr lang="en-US" dirty="0" smtClean="0"/>
              <a:t> condition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e.g. given array: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Produce array of numbers &gt; 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3855"/>
              </p:ext>
            </p:extLst>
          </p:nvPr>
        </p:nvGraphicFramePr>
        <p:xfrm>
          <a:off x="1524000" y="4201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9270"/>
              </p:ext>
            </p:extLst>
          </p:nvPr>
        </p:nvGraphicFramePr>
        <p:xfrm>
          <a:off x="1524000" y="52578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Compaction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334000"/>
          </a:xfrm>
        </p:spPr>
        <p:txBody>
          <a:bodyPr/>
          <a:lstStyle/>
          <a:p>
            <a:r>
              <a:rPr lang="en-US" dirty="0" smtClean="0"/>
              <a:t>Given array A:</a:t>
            </a:r>
          </a:p>
          <a:p>
            <a:endParaRPr lang="en-US" dirty="0"/>
          </a:p>
          <a:p>
            <a:pPr lvl="1"/>
            <a:r>
              <a:rPr lang="en-US" dirty="0" smtClean="0"/>
              <a:t>GPU kernel 1: Evaluate </a:t>
            </a:r>
            <a:r>
              <a:rPr lang="en-US" dirty="0" err="1" smtClean="0"/>
              <a:t>boolean</a:t>
            </a:r>
            <a:r>
              <a:rPr lang="en-US" dirty="0" smtClean="0"/>
              <a:t> condition,</a:t>
            </a:r>
          </a:p>
          <a:p>
            <a:pPr lvl="2"/>
            <a:r>
              <a:rPr lang="en-US" dirty="0" smtClean="0"/>
              <a:t>Array M: 1 if true, 0 if false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GPU kernel 2: Cumulative sum of M (denote 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GPU kernel 3: At each index,</a:t>
            </a:r>
          </a:p>
          <a:p>
            <a:pPr lvl="2"/>
            <a:r>
              <a:rPr lang="en-US" dirty="0" smtClean="0"/>
              <a:t> if M[</a:t>
            </a:r>
            <a:r>
              <a:rPr lang="en-US" dirty="0" err="1" smtClean="0"/>
              <a:t>idx</a:t>
            </a:r>
            <a:r>
              <a:rPr lang="en-US" dirty="0" smtClean="0"/>
              <a:t>] is 1, store A[</a:t>
            </a:r>
            <a:r>
              <a:rPr lang="en-US" dirty="0" err="1" smtClean="0"/>
              <a:t>idx</a:t>
            </a:r>
            <a:r>
              <a:rPr lang="en-US" dirty="0" smtClean="0"/>
              <a:t>] in output at position (S[</a:t>
            </a:r>
            <a:r>
              <a:rPr lang="en-US" dirty="0" err="1" smtClean="0"/>
              <a:t>idx</a:t>
            </a:r>
            <a:r>
              <a:rPr lang="en-US" dirty="0" smtClean="0"/>
              <a:t>] - 1)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28200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62970"/>
              </p:ext>
            </p:extLst>
          </p:nvPr>
        </p:nvGraphicFramePr>
        <p:xfrm>
          <a:off x="1524000" y="3820160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83599"/>
              </p:ext>
            </p:extLst>
          </p:nvPr>
        </p:nvGraphicFramePr>
        <p:xfrm>
          <a:off x="1524000" y="4810760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33690"/>
              </p:ext>
            </p:extLst>
          </p:nvPr>
        </p:nvGraphicFramePr>
        <p:xfrm>
          <a:off x="1524000" y="62484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GPU-accelerated: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Prefix sum</a:t>
            </a:r>
          </a:p>
          <a:p>
            <a:pPr lvl="1"/>
            <a:r>
              <a:rPr lang="en-US" dirty="0" smtClean="0"/>
              <a:t>Stream compaction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Sorting (quicksort)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sum of an array:</a:t>
            </a:r>
          </a:p>
          <a:p>
            <a:pPr lvl="1"/>
            <a:r>
              <a:rPr lang="en-US" dirty="0"/>
              <a:t>(Or any associative operator, e.g. product)</a:t>
            </a:r>
          </a:p>
          <a:p>
            <a:endParaRPr lang="en-US" dirty="0"/>
          </a:p>
          <a:p>
            <a:r>
              <a:rPr lang="en-US" dirty="0" smtClean="0"/>
              <a:t>CPU code:</a:t>
            </a:r>
            <a:endParaRPr lang="en-US" dirty="0"/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float sum = 0.0;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for (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= 0;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&lt; N;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++)</a:t>
            </a:r>
          </a:p>
          <a:p>
            <a:pPr marL="914400" lvl="2" indent="0">
              <a:buNone/>
            </a:pPr>
            <a:r>
              <a:rPr lang="en-US" sz="1500" dirty="0">
                <a:latin typeface="Lucida Console" pitchFamily="49" charset="0"/>
              </a:rPr>
              <a:t>sum += A[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GPU-accelerated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Quicksort:</a:t>
            </a:r>
          </a:p>
          <a:p>
            <a:pPr lvl="1"/>
            <a:r>
              <a:rPr lang="en-US" dirty="0" smtClean="0"/>
              <a:t>Divide-and-conquer algorithm</a:t>
            </a:r>
          </a:p>
          <a:p>
            <a:pPr lvl="1"/>
            <a:r>
              <a:rPr lang="en-US" dirty="0" smtClean="0"/>
              <a:t>Partition array along chosen pivot point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anose="020B0609040504020204" pitchFamily="49" charset="0"/>
              </a:rPr>
              <a:t>	quicksort(A</a:t>
            </a:r>
            <a:r>
              <a:rPr lang="en-US" sz="1500" dirty="0">
                <a:latin typeface="Lucida Console" panose="020B0609040504020204" pitchFamily="49" charset="0"/>
              </a:rPr>
              <a:t>, lo, hi):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anose="020B0609040504020204" pitchFamily="49" charset="0"/>
              </a:rPr>
              <a:t>	  </a:t>
            </a:r>
            <a:r>
              <a:rPr lang="en-US" sz="1500" dirty="0">
                <a:latin typeface="Lucida Console" panose="020B0609040504020204" pitchFamily="49" charset="0"/>
              </a:rPr>
              <a:t>if lo &lt; hi: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anose="020B0609040504020204" pitchFamily="49" charset="0"/>
              </a:rPr>
              <a:t>	    </a:t>
            </a:r>
            <a:r>
              <a:rPr lang="en-US" sz="1500" dirty="0">
                <a:latin typeface="Lucida Console" panose="020B0609040504020204" pitchFamily="49" charset="0"/>
              </a:rPr>
              <a:t>p := partition(A, lo, hi)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anose="020B0609040504020204" pitchFamily="49" charset="0"/>
              </a:rPr>
              <a:t>	    </a:t>
            </a:r>
            <a:r>
              <a:rPr lang="en-US" sz="1500" dirty="0">
                <a:latin typeface="Lucida Console" panose="020B0609040504020204" pitchFamily="49" charset="0"/>
              </a:rPr>
              <a:t>quicksort(A, lo, p - 1)</a:t>
            </a:r>
          </a:p>
          <a:p>
            <a:pPr marL="0" indent="0">
              <a:buNone/>
            </a:pPr>
            <a:r>
              <a:rPr lang="en-US" sz="1500" dirty="0" smtClean="0">
                <a:latin typeface="Lucida Console" panose="020B0609040504020204" pitchFamily="49" charset="0"/>
              </a:rPr>
              <a:t>	    </a:t>
            </a:r>
            <a:r>
              <a:rPr lang="en-US" sz="1500" dirty="0">
                <a:latin typeface="Lucida Console" panose="020B0609040504020204" pitchFamily="49" charset="0"/>
              </a:rPr>
              <a:t>quicksort(A, p + 1, hi)</a:t>
            </a:r>
          </a:p>
        </p:txBody>
      </p:sp>
      <p:pic>
        <p:nvPicPr>
          <p:cNvPr id="13314" name="Picture 2" descr="C:\Users\Kevin\Downloads\Partition_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90" y="3271837"/>
            <a:ext cx="2755910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43800" y="262550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Sequential version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GPU-accelerated partition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 smtClean="0"/>
              <a:t>Given array A: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Choose pivot (e.g. 3)</a:t>
            </a:r>
            <a:endParaRPr lang="en-US" dirty="0"/>
          </a:p>
          <a:p>
            <a:pPr lvl="1"/>
            <a:r>
              <a:rPr lang="en-US" dirty="0" smtClean="0"/>
              <a:t>Stream compact on condition:  ≤ 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Store pivot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Stream compact on condition:  &gt; 3   </a:t>
            </a:r>
            <a:r>
              <a:rPr lang="en-US" sz="2000" dirty="0" smtClean="0"/>
              <a:t>(store with offset)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81332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14705"/>
              </p:ext>
            </p:extLst>
          </p:nvPr>
        </p:nvGraphicFramePr>
        <p:xfrm>
          <a:off x="1524000" y="38963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8887"/>
              </p:ext>
            </p:extLst>
          </p:nvPr>
        </p:nvGraphicFramePr>
        <p:xfrm>
          <a:off x="1524000" y="48869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72118"/>
              </p:ext>
            </p:extLst>
          </p:nvPr>
        </p:nvGraphicFramePr>
        <p:xfrm>
          <a:off x="1524000" y="59537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acceleration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partitioning/synchronization on sub-arrays results in sorted array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“Less obviously parallelizable” problems</a:t>
            </a:r>
          </a:p>
          <a:p>
            <a:pPr lvl="1"/>
            <a:r>
              <a:rPr lang="en-US" dirty="0" smtClean="0"/>
              <a:t>Hardware matters! (synchronization, bank conflicts, …)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GPU Gems, Vol. 3, Ch. </a:t>
            </a:r>
            <a:r>
              <a:rPr lang="en-US" smtClean="0"/>
              <a:t>39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876800" cy="4525963"/>
          </a:xfrm>
        </p:spPr>
        <p:txBody>
          <a:bodyPr/>
          <a:lstStyle/>
          <a:p>
            <a:r>
              <a:rPr lang="en-US" dirty="0"/>
              <a:t>Add two arrays </a:t>
            </a:r>
            <a:r>
              <a:rPr lang="en-US" dirty="0" err="1">
                <a:solidFill>
                  <a:schemeClr val="bg1"/>
                </a:solidFill>
              </a:rPr>
              <a:t>fffffffffffffffffffff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/>
              <a:t>A[] + B[] -&gt; C[] </a:t>
            </a:r>
            <a:r>
              <a:rPr lang="en-US" dirty="0" err="1">
                <a:solidFill>
                  <a:schemeClr val="bg1"/>
                </a:solidFill>
              </a:rPr>
              <a:t>fffffffffffffffffffffffff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CPU code: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float *C = </a:t>
            </a:r>
            <a:r>
              <a:rPr lang="en-US" sz="1500" dirty="0" err="1">
                <a:latin typeface="Lucida Console" pitchFamily="49" charset="0"/>
              </a:rPr>
              <a:t>malloc</a:t>
            </a:r>
            <a:r>
              <a:rPr lang="en-US" sz="1500" dirty="0">
                <a:latin typeface="Lucida Console" pitchFamily="49" charset="0"/>
              </a:rPr>
              <a:t>(N * </a:t>
            </a:r>
            <a:r>
              <a:rPr lang="en-US" sz="1500" dirty="0" err="1">
                <a:latin typeface="Lucida Console" pitchFamily="49" charset="0"/>
              </a:rPr>
              <a:t>sizeof</a:t>
            </a:r>
            <a:r>
              <a:rPr lang="en-US" sz="1500" dirty="0">
                <a:latin typeface="Lucida Console" pitchFamily="49" charset="0"/>
              </a:rPr>
              <a:t>(float));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for (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= 0;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&lt; N;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++)</a:t>
            </a:r>
          </a:p>
          <a:p>
            <a:pPr marL="914400" lvl="2" indent="0">
              <a:buNone/>
            </a:pPr>
            <a:r>
              <a:rPr lang="en-US" sz="1500" dirty="0">
                <a:latin typeface="Lucida Console" pitchFamily="49" charset="0"/>
              </a:rPr>
              <a:t>C[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] = A[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] + B[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];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sum of an array:</a:t>
            </a:r>
          </a:p>
          <a:p>
            <a:pPr lvl="1"/>
            <a:r>
              <a:rPr lang="en-US" dirty="0"/>
              <a:t>(Or any associative operator, e.g. product)</a:t>
            </a:r>
          </a:p>
          <a:p>
            <a:endParaRPr lang="en-US" dirty="0"/>
          </a:p>
          <a:p>
            <a:r>
              <a:rPr lang="en-US" dirty="0"/>
              <a:t>CPU code: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float sum = 0.0;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for (</a:t>
            </a:r>
            <a:r>
              <a:rPr lang="en-US" sz="1500" dirty="0" err="1">
                <a:latin typeface="Lucida Console" pitchFamily="49" charset="0"/>
              </a:rPr>
              <a:t>int</a:t>
            </a:r>
            <a:r>
              <a:rPr lang="en-US" sz="1500" dirty="0">
                <a:latin typeface="Lucida Console" pitchFamily="49" charset="0"/>
              </a:rPr>
              <a:t>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= 0;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 &lt; N; 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++)</a:t>
            </a:r>
          </a:p>
          <a:p>
            <a:pPr marL="914400" lvl="2" indent="0">
              <a:buNone/>
            </a:pPr>
            <a:r>
              <a:rPr lang="en-US" sz="1500" dirty="0">
                <a:latin typeface="Lucida Console" pitchFamily="49" charset="0"/>
              </a:rPr>
              <a:t>sum += A[</a:t>
            </a:r>
            <a:r>
              <a:rPr lang="en-US" sz="1500" dirty="0" err="1">
                <a:latin typeface="Lucida Console" pitchFamily="49" charset="0"/>
              </a:rPr>
              <a:t>i</a:t>
            </a:r>
            <a:r>
              <a:rPr lang="en-US" sz="1500" dirty="0">
                <a:latin typeface="Lucida Console" pitchFamily="49" charset="0"/>
              </a:rPr>
              <a:t>];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vs. </a:t>
            </a:r>
            <a:r>
              <a:rPr lang="en-US" dirty="0" err="1"/>
              <a:t>elementwise</a:t>
            </a:r>
            <a:r>
              <a:rPr lang="en-US" dirty="0"/>
              <a:t>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two arrays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(allocate memory for C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In </a:t>
            </a:r>
            <a:r>
              <a:rPr lang="en-US" sz="1500" dirty="0">
                <a:latin typeface="Lucida Console" pitchFamily="49" charset="0"/>
              </a:rPr>
              <a:t>each thread,</a:t>
            </a:r>
          </a:p>
          <a:p>
            <a:pPr marL="857250" lvl="2" indent="0">
              <a:buNone/>
            </a:pPr>
            <a:r>
              <a:rPr lang="en-US" sz="1300" dirty="0">
                <a:latin typeface="Lucida Console" pitchFamily="49" charset="0"/>
              </a:rPr>
              <a:t>f</a:t>
            </a:r>
            <a:r>
              <a:rPr lang="en-US" sz="1300" dirty="0" smtClean="0">
                <a:latin typeface="Lucida Console" pitchFamily="49" charset="0"/>
              </a:rPr>
              <a:t>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>
                <a:latin typeface="Lucida Console" pitchFamily="49" charset="0"/>
              </a:rPr>
              <a:t>C[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&lt;- A[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+ B[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Wait </a:t>
            </a:r>
            <a:r>
              <a:rPr lang="en-US" sz="1500" dirty="0">
                <a:latin typeface="Lucida Console" pitchFamily="49" charset="0"/>
              </a:rPr>
              <a:t>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chemeClr val="bg1"/>
                </a:solidFill>
                <a:latin typeface="Lucida Console" pitchFamily="49" charset="0"/>
              </a:rPr>
              <a:t>f</a:t>
            </a: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 of an array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(set sum to 0.0)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In each thread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(Set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to 0.0)</a:t>
            </a:r>
          </a:p>
          <a:p>
            <a:pPr marL="857250" lvl="2" indent="0">
              <a:buNone/>
            </a:pPr>
            <a:endParaRPr lang="en-US" sz="1300" dirty="0">
              <a:latin typeface="Lucida Console" pitchFamily="49" charset="0"/>
            </a:endParaRP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for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+= A[</a:t>
            </a:r>
            <a:r>
              <a:rPr lang="en-US" sz="1300" dirty="0" err="1" smtClean="0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  <a:endParaRPr lang="en-US" sz="1300" dirty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“return”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Wait 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j = 0,…,#threads-1: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sum += (thread j’s sum)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vs. </a:t>
            </a:r>
            <a:r>
              <a:rPr lang="en-US" dirty="0" err="1"/>
              <a:t>elementwise</a:t>
            </a:r>
            <a:r>
              <a:rPr lang="en-US" dirty="0"/>
              <a:t> add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two arrays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(allocate memory for C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In </a:t>
            </a:r>
            <a:r>
              <a:rPr lang="en-US" sz="1500" dirty="0">
                <a:latin typeface="Lucida Console" pitchFamily="49" charset="0"/>
              </a:rPr>
              <a:t>each thread,</a:t>
            </a:r>
          </a:p>
          <a:p>
            <a:pPr marL="857250" lvl="2" indent="0">
              <a:buNone/>
            </a:pPr>
            <a:r>
              <a:rPr lang="en-US" sz="1300" dirty="0">
                <a:latin typeface="Lucida Console" pitchFamily="49" charset="0"/>
              </a:rPr>
              <a:t>f</a:t>
            </a:r>
            <a:r>
              <a:rPr lang="en-US" sz="1300" dirty="0" smtClean="0">
                <a:latin typeface="Lucida Console" pitchFamily="49" charset="0"/>
              </a:rPr>
              <a:t>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>
                <a:latin typeface="Lucida Console" pitchFamily="49" charset="0"/>
              </a:rPr>
              <a:t>C[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&lt;- A[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+ B[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Wait </a:t>
            </a:r>
            <a:r>
              <a:rPr lang="en-US" sz="1500" dirty="0">
                <a:latin typeface="Lucida Console" pitchFamily="49" charset="0"/>
              </a:rPr>
              <a:t>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chemeClr val="bg1"/>
                </a:solidFill>
                <a:latin typeface="Lucida Console" pitchFamily="49" charset="0"/>
              </a:rPr>
              <a:t>f</a:t>
            </a: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 of an array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(set sum to 0.0)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In each thread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(Set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to 0.0)</a:t>
            </a:r>
          </a:p>
          <a:p>
            <a:pPr marL="857250" lvl="2" indent="0">
              <a:buNone/>
            </a:pPr>
            <a:endParaRPr lang="en-US" sz="1300" dirty="0">
              <a:latin typeface="Lucida Console" pitchFamily="49" charset="0"/>
            </a:endParaRP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for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+= A[</a:t>
            </a:r>
            <a:r>
              <a:rPr lang="en-US" sz="1300" dirty="0" err="1" smtClean="0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  <a:endParaRPr lang="en-US" sz="1300" dirty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“return”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Wait 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j = 0,…,#threads-1: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sum += (thread j’s sum)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43400" y="5867400"/>
            <a:ext cx="449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64124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Serial recombination!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vs. </a:t>
            </a:r>
            <a:r>
              <a:rPr lang="en-US" dirty="0" err="1"/>
              <a:t>elementwise</a:t>
            </a:r>
            <a:r>
              <a:rPr lang="en-US" dirty="0"/>
              <a:t>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 of an array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(set sum to 0.0)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In each thread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(Set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to 0.0)</a:t>
            </a:r>
          </a:p>
          <a:p>
            <a:pPr marL="857250" lvl="2" indent="0">
              <a:buNone/>
            </a:pPr>
            <a:endParaRPr lang="en-US" sz="1300" dirty="0">
              <a:latin typeface="Lucida Console" pitchFamily="49" charset="0"/>
            </a:endParaRP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for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+= A[</a:t>
            </a:r>
            <a:r>
              <a:rPr lang="en-US" sz="1300" dirty="0" err="1" smtClean="0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  <a:endParaRPr lang="en-US" sz="1300" dirty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“return”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Wait 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for j = 0,…,#threads-1: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smtClean="0">
                <a:latin typeface="Lucida Console" pitchFamily="49" charset="0"/>
              </a:rPr>
              <a:t>sum += (thread j’s sum)</a:t>
            </a: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43400" y="5867400"/>
            <a:ext cx="449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64124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Serial recombination!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Serial recombination has greater impact with more threads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CPU – no big deal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GPU – </a:t>
            </a:r>
            <a:r>
              <a:rPr lang="en-US" b="0" dirty="0" smtClean="0">
                <a:solidFill>
                  <a:srgbClr val="FF0000"/>
                </a:solidFill>
              </a:rPr>
              <a:t>big deal</a:t>
            </a:r>
          </a:p>
        </p:txBody>
      </p:sp>
    </p:spTree>
    <p:extLst>
      <p:ext uri="{BB962C8B-B14F-4D97-AF65-F5344CB8AC3E}">
        <p14:creationId xmlns:p14="http://schemas.microsoft.com/office/powerpoint/2010/main" val="26279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Reduction vs. </a:t>
            </a:r>
            <a:r>
              <a:rPr lang="en-US" dirty="0" err="1"/>
              <a:t>elementwise</a:t>
            </a:r>
            <a:r>
              <a:rPr lang="en-US" dirty="0"/>
              <a:t> </a:t>
            </a:r>
            <a:r>
              <a:rPr lang="en-US" dirty="0" smtClean="0"/>
              <a:t>add (v2)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 two arrays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(allocate memory for C</a:t>
            </a:r>
            <a:r>
              <a:rPr lang="en-US" sz="1500" dirty="0" smtClean="0">
                <a:latin typeface="Lucida Console" pitchFamily="49" charset="0"/>
              </a:rPr>
              <a:t>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In </a:t>
            </a:r>
            <a:r>
              <a:rPr lang="en-US" sz="1500" dirty="0">
                <a:latin typeface="Lucida Console" pitchFamily="49" charset="0"/>
              </a:rPr>
              <a:t>each thread,</a:t>
            </a:r>
          </a:p>
          <a:p>
            <a:pPr marL="857250" lvl="2" indent="0">
              <a:buNone/>
            </a:pPr>
            <a:r>
              <a:rPr lang="en-US" sz="1300" dirty="0">
                <a:latin typeface="Lucida Console" pitchFamily="49" charset="0"/>
              </a:rPr>
              <a:t>f</a:t>
            </a:r>
            <a:r>
              <a:rPr lang="en-US" sz="1300" dirty="0" smtClean="0">
                <a:latin typeface="Lucida Console" pitchFamily="49" charset="0"/>
              </a:rPr>
              <a:t>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>
                <a:latin typeface="Lucida Console" pitchFamily="49" charset="0"/>
              </a:rPr>
              <a:t>C[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&lt;- A[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] + B[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Wait </a:t>
            </a:r>
            <a:r>
              <a:rPr lang="en-US" sz="1500" dirty="0">
                <a:latin typeface="Lucida Console" pitchFamily="49" charset="0"/>
              </a:rPr>
              <a:t>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solidFill>
                  <a:schemeClr val="bg1"/>
                </a:solidFill>
                <a:latin typeface="Lucida Console" pitchFamily="49" charset="0"/>
              </a:rPr>
              <a:t>f</a:t>
            </a:r>
            <a:endParaRPr lang="en-US" sz="1500" dirty="0">
              <a:solidFill>
                <a:schemeClr val="bg1"/>
              </a:solidFill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 of an array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(multithreaded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pseudocode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(set sum to 0.0)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 smtClean="0">
                <a:latin typeface="Lucida Console" pitchFamily="49" charset="0"/>
              </a:rPr>
              <a:t>(create threads, assign indices)</a:t>
            </a: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...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In each thread</a:t>
            </a:r>
            <a:r>
              <a:rPr lang="en-US" sz="1500" dirty="0" smtClean="0">
                <a:latin typeface="Lucida Console" pitchFamily="49" charset="0"/>
              </a:rPr>
              <a:t>,</a:t>
            </a: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(Set </a:t>
            </a: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to 0.0)</a:t>
            </a:r>
          </a:p>
          <a:p>
            <a:pPr marL="857250" lvl="2" indent="0">
              <a:buNone/>
            </a:pPr>
            <a:endParaRPr lang="en-US" sz="1300" dirty="0">
              <a:latin typeface="Lucida Console" pitchFamily="49" charset="0"/>
            </a:endParaRPr>
          </a:p>
          <a:p>
            <a:pPr marL="857250" lvl="2" indent="0">
              <a:buNone/>
            </a:pPr>
            <a:r>
              <a:rPr lang="en-US" sz="1300" dirty="0" smtClean="0">
                <a:latin typeface="Lucida Console" pitchFamily="49" charset="0"/>
              </a:rPr>
              <a:t>for </a:t>
            </a:r>
            <a:r>
              <a:rPr lang="en-US" sz="1300" dirty="0">
                <a:latin typeface="Lucida Console" pitchFamily="49" charset="0"/>
              </a:rPr>
              <a:t>(</a:t>
            </a:r>
            <a:r>
              <a:rPr lang="en-US" sz="1300" dirty="0" err="1">
                <a:latin typeface="Lucida Console" pitchFamily="49" charset="0"/>
              </a:rPr>
              <a:t>i</a:t>
            </a:r>
            <a:r>
              <a:rPr lang="en-US" sz="1300" dirty="0">
                <a:latin typeface="Lucida Console" pitchFamily="49" charset="0"/>
              </a:rPr>
              <a:t> from beginning region of thread)</a:t>
            </a:r>
          </a:p>
          <a:p>
            <a:pPr marL="1371600" lvl="3" indent="0">
              <a:buNone/>
            </a:pPr>
            <a:r>
              <a:rPr lang="en-US" sz="1300" dirty="0" err="1" smtClean="0">
                <a:latin typeface="Lucida Console" pitchFamily="49" charset="0"/>
              </a:rPr>
              <a:t>thread_sum</a:t>
            </a:r>
            <a:r>
              <a:rPr lang="en-US" sz="1300" dirty="0" smtClean="0">
                <a:latin typeface="Lucida Console" pitchFamily="49" charset="0"/>
              </a:rPr>
              <a:t> += A[</a:t>
            </a:r>
            <a:r>
              <a:rPr lang="en-US" sz="1300" dirty="0" err="1" smtClean="0">
                <a:latin typeface="Lucida Console" pitchFamily="49" charset="0"/>
              </a:rPr>
              <a:t>i</a:t>
            </a:r>
            <a:r>
              <a:rPr lang="en-US" sz="1300" dirty="0" smtClean="0">
                <a:latin typeface="Lucida Console" pitchFamily="49" charset="0"/>
              </a:rPr>
              <a:t>]</a:t>
            </a:r>
            <a:endParaRPr lang="en-US" sz="1300" dirty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r>
              <a:rPr lang="en-US" sz="1200" dirty="0" smtClean="0">
                <a:latin typeface="Lucida Console" pitchFamily="49" charset="0"/>
              </a:rPr>
              <a:t>Atomically add </a:t>
            </a:r>
            <a:r>
              <a:rPr lang="en-US" sz="1200" dirty="0" err="1" smtClean="0">
                <a:latin typeface="Lucida Console" pitchFamily="49" charset="0"/>
              </a:rPr>
              <a:t>thread_sum</a:t>
            </a:r>
            <a:r>
              <a:rPr lang="en-US" sz="1200" dirty="0" smtClean="0">
                <a:latin typeface="Lucida Console" pitchFamily="49" charset="0"/>
              </a:rPr>
              <a:t> to sum</a:t>
            </a:r>
            <a:endParaRPr lang="en-US" sz="1300" dirty="0" smtClean="0">
              <a:latin typeface="Lucida Console" pitchFamily="49" charset="0"/>
            </a:endParaRPr>
          </a:p>
          <a:p>
            <a:pPr marL="914400" lvl="2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Wait for threads to synchronize</a:t>
            </a:r>
            <a:r>
              <a:rPr lang="en-US" sz="1500" dirty="0" smtClean="0">
                <a:latin typeface="Lucida Console" pitchFamily="49" charset="0"/>
              </a:rPr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300" dirty="0" smtClean="0">
                <a:solidFill>
                  <a:schemeClr val="bg1"/>
                </a:solidFill>
              </a:rPr>
              <a:t>1</a:t>
            </a:r>
            <a:endParaRPr lang="en-US" sz="13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11915</TotalTime>
  <Words>1533</Words>
  <Application>Microsoft Office PowerPoint</Application>
  <PresentationFormat>On-screen Show (4:3)</PresentationFormat>
  <Paragraphs>486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CS 179: GPU Programming</vt:lpstr>
      <vt:lpstr>Week 3</vt:lpstr>
      <vt:lpstr>Outline</vt:lpstr>
      <vt:lpstr>Reduction</vt:lpstr>
      <vt:lpstr>PowerPoint Presentation</vt:lpstr>
      <vt:lpstr>Reduction vs. elementwise add</vt:lpstr>
      <vt:lpstr>Reduction vs. elementwise add</vt:lpstr>
      <vt:lpstr>Reduction vs. elementwise add</vt:lpstr>
      <vt:lpstr>Reduction vs. elementwise add (v2)</vt:lpstr>
      <vt:lpstr>Reduction vs. elementwise add (v2)</vt:lpstr>
      <vt:lpstr>Naive reduction</vt:lpstr>
      <vt:lpstr>Naive reduction</vt:lpstr>
      <vt:lpstr>Naive (but correct) reduction</vt:lpstr>
      <vt:lpstr>GPU threads in naive reduction</vt:lpstr>
      <vt:lpstr>Shared memory accumulation</vt:lpstr>
      <vt:lpstr>Shared memory accumulation (2)</vt:lpstr>
      <vt:lpstr>“Binary tree” reduction</vt:lpstr>
      <vt:lpstr>“Binary tree” reduction</vt:lpstr>
      <vt:lpstr>“Binary tree” reduction</vt:lpstr>
      <vt:lpstr>Non-divergent reduction</vt:lpstr>
      <vt:lpstr>Non-divergent reduction</vt:lpstr>
      <vt:lpstr>Sequential addressing</vt:lpstr>
      <vt:lpstr>Reduction</vt:lpstr>
      <vt:lpstr>Outline</vt:lpstr>
      <vt:lpstr>Prefix Sum</vt:lpstr>
      <vt:lpstr>Prefix Sum</vt:lpstr>
      <vt:lpstr>Prefix Sum</vt:lpstr>
      <vt:lpstr>Prefix Sum</vt:lpstr>
      <vt:lpstr>Prefix Sum sample code (up-sweep)</vt:lpstr>
      <vt:lpstr>Prefix Sum sample code (down-sweep)</vt:lpstr>
      <vt:lpstr>Prefix Sum (Up-Sweep)</vt:lpstr>
      <vt:lpstr>Prefix Sum (Down-Sweep)</vt:lpstr>
      <vt:lpstr>Prefix sum</vt:lpstr>
      <vt:lpstr>Prefix sum</vt:lpstr>
      <vt:lpstr>PowerPoint Presentation</vt:lpstr>
      <vt:lpstr>Outline</vt:lpstr>
      <vt:lpstr>Stream Compaction</vt:lpstr>
      <vt:lpstr>Stream Compaction</vt:lpstr>
      <vt:lpstr>Outline</vt:lpstr>
      <vt:lpstr>GPU-accelerated quicksort</vt:lpstr>
      <vt:lpstr>GPU-accelerated partition</vt:lpstr>
      <vt:lpstr>GPU acceleration details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Kevin</cp:lastModifiedBy>
  <cp:revision>953</cp:revision>
  <cp:lastPrinted>2015-04-13T19:44:39Z</cp:lastPrinted>
  <dcterms:created xsi:type="dcterms:W3CDTF">2015-03-24T02:17:19Z</dcterms:created>
  <dcterms:modified xsi:type="dcterms:W3CDTF">2015-04-14T20:51:52Z</dcterms:modified>
</cp:coreProperties>
</file>