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9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31" Type="http://schemas.openxmlformats.org/officeDocument/2006/relationships/slide" Target="slides/slide26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34" Type="http://schemas.openxmlformats.org/officeDocument/2006/relationships/slide" Target="slides/slide29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2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 said warps must execute identical instructions. How could this be handled?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For thread ids (and thus warp membership), x has the smallest stride, followed by y (stride blockSize.x), followed by z (stride blockSize.x * blockSize.y).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Takes twice as long to compute (assuming foo and bar take same amount of time)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we just saw was 2 way divergence.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 way divergence also happens if 31 threads in a warp take 1 code path and 1 takes another.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How is 32 way divergence possible? Why not greater than 32 way divergence?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I’ll mention shared memory a few more times in this lecture. shared memory is user programmable cache on SM.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We’ve worked our way down to the bottom, this is the most fundamental idea in the lecture.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latency = how long it takes to accomplish 1 thing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throughput = rate at which you can accomplish infinite things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CPU instruction latency link is super useful, agn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eventually instructions are completing on every clock, latency only matters at beginning and we achieve good throughput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 chair is always arriving at the top of the lift. This is optimal in some sense.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Now we are at bottom of stack and can start working back up.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everything depends on writes (or at least other writes do)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instruction dependencies are tricky, multiple adds to same accumulator depend on each other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warp schedulers find execution units to actually perform instructions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I’ve put almost no code examples/function signatures in these lectures so I can focus on concepts.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 trust that students can Google “how to limit CUDA register usage” so I don’t need to put a syntax example in my slides.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My goal is to get you to the point where you realize you need to limit register usage (or do whatever).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If after this set, people think they would learn better with more code snippets in my slides, I’m open to that change.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Instruction dependencies are important to think about for high performance computing on x86, Nvidia architectures.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This is just an unrolled for loop.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adds to acc0 are completely independent from adds to acc1.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If you were going to actually write this, it would be a for loop that processes two elements at a time.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Note this is uglier than the simple approach. How do you process list if there’s an odd number of elements?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General theme: When you write high performance code, you get closer and closer to writing assembly (because you have assembly in mind).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Code gets uglier and harder to maintain. Performance and maintainability is a trade-off, don’t prematurely optimize!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x0 = x[0] lines indicate loading from memory into register, about 300 clocks.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Which instructions can overlap? Can we do better at overlapping instructions to hide latency?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HPC involves a lot of worrying about if the compiler is doing what you want.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Note there is exactly the same set of compiled instructions, just a different ordering. cuts time roughly in half.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For exactly the “source” code written, I expect a decent compiler to do something more like this.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What if we were doing generalized vector add instead of just coordinate (2 component) addition?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Not sure if I trust compiler to unroll loop, reorder unrolled instructions, and then use vectorized instructions.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Realistically, the compiler probably will, but that’s something to be worrying about.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There’s a link on the resource section of the website about “how to write code compiler can actually optimize”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For a GPU matrix multiplication paper, researchers actually wrote their own scripts to find the optimal instruction ordering.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Each scheduler has 2 dispatchers.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Can start 2 instructions at once only if there are no instruction dependencies.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Note that it now takes up to 80 warp instructions to hide latency of warp add (10 cycles) rather than just 10 warp instructions.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GK110 has 15 SMs, so on a single clock up to 15 * 8 = 120 warp instructions initiated =&gt; 120 * 32 = 3840 scalar instructions.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Grid is just for convenience. From an execution standpoint, might just have a single grid cell that contains all the blocks.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Same for block shape.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Implications of single SM per block: shared cache, want block size to be a multiple of 32 (ask the class)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ask what max threads / SM and max threads / block mean about how many blocks we need to achieve full occupancy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We fit some integer number of blocks onto each SM.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threads/block matters because (combined with the number of blocks) let’s us know how many warps there are on the SM.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So what determines how many blocks are put on the SM?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register usage / block. You can specify __launch_bounds__ to limit register usage. Can easily get register usage numbers by setting a flag in nvcc.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shmem / block.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Could also consider “register occupancy” or “shared memory occupancy”, but I’ve never heard of anyone doing this.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Higher occupancy is generally better, but certainly not always. Why might lower occupancy be better?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Lower occupancy allows hiding less latency, but there is also (hopefully) less latency to hide because each thread has more resources.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Share that for my GPU matrix multiplication implementation I found 25% occupancy works best (because 128 registers/thread)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Its impossible to take full advantage of GPU hardware if you don’t know about the hardware.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Start at the top (high-level of hardware), go down (to smaller hardware components), and then come back up today.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Creating binaries from CUDA kernels and transferring these binaries to the GPU is interesting, but less applicable than hardware knowledge.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Useful for debugging.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Ask if people have taken CS 24, know what a register/cache is. If not, given super fast explanation.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More on warp schedulers later. They choose which ready-to-execute work gets to execute on a given clock.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Execution cores perform integer and floating point instructions.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Most GPUs used for CUDA are top-end GPUs and have 10-15 SMs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named after scientists, Pascal and Volta next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GPGPU relatively new, a lot of changes between architectures (different number of cores, caches, etc)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Also different from programming perspective (new instructions, double support)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Haro &amp; Mako are Fermi, Minuteman &amp; MX are Kepler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When I say anything about hardware, I’m talking about Fermi and later. I’ll try to distinguish between Fermi and Kepler.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 know Kepler the best and will talk about it the most. We don’t have access to any Maxwell GPUs anyway.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much more complicated now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SFU = Special Function Units, amazing for transcendentals (exp, sin)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GPUs have much better support of 32 bit applications rather than 64, so use floats (instead of doubles) when you can and 32 bit ints rather than 64 bit.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Floats are often faster than doubles because they are smaller (cuts IO in half)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Multiple instructions to do 64 bit integer math. Pointers on GPUs are 64 bits (on 64 bit OS)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I’ve been bitten before by doing a bunch of math to compute an array index (which is eventually added to a pointer) and compiler decides to offset math in 64 bits (divides were horrible)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half precision floating point exists for storage but not math. would be interested to see if someone get better math performance by storing half precision.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SIMD on CPUs includes SSE (128 bits = 4 floats), AVX (256 bits = 8 floats), AVX 512 (16 floats).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Nvidia does 1024 bits = 32 floats.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warps are a more natural primitive to think about than threads (because warps can act independently, threads don’t)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warps make chips smaller, cheaper, possible.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nvidia.com/cuda/cuda-c-programming-guide/index.html#multiprocessor-level" TargetMode="External"/><Relationship Id="rId3" Type="http://schemas.openxmlformats.org/officeDocument/2006/relationships/hyperlink" Target="https://gist.github.com/jboner/2841832" TargetMode="External"/><Relationship Id="rId6" Type="http://schemas.openxmlformats.org/officeDocument/2006/relationships/hyperlink" Target="http://www.cs.berkeley.edu/~volkov/volkov10-GTC.pdf" TargetMode="External"/><Relationship Id="rId5" Type="http://schemas.openxmlformats.org/officeDocument/2006/relationships/hyperlink" Target="http://agner.org/optimize/instruction_tables.pdf" TargetMode="Externa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2.jpg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3" Type="http://schemas.openxmlformats.org/officeDocument/2006/relationships/image" Target="../media/image00.jpg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s://developer.nvidia.com/cuda-gpus" TargetMode="Externa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3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CS 179 Lecture 4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GPU Compute Architecture</a:t>
            </a:r>
          </a:p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Warp Divergence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idx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threadIdx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x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blockSize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x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threadIdx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y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blockSize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y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threadidx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z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bool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branch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idx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%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32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16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branch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 foo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();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 bar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();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lang="en"/>
              <a:t>Different branches taken within a warp.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How can GPU handle this?</a:t>
            </a:r>
          </a:p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Warp Divergence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idx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threadIdx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x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blockSize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x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threadIdx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y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blockSize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y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threadidx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z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bool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branch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idx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%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32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16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branch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 foo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();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 bar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cxnSp>
        <p:nvCxnSpPr>
          <p:cNvPr id="117" name="Shape 117"/>
          <p:cNvCxnSpPr/>
          <p:nvPr/>
        </p:nvCxnSpPr>
        <p:spPr>
          <a:xfrm flipH="1">
            <a:off x="1558325" y="2256250"/>
            <a:ext cx="2399699" cy="19199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18" name="Shape 118"/>
          <p:cNvSpPr txBox="1"/>
          <p:nvPr/>
        </p:nvSpPr>
        <p:spPr>
          <a:xfrm>
            <a:off x="4158775" y="1950300"/>
            <a:ext cx="4397999" cy="147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First the 16 threads with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branch == 1 </a:t>
            </a:r>
            <a:r>
              <a:rPr lang="en" sz="2400"/>
              <a:t>execute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foo() </a:t>
            </a:r>
            <a:r>
              <a:rPr lang="en" sz="2400"/>
              <a:t>while other 16 threads do nothing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Warp Divergence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idx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threadIdx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x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blockSize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x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threadIdx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y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blockSize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y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threadidx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z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bool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branch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idx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%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32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16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branch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 foo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();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 bar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cxnSp>
        <p:nvCxnSpPr>
          <p:cNvPr id="126" name="Shape 126"/>
          <p:cNvCxnSpPr/>
          <p:nvPr/>
        </p:nvCxnSpPr>
        <p:spPr>
          <a:xfrm rot="10800000">
            <a:off x="1523525" y="2867274"/>
            <a:ext cx="2288399" cy="204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7" name="Shape 127"/>
          <p:cNvSpPr txBox="1"/>
          <p:nvPr/>
        </p:nvSpPr>
        <p:spPr>
          <a:xfrm>
            <a:off x="3941200" y="2867275"/>
            <a:ext cx="4397999" cy="147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Then the other 16 threads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/>
              <a:t>execute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bar() </a:t>
            </a:r>
            <a:r>
              <a:rPr lang="en" sz="2400"/>
              <a:t>while the first 16 threads do nothing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Warp Divergence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This clearly isn’t good parallelism!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This phenomena is called “divergence”, and we want to avoid it!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Example was 2-way divergence, could have up to 32-way divergence :(</a:t>
            </a:r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key idea of GPU programming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Have threads in the same warp do very similar work!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Limits divergence, helps with memory coalescing and avoiding shared memory bank conflicts (more on that next time)</a:t>
            </a:r>
          </a:p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Latency &amp; Throughput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CPU = low latency, low throughput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GPU = high latency, high throughput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CPU clock = 3 GHz (3 clocks/ns)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GPU clock = 1 GHz (1 clock/ns)</a:t>
            </a:r>
          </a:p>
        </p:txBody>
      </p:sp>
      <p:sp>
        <p:nvSpPr>
          <p:cNvPr id="148" name="Shape 14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Instruction &amp; Memory Latency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CPU main memory latency: ~100ns </a:t>
            </a:r>
            <a:r>
              <a:rPr lang="en" u="sng">
                <a:solidFill>
                  <a:schemeClr val="hlink"/>
                </a:solidFill>
                <a:hlinkClick r:id="rId3"/>
              </a:rPr>
              <a:t>↗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GPU main memory latency: ~300ns </a:t>
            </a:r>
            <a:r>
              <a:rPr lang="en" u="sng">
                <a:solidFill>
                  <a:schemeClr val="hlink"/>
                </a:solidFill>
                <a:hlinkClick r:id="rId4"/>
              </a:rPr>
              <a:t>↗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CPU arithmetic instruction latency: ~1ns </a:t>
            </a:r>
            <a:r>
              <a:rPr lang="en" u="sng">
                <a:solidFill>
                  <a:schemeClr val="hlink"/>
                </a:solidFill>
                <a:hlinkClick r:id="rId5"/>
              </a:rPr>
              <a:t>↗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GPU arithmetic instruction latency: ~10ns </a:t>
            </a:r>
            <a:r>
              <a:rPr lang="en" u="sng">
                <a:solidFill>
                  <a:schemeClr val="hlink"/>
                </a:solidFill>
                <a:hlinkClick r:id="rId6"/>
              </a:rPr>
              <a:t>↗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GPU numbers are for Kepler; Fermi is ~2x this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Hide the latency!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Another key to GPU programming is hiding latency.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While one warp waits on IO or an arithmetic instruction to finish executing, have another warp start executing an instruction!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More warps ⇒ hide more latency</a:t>
            </a:r>
          </a:p>
        </p:txBody>
      </p:sp>
      <p:sp>
        <p:nvSpPr>
          <p:cNvPr id="162" name="Shape 16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Chairlifts hide latency!</a:t>
            </a:r>
          </a:p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76375" y="228175"/>
            <a:ext cx="3813750" cy="399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Warps execute on a single SM.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SM’s warp schedulers find a warp that is ready to execute and issues it instructions.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ready to execute ⇔ next instruction doesn’t depend on currently executing instructions.</a:t>
            </a:r>
          </a:p>
        </p:txBody>
      </p:sp>
      <p:sp>
        <p:nvSpPr>
          <p:cNvPr id="175" name="Shape 17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76" name="Shape 1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SM’s execute warps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This is my first lecture ever	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Tell me if I’m not speaking loud enough, going too fast/slow, etc.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Also feel free to give me lecture feedback over email or at office hours.</a:t>
            </a:r>
          </a:p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Instruction Dependencies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457200" y="1200150"/>
            <a:ext cx="28410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acc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x0;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acc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x1;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acc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x2;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acc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x3;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...</a:t>
            </a:r>
          </a:p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84" name="Shape 184"/>
          <p:cNvSpPr txBox="1"/>
          <p:nvPr/>
        </p:nvSpPr>
        <p:spPr>
          <a:xfrm>
            <a:off x="3623825" y="1260825"/>
            <a:ext cx="5063100" cy="3488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All instructions write to same register…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Next instruction can’t begin executing until previous finishes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Instruction Dependencies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315250" y="1208500"/>
            <a:ext cx="32334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acc0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x0;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acc1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x1;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acc0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x2;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acc1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x3;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…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acc = acc0 + acc1;</a:t>
            </a:r>
          </a:p>
        </p:txBody>
      </p:sp>
      <p:sp>
        <p:nvSpPr>
          <p:cNvPr id="191" name="Shape 19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92" name="Shape 192"/>
          <p:cNvSpPr txBox="1"/>
          <p:nvPr/>
        </p:nvSpPr>
        <p:spPr>
          <a:xfrm>
            <a:off x="3698975" y="1260850"/>
            <a:ext cx="5063100" cy="3488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Adds to </a:t>
            </a:r>
            <a:r>
              <a:rPr lang="en" sz="3000">
                <a:latin typeface="Consolas"/>
                <a:ea typeface="Consolas"/>
                <a:cs typeface="Consolas"/>
                <a:sym typeface="Consolas"/>
              </a:rPr>
              <a:t>acc0 </a:t>
            </a:r>
            <a:r>
              <a:rPr lang="en" sz="3000"/>
              <a:t>and </a:t>
            </a:r>
            <a:r>
              <a:rPr lang="en" sz="3000">
                <a:latin typeface="Consolas"/>
                <a:ea typeface="Consolas"/>
                <a:cs typeface="Consolas"/>
                <a:sym typeface="Consolas"/>
              </a:rPr>
              <a:t>acc1</a:t>
            </a:r>
            <a:r>
              <a:rPr lang="en" sz="3000"/>
              <a:t> are independent and can run in parallel!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This is called instruction level parallelism (ILP)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Adding coordinates (naive)</a:t>
            </a: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457200" y="1233550"/>
            <a:ext cx="3200099" cy="1145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</p:txBody>
      </p:sp>
      <p:sp>
        <p:nvSpPr>
          <p:cNvPr id="199" name="Shape 19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200" name="Shape 200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y0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y0;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y1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y1;</a:t>
            </a:r>
          </a:p>
        </p:txBody>
      </p:sp>
      <p:sp>
        <p:nvSpPr>
          <p:cNvPr id="201" name="Shape 201"/>
          <p:cNvSpPr/>
          <p:nvPr/>
        </p:nvSpPr>
        <p:spPr>
          <a:xfrm>
            <a:off x="457200" y="1233550"/>
            <a:ext cx="3116400" cy="1145999"/>
          </a:xfrm>
          <a:prstGeom prst="rect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4609100" y="1294225"/>
            <a:ext cx="2605199" cy="2847300"/>
          </a:xfrm>
          <a:prstGeom prst="rect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/>
        </p:nvSpPr>
        <p:spPr>
          <a:xfrm flipH="1" rot="10800000">
            <a:off x="1695025" y="2449350"/>
            <a:ext cx="2713800" cy="1145999"/>
          </a:xfrm>
          <a:prstGeom prst="bentArrow">
            <a:avLst>
              <a:gd fmla="val 25000" name="adj1"/>
              <a:gd fmla="val 24942" name="adj2"/>
              <a:gd fmla="val 25000" name="adj3"/>
              <a:gd fmla="val 43750" name="adj4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2312900" y="3131175"/>
            <a:ext cx="1803599" cy="20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COMPILATION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406750" y="4208325"/>
            <a:ext cx="5193599" cy="659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How is this “assembly” sub-optimal?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/>
        </p:nvSpPr>
        <p:spPr>
          <a:xfrm>
            <a:off x="4609100" y="1294225"/>
            <a:ext cx="2605199" cy="2847300"/>
          </a:xfrm>
          <a:prstGeom prst="rect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Adding coordinates (ILP)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457200" y="1233550"/>
            <a:ext cx="3200099" cy="1145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</p:txBody>
      </p:sp>
      <p:sp>
        <p:nvSpPr>
          <p:cNvPr id="213" name="Shape 2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214" name="Shape 214"/>
          <p:cNvSpPr txBox="1"/>
          <p:nvPr>
            <p:ph idx="2" type="body"/>
          </p:nvPr>
        </p:nvSpPr>
        <p:spPr>
          <a:xfrm>
            <a:off x="4692274" y="1200150"/>
            <a:ext cx="2986200" cy="3091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y0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y1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6666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y0;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y1;</a:t>
            </a:r>
          </a:p>
        </p:txBody>
      </p:sp>
      <p:sp>
        <p:nvSpPr>
          <p:cNvPr id="215" name="Shape 215"/>
          <p:cNvSpPr/>
          <p:nvPr/>
        </p:nvSpPr>
        <p:spPr>
          <a:xfrm>
            <a:off x="457200" y="1233550"/>
            <a:ext cx="3116400" cy="1145999"/>
          </a:xfrm>
          <a:prstGeom prst="rect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/>
        </p:nvSpPr>
        <p:spPr>
          <a:xfrm flipH="1" rot="10800000">
            <a:off x="1292475" y="2449350"/>
            <a:ext cx="3116400" cy="1145999"/>
          </a:xfrm>
          <a:prstGeom prst="bentArrow">
            <a:avLst>
              <a:gd fmla="val 25000" name="adj1"/>
              <a:gd fmla="val 24942" name="adj2"/>
              <a:gd fmla="val 25000" name="adj3"/>
              <a:gd fmla="val 43750" name="adj4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 txBox="1"/>
          <p:nvPr/>
        </p:nvSpPr>
        <p:spPr>
          <a:xfrm>
            <a:off x="1669975" y="3139525"/>
            <a:ext cx="2888999" cy="20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BETTER COMPILATION</a:t>
            </a:r>
          </a:p>
        </p:txBody>
      </p:sp>
      <p:pic>
        <p:nvPicPr>
          <p:cNvPr id="218" name="Shape 2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5750" y="1437200"/>
            <a:ext cx="1868249" cy="1401174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Shape 219"/>
          <p:cNvSpPr txBox="1"/>
          <p:nvPr/>
        </p:nvSpPr>
        <p:spPr>
          <a:xfrm>
            <a:off x="2858700" y="4291825"/>
            <a:ext cx="5828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Instruction ordering impacts performance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Warp Schedulers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Warp schedulers find a warp that is ready to execute its next instruction and available execution cores and then start execution.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GK110: 4 warp schedulers, 2 dispatchers each.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Starts instructions in up to 4 warps each clock,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and starts up to 2 instructions in each warp.</a:t>
            </a:r>
          </a:p>
        </p:txBody>
      </p:sp>
      <p:sp>
        <p:nvSpPr>
          <p:cNvPr id="226" name="Shape 2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Grid, blocks?</a:t>
            </a: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Grid has nothing to do with execution.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Each block executes on a single SM (but a SM can execute multiple blocks concurrently)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Shape of threads in block has nothing to do with execution.</a:t>
            </a:r>
          </a:p>
        </p:txBody>
      </p:sp>
      <p:sp>
        <p:nvSpPr>
          <p:cNvPr id="233" name="Shape 2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GK110 (Kepler) numbers</a:t>
            </a:r>
          </a:p>
        </p:txBody>
      </p:sp>
      <p:sp>
        <p:nvSpPr>
          <p:cNvPr id="239" name="Shape 23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max threads / SM = 2048 (64 warps)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max threads / block = 1024 (32 warps)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32 bit registers / SM = 64k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max shared memory / SM = 48KB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number of blocks that run concurrently on a SM depends on the resource requirements of the block!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Occupancy</a:t>
            </a:r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300225" y="1200150"/>
            <a:ext cx="84354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occupancy = warps per SM / max warps per SM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max warps / SM depends only on GPU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warps / SM depends on warps / block,    registers / block, shared memory / block.</a:t>
            </a:r>
          </a:p>
        </p:txBody>
      </p:sp>
      <p:sp>
        <p:nvSpPr>
          <p:cNvPr id="247" name="Shape 24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GK110 Occupancy picture</a:t>
            </a:r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b="1" lang="en"/>
              <a:t>100% occupancy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2 blocks of 1024 threads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32 registers/thread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24KB of shared memory / block</a:t>
            </a:r>
          </a:p>
        </p:txBody>
      </p:sp>
      <p:sp>
        <p:nvSpPr>
          <p:cNvPr id="254" name="Shape 25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255" name="Shape 25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b="1" lang="en"/>
              <a:t>50% occupancy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1 block of 1024 threads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64 registers/thread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48KB of shared memory / block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Next time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We’ve looked at compute architecture…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Memory IO also has a huge effect on performance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Learn about memory systems on Wednesday</a:t>
            </a:r>
          </a:p>
        </p:txBody>
      </p:sp>
      <p:sp>
        <p:nvSpPr>
          <p:cNvPr id="262" name="Shape 26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Today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kernel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&lt;&lt;&lt;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gridSize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blockSize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&gt;&gt;&gt;(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arg1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arg2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6666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rtl="0" algn="ctr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What does this actually do?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rtl="0" algn="ctr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How does the GPU execute this?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Reference: CUDA Handbook, Ch 7-8</a:t>
            </a:r>
          </a:p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Compilation, runtime, drivers, etc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Interesting…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but much less useful than architecture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Maybe we’ll cover these later in term! </a:t>
            </a:r>
          </a:p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Streaming Multiprocessors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200150"/>
            <a:ext cx="8229600" cy="778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/>
              <a:t> a streaming multiprocessor (SM) ≈ a CPU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/>
        </p:nvSpPr>
        <p:spPr>
          <a:xfrm>
            <a:off x="487575" y="2065050"/>
            <a:ext cx="4053599" cy="29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SMs have: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registers (1000’s!)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caches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warp schedulers</a:t>
            </a:r>
          </a:p>
          <a:p>
            <a:pPr indent="-419100" lvl="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/>
              <a:t>execution cores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4776575" y="2762900"/>
            <a:ext cx="3990300" cy="7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GPUs have 1-20 SMs</a:t>
            </a:r>
          </a:p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Nvidia Architecture Names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7800" y="1200150"/>
            <a:ext cx="90155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/>
              <a:t>Family names: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/>
              <a:t>Tesla (2006) </a:t>
            </a:r>
            <a:r>
              <a:rPr b="1" lang="en" sz="2400"/>
              <a:t>→</a:t>
            </a:r>
            <a:r>
              <a:rPr lang="en" sz="2400"/>
              <a:t> Fermi (2010) →</a:t>
            </a:r>
            <a:r>
              <a:rPr b="1" lang="en" sz="2400"/>
              <a:t> </a:t>
            </a:r>
            <a:r>
              <a:rPr lang="en" sz="2400"/>
              <a:t>Kepler (2012) →</a:t>
            </a:r>
            <a:r>
              <a:rPr b="1" lang="en" sz="2400"/>
              <a:t> </a:t>
            </a:r>
            <a:r>
              <a:rPr lang="en" sz="2400"/>
              <a:t>Maxwell (2014)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sz="240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/>
              <a:t>Engineering names: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/>
              <a:t>GT218 </a:t>
            </a:r>
            <a:r>
              <a:rPr b="1" lang="en" sz="2400"/>
              <a:t>→ </a:t>
            </a:r>
            <a:r>
              <a:rPr lang="en" sz="2400"/>
              <a:t>GF110 </a:t>
            </a:r>
            <a:r>
              <a:rPr b="1" lang="en" sz="2400"/>
              <a:t>→ </a:t>
            </a:r>
            <a:r>
              <a:rPr lang="en" sz="2400"/>
              <a:t>GK104 </a:t>
            </a:r>
            <a:r>
              <a:rPr b="1" lang="en" sz="2400"/>
              <a:t>→ </a:t>
            </a:r>
            <a:r>
              <a:rPr lang="en" sz="2400"/>
              <a:t>GM206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sz="240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/>
              <a:t>Compute capabilities (CC):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/>
              <a:t>1.x </a:t>
            </a:r>
            <a:r>
              <a:rPr b="1" lang="en" sz="2400"/>
              <a:t>→ </a:t>
            </a:r>
            <a:r>
              <a:rPr lang="en" sz="2400"/>
              <a:t>2.x </a:t>
            </a:r>
            <a:r>
              <a:rPr b="1" lang="en" sz="2400"/>
              <a:t>→ </a:t>
            </a:r>
            <a:r>
              <a:rPr lang="en" sz="2400"/>
              <a:t>3.x </a:t>
            </a:r>
            <a:r>
              <a:rPr b="1" lang="en" sz="2400"/>
              <a:t>→ </a:t>
            </a:r>
            <a:r>
              <a:rPr lang="en" sz="2400"/>
              <a:t>5.x</a:t>
            </a:r>
          </a:p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80" name="Shape 80"/>
          <p:cNvSpPr txBox="1"/>
          <p:nvPr/>
        </p:nvSpPr>
        <p:spPr>
          <a:xfrm>
            <a:off x="5210450" y="3847350"/>
            <a:ext cx="3804900" cy="1078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GPU </a:t>
            </a:r>
            <a:r>
              <a:rPr b="1" lang="en" sz="2400">
                <a:solidFill>
                  <a:schemeClr val="dk1"/>
                </a:solidFill>
              </a:rPr>
              <a:t>→ </a:t>
            </a:r>
            <a:r>
              <a:rPr lang="en" sz="2400">
                <a:solidFill>
                  <a:schemeClr val="dk1"/>
                </a:solidFill>
              </a:rPr>
              <a:t>CC table</a:t>
            </a:r>
            <a:r>
              <a:rPr lang="en" sz="2400"/>
              <a:t>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here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9400" y="0"/>
            <a:ext cx="2389076" cy="440629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GF110 SM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Warps</a:t>
            </a:r>
          </a:p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/>
              <a:t>warp = group of threads that always execute same instructions simultaneously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Single instruction multiple thread (SIMT) programming model, similar to SIMD (D=data)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Warp size has always been 32 threads.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warps?	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200150"/>
            <a:ext cx="5032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Warps require less hardware than having each thread act independently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OpenCL equivalent is cooperative thread array (CTA)</a:t>
            </a:r>
          </a:p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9700" y="1200150"/>
            <a:ext cx="3197100" cy="37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