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9" r:id="rId2"/>
    <p:sldId id="374" r:id="rId3"/>
    <p:sldId id="380" r:id="rId4"/>
    <p:sldId id="290" r:id="rId5"/>
    <p:sldId id="375" r:id="rId6"/>
    <p:sldId id="382" r:id="rId7"/>
    <p:sldId id="381" r:id="rId8"/>
    <p:sldId id="376" r:id="rId9"/>
    <p:sldId id="384" r:id="rId10"/>
    <p:sldId id="385" r:id="rId11"/>
    <p:sldId id="386" r:id="rId12"/>
    <p:sldId id="387" r:id="rId13"/>
    <p:sldId id="390" r:id="rId14"/>
    <p:sldId id="391" r:id="rId15"/>
    <p:sldId id="388" r:id="rId16"/>
    <p:sldId id="393" r:id="rId17"/>
    <p:sldId id="392" r:id="rId18"/>
    <p:sldId id="394" r:id="rId19"/>
    <p:sldId id="389" r:id="rId20"/>
    <p:sldId id="397" r:id="rId21"/>
    <p:sldId id="398" r:id="rId22"/>
    <p:sldId id="399" r:id="rId23"/>
    <p:sldId id="407" r:id="rId24"/>
    <p:sldId id="406" r:id="rId25"/>
    <p:sldId id="400" r:id="rId26"/>
    <p:sldId id="401" r:id="rId27"/>
    <p:sldId id="402" r:id="rId28"/>
    <p:sldId id="408" r:id="rId29"/>
    <p:sldId id="403" r:id="rId30"/>
    <p:sldId id="409" r:id="rId31"/>
    <p:sldId id="416" r:id="rId32"/>
    <p:sldId id="405" r:id="rId33"/>
    <p:sldId id="404" r:id="rId34"/>
    <p:sldId id="410" r:id="rId35"/>
    <p:sldId id="411" r:id="rId36"/>
    <p:sldId id="412" r:id="rId37"/>
    <p:sldId id="414" r:id="rId38"/>
    <p:sldId id="413" r:id="rId39"/>
    <p:sldId id="4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1" autoAdjust="0"/>
  </p:normalViewPr>
  <p:slideViewPr>
    <p:cSldViewPr>
      <p:cViewPr varScale="1">
        <p:scale>
          <a:sx n="77" d="100"/>
          <a:sy n="77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AFA43-BDEE-4AAF-B305-DC1C4CE610E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37C7-B57A-4E5C-94F3-0CDCC1D2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 Friday everyone.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first day was motivation for GPU computing and parallelizable problems, today is… demotivation.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not because I’m making the homework hard or anything.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 mentioned that the GPU can help us solve tons of problems – parallelizable problems.)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36B-72C2-4D57-8E79-F7F90B27616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232-0E8C-4E6E-8542-EA8E78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179: GPU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 / Homework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Moving Average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Each point in y[n] follows the relation: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“Exponential” – can expand recurrence relation: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𝑐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+…+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	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point in </a:t>
                </a:r>
                <a:r>
                  <a:rPr lang="en-US" dirty="0" smtClean="0"/>
                  <a:t>x[n</a:t>
                </a:r>
                <a:r>
                  <a:rPr lang="en-US" dirty="0"/>
                  <a:t>] </a:t>
                </a:r>
                <a:r>
                  <a:rPr lang="en-US" dirty="0" smtClean="0"/>
                  <a:t>has an (exponentially) decaying influence!</a:t>
                </a:r>
                <a:endParaRPr lang="en-US" dirty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evin\Downloads\Moving_Average_Types_comparison_-_Simple_and_Exponen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77000" cy="4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Simple moving average:</a:t>
                </a:r>
              </a:p>
              <a:p>
                <a:pPr marL="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</a:t>
                </a:r>
              </a:p>
              <a:p>
                <a:endParaRPr lang="en-US" dirty="0"/>
              </a:p>
              <a:p>
                <a:r>
                  <a:rPr lang="en-US" dirty="0" smtClean="0"/>
                  <a:t>Exponential moving </a:t>
                </a:r>
                <a:r>
                  <a:rPr lang="en-US" dirty="0"/>
                  <a:t>average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Simple moving average:</a:t>
                </a:r>
              </a:p>
              <a:p>
                <a:pPr marL="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	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Yes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Exponential moving </a:t>
                </a:r>
                <a:r>
                  <a:rPr lang="en-US" dirty="0"/>
                  <a:t>average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so much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5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Simple moving average:</a:t>
                </a:r>
              </a:p>
              <a:p>
                <a:pPr marL="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	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Yes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Exponential moving </a:t>
                </a:r>
                <a:r>
                  <a:rPr lang="en-US" dirty="0"/>
                  <a:t>average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Easily parallelizable? 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so much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800600" y="4191000"/>
            <a:ext cx="1295400" cy="609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72200" y="38100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318871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for y[n] depends on calculation for y[n-1]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SMA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for </a:t>
            </a:r>
            <a:r>
              <a:rPr lang="en-US" sz="1500" dirty="0" err="1" smtClean="0">
                <a:latin typeface="Lucida Console" panose="020B0609040504020204" pitchFamily="49" charset="0"/>
              </a:rPr>
              <a:t>i</a:t>
            </a:r>
            <a:r>
              <a:rPr lang="en-US" sz="1500" dirty="0" smtClean="0">
                <a:latin typeface="Lucida Console" panose="020B0609040504020204" pitchFamily="49" charset="0"/>
              </a:rPr>
              <a:t> = 0 through N-1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smtClean="0">
                <a:latin typeface="Lucida Console" panose="020B0609040504020204" pitchFamily="49" charset="0"/>
              </a:rPr>
              <a:t>y[n] &lt;- x[n] + ... + x[n-(K-1)]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EMA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for </a:t>
            </a:r>
            <a:r>
              <a:rPr lang="en-US" sz="1500" dirty="0" err="1">
                <a:latin typeface="Lucida Console" panose="020B0609040504020204" pitchFamily="49" charset="0"/>
              </a:rPr>
              <a:t>i</a:t>
            </a:r>
            <a:r>
              <a:rPr lang="en-US" sz="1500" dirty="0">
                <a:latin typeface="Lucida Console" panose="020B0609040504020204" pitchFamily="49" charset="0"/>
              </a:rPr>
              <a:t> = 0 through N-1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>
                <a:solidFill>
                  <a:srgbClr val="FF0000"/>
                </a:solidFill>
                <a:latin typeface="Lucida Console" panose="020B0609040504020204" pitchFamily="49" charset="0"/>
              </a:rPr>
              <a:t>y[n]</a:t>
            </a:r>
            <a:r>
              <a:rPr lang="en-US" sz="1500" dirty="0">
                <a:latin typeface="Lucida Console" panose="020B0609040504020204" pitchFamily="49" charset="0"/>
              </a:rPr>
              <a:t> &lt;- </a:t>
            </a:r>
            <a:r>
              <a:rPr lang="en-US" sz="1500" dirty="0" smtClean="0">
                <a:latin typeface="Lucida Console" panose="020B0609040504020204" pitchFamily="49" charset="0"/>
              </a:rPr>
              <a:t>c*x[n</a:t>
            </a:r>
            <a:r>
              <a:rPr lang="en-US" sz="1500" dirty="0">
                <a:latin typeface="Lucida Console" panose="020B0609040504020204" pitchFamily="49" charset="0"/>
              </a:rPr>
              <a:t>] </a:t>
            </a:r>
            <a:r>
              <a:rPr lang="en-US" sz="1500" dirty="0" smtClean="0">
                <a:latin typeface="Lucida Console" panose="020B0609040504020204" pitchFamily="49" charset="0"/>
              </a:rPr>
              <a:t>+ (1-c)*</a:t>
            </a:r>
            <a:r>
              <a:rPr lang="en-US" sz="15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y[n-1]</a:t>
            </a:r>
            <a:endParaRPr lang="en-US" sz="15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US" dirty="0" smtClean="0"/>
              <a:t>Loop iteration </a:t>
            </a:r>
            <a:r>
              <a:rPr lang="en-US" dirty="0" err="1" smtClean="0"/>
              <a:t>i</a:t>
            </a:r>
            <a:r>
              <a:rPr lang="en-US" dirty="0" smtClean="0"/>
              <a:t> depends on iteration i-1 !</a:t>
            </a:r>
          </a:p>
          <a:p>
            <a:pPr lvl="1"/>
            <a:r>
              <a:rPr lang="en-US" dirty="0" smtClean="0"/>
              <a:t>Far less 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8828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SMA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for </a:t>
            </a:r>
            <a:r>
              <a:rPr lang="en-US" sz="1500" dirty="0" err="1" smtClean="0">
                <a:latin typeface="Lucida Console" panose="020B0609040504020204" pitchFamily="49" charset="0"/>
              </a:rPr>
              <a:t>i</a:t>
            </a:r>
            <a:r>
              <a:rPr lang="en-US" sz="1500" dirty="0" smtClean="0">
                <a:latin typeface="Lucida Console" panose="020B0609040504020204" pitchFamily="49" charset="0"/>
              </a:rPr>
              <a:t> = 0 through N-1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smtClean="0">
                <a:latin typeface="Lucida Console" panose="020B0609040504020204" pitchFamily="49" charset="0"/>
              </a:rPr>
              <a:t>y[n] &lt;- x[n] + ... + x[n-(K-1)]</a:t>
            </a:r>
            <a:endParaRPr lang="en-US" sz="1500" dirty="0">
              <a:latin typeface="Lucida Console" panose="020B0609040504020204" pitchFamily="49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Better GPU-acceleration</a:t>
            </a:r>
          </a:p>
          <a:p>
            <a:pPr lvl="1"/>
            <a:endParaRPr lang="en-US" dirty="0"/>
          </a:p>
          <a:p>
            <a:r>
              <a:rPr lang="en-US" dirty="0" smtClean="0"/>
              <a:t>EMA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for </a:t>
            </a:r>
            <a:r>
              <a:rPr lang="en-US" sz="1500" dirty="0" err="1">
                <a:latin typeface="Lucida Console" panose="020B0609040504020204" pitchFamily="49" charset="0"/>
              </a:rPr>
              <a:t>i</a:t>
            </a:r>
            <a:r>
              <a:rPr lang="en-US" sz="1500" dirty="0">
                <a:latin typeface="Lucida Console" panose="020B0609040504020204" pitchFamily="49" charset="0"/>
              </a:rPr>
              <a:t> = 0 through N-1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>
                <a:solidFill>
                  <a:srgbClr val="FF0000"/>
                </a:solidFill>
                <a:latin typeface="Lucida Console" panose="020B0609040504020204" pitchFamily="49" charset="0"/>
              </a:rPr>
              <a:t>y[n]</a:t>
            </a:r>
            <a:r>
              <a:rPr lang="en-US" sz="1500" dirty="0">
                <a:latin typeface="Lucida Console" panose="020B0609040504020204" pitchFamily="49" charset="0"/>
              </a:rPr>
              <a:t> &lt;- </a:t>
            </a:r>
            <a:r>
              <a:rPr lang="en-US" sz="1500" dirty="0" smtClean="0">
                <a:latin typeface="Lucida Console" panose="020B0609040504020204" pitchFamily="49" charset="0"/>
              </a:rPr>
              <a:t>c*x[n</a:t>
            </a:r>
            <a:r>
              <a:rPr lang="en-US" sz="1500" dirty="0">
                <a:latin typeface="Lucida Console" panose="020B0609040504020204" pitchFamily="49" charset="0"/>
              </a:rPr>
              <a:t>] </a:t>
            </a:r>
            <a:r>
              <a:rPr lang="en-US" sz="1500" dirty="0" smtClean="0">
                <a:latin typeface="Lucida Console" panose="020B0609040504020204" pitchFamily="49" charset="0"/>
              </a:rPr>
              <a:t>+ (1-c)*</a:t>
            </a:r>
            <a:r>
              <a:rPr lang="en-US" sz="15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y[n-1]</a:t>
            </a:r>
            <a:endParaRPr lang="en-US" sz="1500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US" dirty="0" smtClean="0"/>
              <a:t>Loop iteration </a:t>
            </a:r>
            <a:r>
              <a:rPr lang="en-US" dirty="0" err="1" smtClean="0"/>
              <a:t>i</a:t>
            </a:r>
            <a:r>
              <a:rPr lang="en-US" dirty="0" smtClean="0"/>
              <a:t> depends on iteration i-1 !</a:t>
            </a:r>
          </a:p>
          <a:p>
            <a:pPr lvl="1"/>
            <a:r>
              <a:rPr lang="en-US" dirty="0" smtClean="0"/>
              <a:t>Far less parallelizable!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Worse GPU-acceleration</a:t>
            </a:r>
          </a:p>
        </p:txBody>
      </p:sp>
    </p:spTree>
    <p:extLst>
      <p:ext uri="{BB962C8B-B14F-4D97-AF65-F5344CB8AC3E}">
        <p14:creationId xmlns:p14="http://schemas.microsoft.com/office/powerpoint/2010/main" val="12200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problems are parallelizable!</a:t>
            </a:r>
          </a:p>
          <a:p>
            <a:pPr lvl="1"/>
            <a:r>
              <a:rPr lang="en-US" dirty="0" smtClean="0"/>
              <a:t>Even similar-looking problems </a:t>
            </a:r>
          </a:p>
          <a:p>
            <a:endParaRPr lang="en-US" dirty="0"/>
          </a:p>
          <a:p>
            <a:r>
              <a:rPr lang="en-US" dirty="0" smtClean="0"/>
              <a:t>Recall: </a:t>
            </a:r>
            <a:r>
              <a:rPr lang="en-US" i="1" dirty="0" smtClean="0"/>
              <a:t>Parallel</a:t>
            </a:r>
            <a:r>
              <a:rPr lang="en-US" dirty="0" smtClean="0"/>
              <a:t> algorithms have potential in GPU computing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Small-kernel convolution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 1 (coding portion)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3" name="Picture 2" descr="C:\Users\Kevin\Downloads\wave_examples_noi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00499" cy="18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vin\Downloads\AudacityPor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ownloads\Fig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3" y="3352800"/>
            <a:ext cx="3930916" cy="36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Adding two arrays… a close look</a:t>
            </a:r>
          </a:p>
          <a:p>
            <a:pPr lvl="1"/>
            <a:r>
              <a:rPr lang="en-US" dirty="0" smtClean="0"/>
              <a:t>Memory:</a:t>
            </a:r>
          </a:p>
          <a:p>
            <a:pPr lvl="2"/>
            <a:r>
              <a:rPr lang="en-US" dirty="0" smtClean="0"/>
              <a:t>Separate memory space, </a:t>
            </a:r>
            <a:r>
              <a:rPr lang="en-US" dirty="0" err="1" smtClean="0"/>
              <a:t>cudaMalloc</a:t>
            </a:r>
            <a:r>
              <a:rPr lang="en-US" dirty="0" smtClean="0"/>
              <a:t>(), </a:t>
            </a:r>
            <a:r>
              <a:rPr lang="en-US" dirty="0" err="1" smtClean="0"/>
              <a:t>cudaMemcpy</a:t>
            </a:r>
            <a:r>
              <a:rPr lang="en-US" dirty="0" smtClean="0"/>
              <a:t>(), …</a:t>
            </a:r>
          </a:p>
          <a:p>
            <a:pPr lvl="1"/>
            <a:r>
              <a:rPr lang="en-US" dirty="0" smtClean="0"/>
              <a:t>Processing:</a:t>
            </a:r>
          </a:p>
          <a:p>
            <a:pPr lvl="2"/>
            <a:r>
              <a:rPr lang="en-US" dirty="0" smtClean="0"/>
              <a:t>Groups of threads (grid, blocks, warps)</a:t>
            </a:r>
          </a:p>
          <a:p>
            <a:pPr lvl="2"/>
            <a:r>
              <a:rPr lang="en-US" dirty="0" smtClean="0"/>
              <a:t>Optimal parameter choice (#blocks, #threads/block)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Kernel practices: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Robust handling of workload (beyond 1 thread/index)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input signal(s), produce output signal(s)</a:t>
            </a:r>
            <a:endParaRPr lang="en-US" dirty="0"/>
          </a:p>
        </p:txBody>
      </p:sp>
      <p:pic>
        <p:nvPicPr>
          <p:cNvPr id="2050" name="Picture 2" descr="C:\Users\Kevin\Downloads\210px-High_pass_fil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366186" cy="19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\Downloads\Larynxcut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74692"/>
            <a:ext cx="2956899" cy="34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vin\Downloads\riZS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84" y="4514334"/>
            <a:ext cx="2898217" cy="19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samplings</a:t>
            </a:r>
          </a:p>
          <a:p>
            <a:r>
              <a:rPr lang="en-US" dirty="0" smtClean="0"/>
              <a:t> of continuous signals</a:t>
            </a:r>
          </a:p>
          <a:p>
            <a:pPr lvl="1"/>
            <a:r>
              <a:rPr lang="en-US" dirty="0" smtClean="0"/>
              <a:t>Continuous audio signal -&gt; WAV file</a:t>
            </a:r>
          </a:p>
          <a:p>
            <a:pPr lvl="1"/>
            <a:r>
              <a:rPr lang="en-US" dirty="0" smtClean="0"/>
              <a:t>Voltage -&gt; Voltage every T milliseconds</a:t>
            </a:r>
          </a:p>
          <a:p>
            <a:endParaRPr lang="en-US" dirty="0"/>
          </a:p>
          <a:p>
            <a:r>
              <a:rPr lang="en-US" dirty="0" smtClean="0"/>
              <a:t>(Will focus on discrete-time signals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system has: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Then (for constants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42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</a:t>
            </a:r>
            <a:r>
              <a:rPr lang="en-US" i="1" dirty="0" smtClean="0"/>
              <a:t>tiny piece</a:t>
            </a:r>
            <a:r>
              <a:rPr lang="en-US" dirty="0" smtClean="0"/>
              <a:t> of the signal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</a:t>
                </a:r>
                <a:r>
                  <a:rPr lang="en-US" i="1" dirty="0"/>
                  <a:t>tiny piece</a:t>
                </a:r>
                <a:r>
                  <a:rPr lang="en-US" dirty="0"/>
                  <a:t> of the </a:t>
                </a:r>
                <a:r>
                  <a:rPr lang="en-US" dirty="0" smtClean="0"/>
                  <a:t>signal…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Delta function: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“Signal at a point”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8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If we know that: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Then, by linearity:</a:t>
                </a:r>
              </a:p>
              <a:p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Response at time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defined by response to delta function!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638800"/>
              </a:xfrm>
              <a:blipFill rotWithShape="1">
                <a:blip r:embed="rId3"/>
                <a:stretch>
                  <a:fillRect l="-1630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25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Then (</a:t>
                </a:r>
                <a:r>
                  <a:rPr lang="en-US" dirty="0" smtClean="0"/>
                  <a:t>for integer m):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1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/>
              <a:lstStyle/>
              <a:p>
                <a:r>
                  <a:rPr lang="en-US" dirty="0" smtClean="0"/>
                  <a:t>If system has: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are time-shifted versions of each other!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1">
                <a:blip r:embed="rId2"/>
                <a:stretch>
                  <a:fillRect l="-1630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27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Time-invariance and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/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as the </a:t>
                </a:r>
                <a:r>
                  <a:rPr lang="en-US" i="1" dirty="0" smtClean="0"/>
                  <a:t>impulse response</a:t>
                </a:r>
                <a:r>
                  <a:rPr lang="en-US" dirty="0" smtClean="0"/>
                  <a:t> to delta function: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Then: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And by linearity: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1">
                <a:blip r:embed="rId2"/>
                <a:stretch>
                  <a:fillRect l="-1630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12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Time-invariance and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715000"/>
              </a:xfrm>
            </p:spPr>
            <p:txBody>
              <a:bodyPr/>
              <a:lstStyle/>
              <a:p>
                <a:r>
                  <a:rPr lang="en-US" dirty="0" smtClean="0"/>
                  <a:t>Can write our original signal as: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Then, since (</a:t>
                </a:r>
                <a:r>
                  <a:rPr lang="en-US" i="1" dirty="0" smtClean="0"/>
                  <a:t>last slide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By linearity:</a:t>
                </a: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715000"/>
              </a:xfrm>
              <a:blipFill rotWithShape="1">
                <a:blip r:embed="rId2"/>
                <a:stretch>
                  <a:fillRect l="-1630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06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parallelizable problems?</a:t>
            </a:r>
          </a:p>
        </p:txBody>
      </p:sp>
    </p:spTree>
    <p:extLst>
      <p:ext uri="{BB962C8B-B14F-4D97-AF65-F5344CB8AC3E}">
        <p14:creationId xmlns:p14="http://schemas.microsoft.com/office/powerpoint/2010/main" val="1426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“Linear time-invariant” (LTI) systems</a:t>
                </a:r>
              </a:p>
              <a:p>
                <a:pPr lvl="1"/>
                <a:r>
                  <a:rPr lang="en-US" dirty="0" smtClean="0"/>
                  <a:t>Lots of them!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be characterized entirely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Output given from input by: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01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0..99</m:t>
                        </m:r>
                      </m:e>
                    </m:d>
                  </m:oMath>
                </a14:m>
                <a:r>
                  <a:rPr lang="en-US" dirty="0" smtClean="0"/>
                  <a:t>, system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0..3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Example output value: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[0]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75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finite-duration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sum is computable with this formula</a:t>
                </a:r>
              </a:p>
              <a:p>
                <a:pPr lvl="1"/>
                <a:r>
                  <a:rPr lang="en-US" dirty="0" smtClean="0"/>
                  <a:t>Computed for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e.g. audio file</a:t>
                </a:r>
              </a:p>
              <a:p>
                <a:r>
                  <a:rPr lang="en-US" dirty="0" smtClean="0"/>
                  <a:t>Sum is parallelizable!</a:t>
                </a:r>
              </a:p>
              <a:p>
                <a:pPr lvl="1"/>
                <a:r>
                  <a:rPr lang="en-US" dirty="0" smtClean="0"/>
                  <a:t>Sequential </a:t>
                </a:r>
                <a:r>
                  <a:rPr lang="en-US" dirty="0" err="1" smtClean="0"/>
                  <a:t>pseudocode</a:t>
                </a:r>
                <a:r>
                  <a:rPr lang="en-US" dirty="0" smtClean="0"/>
                  <a:t> (ignoring boundary conditions):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sz="1500" dirty="0">
                  <a:latin typeface="Lucida Console" pitchFamily="49" charset="0"/>
                </a:endParaRPr>
              </a:p>
              <a:p>
                <a:pPr marL="457200" lvl="1" indent="0">
                  <a:buNone/>
                </a:pPr>
                <a:r>
                  <a:rPr lang="en-US" sz="1500" dirty="0">
                    <a:latin typeface="Lucida Console" pitchFamily="49" charset="0"/>
                  </a:rPr>
                  <a:t>	</a:t>
                </a:r>
                <a:r>
                  <a:rPr lang="en-US" sz="1500" dirty="0" smtClean="0">
                    <a:latin typeface="Lucida Console" pitchFamily="49" charset="0"/>
                  </a:rPr>
                  <a:t>(set all y[</a:t>
                </a:r>
                <a:r>
                  <a:rPr lang="en-US" sz="1500" dirty="0" err="1" smtClean="0">
                    <a:latin typeface="Lucida Console" pitchFamily="49" charset="0"/>
                  </a:rPr>
                  <a:t>i</a:t>
                </a:r>
                <a:r>
                  <a:rPr lang="en-US" sz="1500" dirty="0" smtClean="0">
                    <a:latin typeface="Lucida Console" pitchFamily="49" charset="0"/>
                  </a:rPr>
                  <a:t>] to 0)</a:t>
                </a:r>
              </a:p>
              <a:p>
                <a:pPr marL="457200" lvl="1" indent="0">
                  <a:buNone/>
                </a:pPr>
                <a:r>
                  <a:rPr lang="en-US" sz="1500" dirty="0">
                    <a:latin typeface="Lucida Console" pitchFamily="49" charset="0"/>
                  </a:rPr>
                  <a:t>	</a:t>
                </a:r>
                <a:r>
                  <a:rPr lang="en-US" sz="1500" dirty="0" smtClean="0">
                    <a:latin typeface="Lucida Console" pitchFamily="49" charset="0"/>
                  </a:rPr>
                  <a:t>For (</a:t>
                </a:r>
                <a:r>
                  <a:rPr lang="en-US" sz="1500" dirty="0" err="1" smtClean="0">
                    <a:latin typeface="Lucida Console" pitchFamily="49" charset="0"/>
                  </a:rPr>
                  <a:t>i</a:t>
                </a:r>
                <a:r>
                  <a:rPr lang="en-US" sz="1500" dirty="0" smtClean="0">
                    <a:latin typeface="Lucida Console" pitchFamily="49" charset="0"/>
                  </a:rPr>
                  <a:t> from 0 through </a:t>
                </a:r>
                <a:r>
                  <a:rPr lang="en-US" sz="1500" dirty="0" err="1" smtClean="0">
                    <a:latin typeface="Lucida Console" pitchFamily="49" charset="0"/>
                  </a:rPr>
                  <a:t>x.length</a:t>
                </a:r>
                <a:r>
                  <a:rPr lang="en-US" sz="1500" dirty="0" smtClean="0">
                    <a:latin typeface="Lucida Console" pitchFamily="49" charset="0"/>
                  </a:rPr>
                  <a:t> - 1)</a:t>
                </a:r>
                <a:endParaRPr lang="en-US" sz="1500" dirty="0">
                  <a:latin typeface="Lucida Console" pitchFamily="49" charset="0"/>
                </a:endParaRPr>
              </a:p>
              <a:p>
                <a:pPr marL="914400" lvl="2" indent="0">
                  <a:buNone/>
                </a:pPr>
                <a:r>
                  <a:rPr lang="en-US" sz="1500" dirty="0">
                    <a:latin typeface="Lucida Console" pitchFamily="49" charset="0"/>
                  </a:rPr>
                  <a:t>	</a:t>
                </a:r>
                <a:r>
                  <a:rPr lang="en-US" sz="1500" dirty="0" smtClean="0">
                    <a:latin typeface="Lucida Console" pitchFamily="49" charset="0"/>
                  </a:rPr>
                  <a:t>for (j from 0 through </a:t>
                </a:r>
                <a:r>
                  <a:rPr lang="en-US" sz="1500" dirty="0" err="1" smtClean="0">
                    <a:latin typeface="Lucida Console" pitchFamily="49" charset="0"/>
                  </a:rPr>
                  <a:t>h.length</a:t>
                </a:r>
                <a:r>
                  <a:rPr lang="en-US" sz="1500" dirty="0" smtClean="0">
                    <a:latin typeface="Lucida Console" pitchFamily="49" charset="0"/>
                  </a:rPr>
                  <a:t> – 1)</a:t>
                </a:r>
              </a:p>
              <a:p>
                <a:pPr marL="914400" lvl="2" indent="0">
                  <a:buNone/>
                </a:pPr>
                <a:r>
                  <a:rPr lang="en-US" sz="1500" dirty="0">
                    <a:latin typeface="Lucida Console" pitchFamily="49" charset="0"/>
                  </a:rPr>
                  <a:t>	</a:t>
                </a:r>
                <a:r>
                  <a:rPr lang="en-US" sz="1500" dirty="0" smtClean="0">
                    <a:latin typeface="Lucida Console" pitchFamily="49" charset="0"/>
                  </a:rPr>
                  <a:t>	y[</a:t>
                </a:r>
                <a:r>
                  <a:rPr lang="en-US" sz="1500" dirty="0" err="1" smtClean="0">
                    <a:latin typeface="Lucida Console" pitchFamily="49" charset="0"/>
                  </a:rPr>
                  <a:t>i</a:t>
                </a:r>
                <a:r>
                  <a:rPr lang="en-US" sz="1500" dirty="0" smtClean="0">
                    <a:latin typeface="Lucida Console" pitchFamily="49" charset="0"/>
                  </a:rPr>
                  <a:t>] += (appropriate terms from x and h)</a:t>
                </a:r>
                <a:endParaRPr lang="en-US" sz="1500" dirty="0">
                  <a:latin typeface="Lucida Console" pitchFamily="49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0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 this computation!</a:t>
            </a:r>
          </a:p>
          <a:p>
            <a:pPr lvl="1"/>
            <a:r>
              <a:rPr lang="en-US" dirty="0" smtClean="0"/>
              <a:t>Fill in TODOs on assignment 1</a:t>
            </a:r>
          </a:p>
          <a:p>
            <a:pPr lvl="2"/>
            <a:r>
              <a:rPr lang="en-US" dirty="0" smtClean="0"/>
              <a:t>Kernel implementation</a:t>
            </a:r>
          </a:p>
          <a:p>
            <a:pPr lvl="2"/>
            <a:r>
              <a:rPr lang="en-US" dirty="0" smtClean="0"/>
              <a:t>Memory operations</a:t>
            </a:r>
          </a:p>
          <a:p>
            <a:pPr lvl="1"/>
            <a:r>
              <a:rPr lang="en-US" dirty="0" smtClean="0"/>
              <a:t>We give the skeleton:</a:t>
            </a:r>
          </a:p>
          <a:p>
            <a:pPr lvl="2"/>
            <a:r>
              <a:rPr lang="en-US" dirty="0" smtClean="0"/>
              <a:t>CPU implementation (a good reference!)</a:t>
            </a:r>
          </a:p>
          <a:p>
            <a:pPr lvl="2"/>
            <a:r>
              <a:rPr lang="en-US" dirty="0" smtClean="0"/>
              <a:t>Output error checks</a:t>
            </a:r>
          </a:p>
          <a:p>
            <a:pPr lvl="2"/>
            <a:r>
              <a:rPr lang="en-US" dirty="0" smtClean="0"/>
              <a:t>h[n] (default is Gaussian impulse response)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6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Framework code has two modes:</a:t>
            </a:r>
          </a:p>
          <a:p>
            <a:pPr lvl="1"/>
            <a:r>
              <a:rPr lang="en-US" dirty="0" smtClean="0"/>
              <a:t>Normal mode (AUDIO_ON zero)</a:t>
            </a:r>
          </a:p>
          <a:p>
            <a:pPr lvl="2"/>
            <a:r>
              <a:rPr lang="en-US" dirty="0" smtClean="0"/>
              <a:t>Generates random x[n]</a:t>
            </a:r>
          </a:p>
          <a:p>
            <a:pPr lvl="2"/>
            <a:r>
              <a:rPr lang="en-US" dirty="0" smtClean="0"/>
              <a:t>Can run performance measurements on different sizes of x[n]</a:t>
            </a:r>
          </a:p>
          <a:p>
            <a:pPr lvl="2"/>
            <a:r>
              <a:rPr lang="en-US" dirty="0" smtClean="0"/>
              <a:t>Can run multiple repeated trials (adjust channels </a:t>
            </a:r>
            <a:r>
              <a:rPr lang="en-US" dirty="0" err="1" smtClean="0"/>
              <a:t>parmeter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Audio mode (AUDIO_ON nonzero)</a:t>
            </a:r>
          </a:p>
          <a:p>
            <a:pPr lvl="2"/>
            <a:r>
              <a:rPr lang="en-US" dirty="0" smtClean="0"/>
              <a:t>Reads input WAV file as x[n]</a:t>
            </a:r>
          </a:p>
          <a:p>
            <a:pPr lvl="2"/>
            <a:r>
              <a:rPr lang="en-US" dirty="0" smtClean="0"/>
              <a:t>Outputs y[n] to WAV</a:t>
            </a:r>
          </a:p>
          <a:p>
            <a:pPr lvl="2"/>
            <a:r>
              <a:rPr lang="en-US" dirty="0" smtClean="0"/>
              <a:t>Gaussian is an imperfect </a:t>
            </a:r>
            <a:r>
              <a:rPr lang="en-US" i="1" dirty="0" smtClean="0"/>
              <a:t>low-pass</a:t>
            </a:r>
            <a:r>
              <a:rPr lang="en-US" dirty="0" smtClean="0"/>
              <a:t> filter – high frequencies attenuated!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5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9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Printf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Beware – you have many threads!</a:t>
            </a:r>
          </a:p>
          <a:p>
            <a:pPr lvl="1"/>
            <a:r>
              <a:rPr lang="en-US" dirty="0" smtClean="0"/>
              <a:t>Set small number of threads to print</a:t>
            </a:r>
          </a:p>
          <a:p>
            <a:r>
              <a:rPr lang="en-US" dirty="0" smtClean="0"/>
              <a:t>Store intermediate results in global memory</a:t>
            </a:r>
          </a:p>
          <a:p>
            <a:pPr lvl="1"/>
            <a:r>
              <a:rPr lang="en-US" dirty="0" smtClean="0"/>
              <a:t>Can copy back to host for inspection</a:t>
            </a:r>
            <a:endParaRPr lang="en-US" dirty="0"/>
          </a:p>
          <a:p>
            <a:r>
              <a:rPr lang="en-US" dirty="0" smtClean="0"/>
              <a:t>Check error returns!</a:t>
            </a:r>
          </a:p>
          <a:p>
            <a:pPr lvl="1"/>
            <a:r>
              <a:rPr lang="en-US" dirty="0" err="1" smtClean="0"/>
              <a:t>gpuErrchk</a:t>
            </a:r>
            <a:r>
              <a:rPr lang="en-US" dirty="0"/>
              <a:t> </a:t>
            </a:r>
            <a:r>
              <a:rPr lang="en-US" dirty="0" smtClean="0"/>
              <a:t>macro included – wrap around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998860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small convolution test case</a:t>
            </a:r>
          </a:p>
          <a:p>
            <a:pPr lvl="1"/>
            <a:r>
              <a:rPr lang="en-US" dirty="0" smtClean="0"/>
              <a:t>E.g. 5-element x[n], 3-element h[n]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Our machines:</a:t>
            </a:r>
          </a:p>
          <a:p>
            <a:pPr lvl="1"/>
            <a:r>
              <a:rPr lang="en-US" dirty="0" smtClean="0"/>
              <a:t>haru.caltech.edu</a:t>
            </a:r>
          </a:p>
          <a:p>
            <a:pPr lvl="1"/>
            <a:r>
              <a:rPr lang="en-US" dirty="0" smtClean="0"/>
              <a:t>(We’ll try to get more up as the assignment progresses)</a:t>
            </a:r>
          </a:p>
          <a:p>
            <a:r>
              <a:rPr lang="en-US" dirty="0" smtClean="0"/>
              <a:t>CMS machines:</a:t>
            </a:r>
          </a:p>
          <a:p>
            <a:pPr lvl="1"/>
            <a:r>
              <a:rPr lang="en-US" dirty="0" smtClean="0"/>
              <a:t>Only normal mode works</a:t>
            </a:r>
          </a:p>
          <a:p>
            <a:pPr lvl="2"/>
            <a:r>
              <a:rPr lang="en-US" dirty="0" smtClean="0"/>
              <a:t>(Fine for </a:t>
            </a:r>
            <a:r>
              <a:rPr lang="en-US" smtClean="0"/>
              <a:t>this assignment)</a:t>
            </a:r>
            <a:endParaRPr lang="en-US" dirty="0" smtClean="0"/>
          </a:p>
          <a:p>
            <a:r>
              <a:rPr lang="en-US" dirty="0" smtClean="0"/>
              <a:t>Your own system:</a:t>
            </a:r>
          </a:p>
          <a:p>
            <a:pPr lvl="1"/>
            <a:r>
              <a:rPr lang="en-US" dirty="0" smtClean="0"/>
              <a:t>Dependencies: </a:t>
            </a:r>
            <a:r>
              <a:rPr lang="en-US" dirty="0" err="1" smtClean="0"/>
              <a:t>libsndfile</a:t>
            </a:r>
            <a:r>
              <a:rPr lang="en-US" dirty="0" smtClean="0"/>
              <a:t> (audio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56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date:</a:t>
            </a:r>
          </a:p>
          <a:p>
            <a:pPr lvl="1"/>
            <a:r>
              <a:rPr lang="en-US" dirty="0" smtClean="0"/>
              <a:t>Wednesday, </a:t>
            </a:r>
            <a:r>
              <a:rPr lang="en-US" dirty="0" smtClean="0">
                <a:solidFill>
                  <a:srgbClr val="FF0000"/>
                </a:solidFill>
              </a:rPr>
              <a:t>3 PM (correction)</a:t>
            </a:r>
          </a:p>
          <a:p>
            <a:r>
              <a:rPr lang="en-US" dirty="0" smtClean="0"/>
              <a:t>Office hours (ANB 104):</a:t>
            </a:r>
          </a:p>
          <a:p>
            <a:pPr lvl="1"/>
            <a:r>
              <a:rPr lang="en-US" dirty="0" smtClean="0"/>
              <a:t>Kevin/</a:t>
            </a:r>
            <a:r>
              <a:rPr lang="en-US" dirty="0" smtClean="0">
                <a:solidFill>
                  <a:srgbClr val="FF0000"/>
                </a:solidFill>
              </a:rPr>
              <a:t>Andrew</a:t>
            </a:r>
            <a:r>
              <a:rPr lang="en-US" dirty="0" smtClean="0"/>
              <a:t>: Monday, 9-11 PM</a:t>
            </a:r>
          </a:p>
          <a:p>
            <a:pPr lvl="1"/>
            <a:r>
              <a:rPr lang="en-US" dirty="0" smtClean="0"/>
              <a:t>Eric: Tuesday, 7-9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6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parallelizable problems?</a:t>
            </a:r>
          </a:p>
          <a:p>
            <a:endParaRPr lang="en-US" dirty="0" smtClean="0"/>
          </a:p>
          <a:p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Simple shading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for </a:t>
            </a:r>
            <a:r>
              <a:rPr lang="en-US" sz="1500" dirty="0">
                <a:latin typeface="Lucida Console" panose="020B0609040504020204" pitchFamily="49" charset="0"/>
              </a:rPr>
              <a:t>all pixels (</a:t>
            </a:r>
            <a:r>
              <a:rPr lang="en-US" sz="1500" dirty="0" err="1">
                <a:latin typeface="Lucida Console" panose="020B0609040504020204" pitchFamily="49" charset="0"/>
              </a:rPr>
              <a:t>i,j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replace </a:t>
            </a:r>
            <a:r>
              <a:rPr lang="en-US" sz="1500" dirty="0">
                <a:latin typeface="Lucida Console" panose="020B0609040504020204" pitchFamily="49" charset="0"/>
              </a:rPr>
              <a:t>previous color with new color 	</a:t>
            </a:r>
            <a:r>
              <a:rPr lang="en-US" sz="1500" dirty="0" smtClean="0">
                <a:latin typeface="Lucida Console" panose="020B0609040504020204" pitchFamily="49" charset="0"/>
              </a:rPr>
              <a:t>			according </a:t>
            </a:r>
            <a:r>
              <a:rPr lang="en-US" sz="1500" dirty="0">
                <a:latin typeface="Lucida Console" panose="020B0609040504020204" pitchFamily="49" charset="0"/>
              </a:rPr>
              <a:t>to </a:t>
            </a:r>
            <a:r>
              <a:rPr lang="en-US" sz="1500" dirty="0" smtClean="0">
                <a:latin typeface="Lucida Console" panose="020B0609040504020204" pitchFamily="49" charset="0"/>
              </a:rPr>
              <a:t>rules</a:t>
            </a:r>
            <a:endParaRPr lang="en-US" sz="1500" dirty="0">
              <a:latin typeface="Lucida Console" panose="020B0609040504020204" pitchFamily="49" charset="0"/>
            </a:endParaRPr>
          </a:p>
          <a:p>
            <a:pPr lvl="1"/>
            <a:r>
              <a:rPr lang="en-US" dirty="0" smtClean="0"/>
              <a:t>Adding </a:t>
            </a:r>
            <a:r>
              <a:rPr lang="en-US" dirty="0"/>
              <a:t>two </a:t>
            </a:r>
            <a:r>
              <a:rPr lang="en-US" dirty="0" smtClean="0"/>
              <a:t>arrays:</a:t>
            </a:r>
          </a:p>
          <a:p>
            <a:pPr marL="457200" lvl="1" indent="0">
              <a:buNone/>
            </a:pPr>
            <a:r>
              <a:rPr lang="en-US" sz="1500" dirty="0" smtClean="0">
                <a:latin typeface="Lucida Console" pitchFamily="49" charset="0"/>
              </a:rPr>
              <a:t>	for </a:t>
            </a:r>
            <a:r>
              <a:rPr lang="en-US" sz="1500" dirty="0">
                <a:latin typeface="Lucida Console" pitchFamily="49" charset="0"/>
              </a:rPr>
              <a:t>(</a:t>
            </a:r>
            <a:r>
              <a:rPr lang="en-US" sz="1500" dirty="0" err="1">
                <a:latin typeface="Lucida Console" pitchFamily="49" charset="0"/>
              </a:rPr>
              <a:t>int</a:t>
            </a:r>
            <a:r>
              <a:rPr lang="en-US" sz="1500" dirty="0">
                <a:latin typeface="Lucida Console" pitchFamily="49" charset="0"/>
              </a:rPr>
              <a:t> 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 = 0; 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 &lt; N; 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++)</a:t>
            </a:r>
          </a:p>
          <a:p>
            <a:pPr marL="914400" lvl="2" indent="0">
              <a:buNone/>
            </a:pPr>
            <a:r>
              <a:rPr lang="en-US" sz="1500" dirty="0" smtClean="0">
                <a:latin typeface="Lucida Console" pitchFamily="49" charset="0"/>
              </a:rPr>
              <a:t>	C[</a:t>
            </a:r>
            <a:r>
              <a:rPr lang="en-US" sz="1500" dirty="0" err="1" smtClean="0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= A[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 + B[</a:t>
            </a:r>
            <a:r>
              <a:rPr lang="en-US" sz="1500" dirty="0" err="1">
                <a:latin typeface="Lucida Console" pitchFamily="49" charset="0"/>
              </a:rPr>
              <a:t>i</a:t>
            </a:r>
            <a:r>
              <a:rPr lang="en-US" sz="1500" dirty="0">
                <a:latin typeface="Lucida Console" pitchFamily="49" charset="0"/>
              </a:rPr>
              <a:t>];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Kevin\Downloads\Example_of_a_Sh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40199" cy="15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aren’t</a:t>
            </a:r>
            <a:r>
              <a:rPr lang="en-US" dirty="0" smtClean="0"/>
              <a:t> parallelizable problems?</a:t>
            </a:r>
          </a:p>
          <a:p>
            <a:pPr lvl="1"/>
            <a:r>
              <a:rPr lang="en-US" dirty="0" smtClean="0"/>
              <a:t>Subtle differences!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Averages</a:t>
            </a:r>
            <a:endParaRPr lang="en-US" dirty="0"/>
          </a:p>
        </p:txBody>
      </p:sp>
      <p:pic>
        <p:nvPicPr>
          <p:cNvPr id="6146" name="Picture 2" descr="C:\Users\Kevin\Downloads\wave_examples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001000" cy="37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5696835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http://www.ligo.org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Averages</a:t>
            </a:r>
            <a:endParaRPr lang="en-US" dirty="0"/>
          </a:p>
        </p:txBody>
      </p:sp>
      <p:pic>
        <p:nvPicPr>
          <p:cNvPr id="5122" name="Picture 2" descr="C:\Users\Kevin\Downloads\MovingAverag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914400" y="2044779"/>
            <a:ext cx="7332458" cy="35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[n]: input (the raw signal)</a:t>
            </a:r>
          </a:p>
          <a:p>
            <a:r>
              <a:rPr lang="en-US" dirty="0" smtClean="0"/>
              <a:t>y[n]: simple moving average of x[n]</a:t>
            </a:r>
          </a:p>
          <a:p>
            <a:endParaRPr lang="en-US" dirty="0"/>
          </a:p>
          <a:p>
            <a:r>
              <a:rPr lang="en-US" dirty="0" smtClean="0"/>
              <a:t>Each point in y[n] is the average of the last K points!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Moving Average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x[n]: input (the raw signal)</a:t>
                </a:r>
              </a:p>
              <a:p>
                <a:r>
                  <a:rPr lang="en-US" dirty="0" smtClean="0"/>
                  <a:t>y[n]: simple moving average of x[n]</a:t>
                </a:r>
              </a:p>
              <a:p>
                <a:endParaRPr lang="en-US" dirty="0"/>
              </a:p>
              <a:p>
                <a:r>
                  <a:rPr lang="en-US" dirty="0" smtClean="0"/>
                  <a:t>Each point in y[n] is the average of the last K points!</a:t>
                </a:r>
              </a:p>
              <a:p>
                <a:pPr lvl="1"/>
                <a:r>
                  <a:rPr lang="en-US" dirty="0" smtClean="0"/>
                  <a:t>For all n ≥ K:</a:t>
                </a:r>
              </a:p>
              <a:p>
                <a:pPr marL="914400" lvl="2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+…+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2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1134</Words>
  <Application>Microsoft Office PowerPoint</Application>
  <PresentationFormat>On-screen Show (4:3)</PresentationFormat>
  <Paragraphs>258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CS 179: GPU Computing</vt:lpstr>
      <vt:lpstr>Recap</vt:lpstr>
      <vt:lpstr>Parallelization</vt:lpstr>
      <vt:lpstr>Parallelization</vt:lpstr>
      <vt:lpstr>Parallelization</vt:lpstr>
      <vt:lpstr>Moving Averages</vt:lpstr>
      <vt:lpstr>Moving Averages</vt:lpstr>
      <vt:lpstr>Simple Moving Average</vt:lpstr>
      <vt:lpstr>Simple Moving Average</vt:lpstr>
      <vt:lpstr>Exponential Moving Average</vt:lpstr>
      <vt:lpstr>PowerPoint Presentation</vt:lpstr>
      <vt:lpstr>Comparison</vt:lpstr>
      <vt:lpstr>Comparison</vt:lpstr>
      <vt:lpstr>Comparison</vt:lpstr>
      <vt:lpstr>Comparison</vt:lpstr>
      <vt:lpstr>Comparison</vt:lpstr>
      <vt:lpstr>Morals</vt:lpstr>
      <vt:lpstr>Small-kernel convolution</vt:lpstr>
      <vt:lpstr>Signals</vt:lpstr>
      <vt:lpstr>Systems</vt:lpstr>
      <vt:lpstr>Discretization</vt:lpstr>
      <vt:lpstr>Linear systems</vt:lpstr>
      <vt:lpstr>Linear systems </vt:lpstr>
      <vt:lpstr>Linear systems</vt:lpstr>
      <vt:lpstr>Linear systems</vt:lpstr>
      <vt:lpstr>Time-invariance</vt:lpstr>
      <vt:lpstr>Time-invariance</vt:lpstr>
      <vt:lpstr>Time-invariance and linearity</vt:lpstr>
      <vt:lpstr>Time-invariance and linearity</vt:lpstr>
      <vt:lpstr>Morals</vt:lpstr>
      <vt:lpstr>Convolution example</vt:lpstr>
      <vt:lpstr>Computability</vt:lpstr>
      <vt:lpstr>This assignment</vt:lpstr>
      <vt:lpstr>The code</vt:lpstr>
      <vt:lpstr>Demonstration</vt:lpstr>
      <vt:lpstr>Debugging tips</vt:lpstr>
      <vt:lpstr>Debugging tips</vt:lpstr>
      <vt:lpstr>Compatibility</vt:lpstr>
      <vt:lpstr>Administrivia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Programming</dc:title>
  <dc:creator>Kevin</dc:creator>
  <cp:lastModifiedBy>Kevin</cp:lastModifiedBy>
  <cp:revision>550</cp:revision>
  <dcterms:created xsi:type="dcterms:W3CDTF">2015-03-24T02:17:19Z</dcterms:created>
  <dcterms:modified xsi:type="dcterms:W3CDTF">2015-04-03T23:42:11Z</dcterms:modified>
</cp:coreProperties>
</file>