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2" r:id="rId3"/>
    <p:sldId id="274" r:id="rId4"/>
    <p:sldId id="273" r:id="rId5"/>
    <p:sldId id="275" r:id="rId6"/>
    <p:sldId id="276" r:id="rId7"/>
    <p:sldId id="257" r:id="rId8"/>
    <p:sldId id="267" r:id="rId9"/>
    <p:sldId id="268" r:id="rId10"/>
    <p:sldId id="313" r:id="rId11"/>
    <p:sldId id="269" r:id="rId12"/>
    <p:sldId id="270" r:id="rId13"/>
    <p:sldId id="292" r:id="rId14"/>
    <p:sldId id="278" r:id="rId15"/>
    <p:sldId id="291" r:id="rId16"/>
    <p:sldId id="315" r:id="rId17"/>
    <p:sldId id="271" r:id="rId18"/>
    <p:sldId id="293" r:id="rId19"/>
    <p:sldId id="279" r:id="rId20"/>
    <p:sldId id="305" r:id="rId21"/>
    <p:sldId id="395" r:id="rId22"/>
    <p:sldId id="316" r:id="rId23"/>
    <p:sldId id="294" r:id="rId24"/>
    <p:sldId id="295" r:id="rId25"/>
    <p:sldId id="296" r:id="rId26"/>
    <p:sldId id="297" r:id="rId27"/>
    <p:sldId id="298" r:id="rId28"/>
    <p:sldId id="317" r:id="rId29"/>
    <p:sldId id="299" r:id="rId30"/>
    <p:sldId id="300" r:id="rId31"/>
    <p:sldId id="301" r:id="rId32"/>
    <p:sldId id="304" r:id="rId33"/>
    <p:sldId id="303" r:id="rId34"/>
    <p:sldId id="280" r:id="rId35"/>
    <p:sldId id="318" r:id="rId36"/>
    <p:sldId id="265" r:id="rId37"/>
    <p:sldId id="259" r:id="rId38"/>
    <p:sldId id="260" r:id="rId39"/>
    <p:sldId id="308" r:id="rId40"/>
    <p:sldId id="396" r:id="rId41"/>
    <p:sldId id="306" r:id="rId42"/>
    <p:sldId id="261" r:id="rId43"/>
    <p:sldId id="262" r:id="rId44"/>
    <p:sldId id="263" r:id="rId45"/>
    <p:sldId id="264" r:id="rId46"/>
    <p:sldId id="266" r:id="rId47"/>
    <p:sldId id="27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AFA43-BDEE-4AAF-B305-DC1C4CE610E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37C7-B57A-4E5C-94F3-0CDCC1D2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>CS 179: GPU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Lecture 1: Introduction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3" descr="C:\Users\Kevin\Downloads\PAPV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3" y="259080"/>
            <a:ext cx="2140527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evin\Downloads\slid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35" y="4739499"/>
            <a:ext cx="3631548" cy="16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63501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Images: http://en.wikipedia.org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http://www.pcper.com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http://northdallasradiationoncology.com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GPU Gems (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Nvidia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C:\Users\Kevin\Downloads\Rayleigh-Taylor_instabil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9857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vin\Downloads\Prostate-Planning-Phot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" y="4666698"/>
            <a:ext cx="1692876" cy="16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evin\Downloads\fig38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"/>
            <a:ext cx="3139440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Motivations</a:t>
            </a:r>
          </a:p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“A simple problem”</a:t>
            </a:r>
          </a:p>
          <a:p>
            <a:r>
              <a:rPr lang="en-US" dirty="0" smtClean="0"/>
              <a:t>“A simple solution”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– The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Screens!</a:t>
            </a:r>
          </a:p>
          <a:p>
            <a:pPr lvl="1"/>
            <a:r>
              <a:rPr lang="en-US" dirty="0" smtClean="0"/>
              <a:t>1e5 – 1e7 pixels</a:t>
            </a:r>
          </a:p>
          <a:p>
            <a:r>
              <a:rPr lang="en-US" dirty="0" smtClean="0"/>
              <a:t>Refresh rate: ~60 Hz</a:t>
            </a:r>
          </a:p>
          <a:p>
            <a:r>
              <a:rPr lang="en-US" dirty="0" smtClean="0"/>
              <a:t>Total: ~1e7-1e9 pixels/sec !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i="1" dirty="0" smtClean="0"/>
              <a:t>Very</a:t>
            </a:r>
            <a:r>
              <a:rPr lang="en-US" dirty="0" smtClean="0"/>
              <a:t> approximate – orders of magnitude)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</a:t>
            </a:r>
            <a:r>
              <a:rPr lang="en-US" dirty="0"/>
              <a:t>– The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calculations are </a:t>
            </a:r>
          </a:p>
          <a:p>
            <a:pPr marL="0" indent="0">
              <a:buNone/>
            </a:pPr>
            <a:r>
              <a:rPr lang="en-US" dirty="0" smtClean="0"/>
              <a:t>    “the same”!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e.g. </a:t>
            </a:r>
            <a:r>
              <a:rPr lang="en-US" dirty="0" err="1" smtClean="0"/>
              <a:t>Raytracing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Goal: Trace light rays, calculate object interaction to produce realistic image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f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C:\Users\Kevin\Downloads\cubes-trim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94776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3962400"/>
            <a:ext cx="33313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/>
              <a:t>Superquadric</a:t>
            </a:r>
            <a:r>
              <a:rPr lang="en-US" sz="900" dirty="0"/>
              <a:t> Cylinders, exponent 0.1, yellow glass balls, Barr, 1981</a:t>
            </a:r>
          </a:p>
        </p:txBody>
      </p:sp>
      <p:pic>
        <p:nvPicPr>
          <p:cNvPr id="6147" name="Picture 3" descr="C:\Users\Kevin\Downloads\lighting-vectors-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29930"/>
            <a:ext cx="3276600" cy="17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0" y="5944718"/>
            <a:ext cx="2963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Watt, 3D Computer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Graphics (from http://courses.cms.caltech.edu/cs171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619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</a:t>
            </a:r>
            <a:r>
              <a:rPr lang="en-US" dirty="0"/>
              <a:t>– The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calculations are </a:t>
            </a:r>
          </a:p>
          <a:p>
            <a:pPr marL="0" indent="0">
              <a:buNone/>
            </a:pPr>
            <a:r>
              <a:rPr lang="en-US" dirty="0" smtClean="0"/>
              <a:t>    “the same”!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e.g. </a:t>
            </a:r>
            <a:r>
              <a:rPr lang="en-US" dirty="0" err="1" smtClean="0"/>
              <a:t>Raytracing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for all pixels (</a:t>
            </a:r>
            <a:r>
              <a:rPr lang="en-US" sz="2000" dirty="0" err="1" smtClean="0">
                <a:latin typeface="Lucida Console" panose="020B0609040504020204" pitchFamily="49" charset="0"/>
              </a:rPr>
              <a:t>i,j</a:t>
            </a:r>
            <a:r>
              <a:rPr lang="en-US" sz="2000" dirty="0" smtClean="0">
                <a:latin typeface="Lucida Console" panose="020B06090405040202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smtClean="0">
                <a:latin typeface="Lucida Console" panose="020B0609040504020204" pitchFamily="49" charset="0"/>
              </a:rPr>
              <a:t>Calculate ray point and direction in 3d space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smtClean="0">
                <a:latin typeface="Lucida Console" panose="020B0609040504020204" pitchFamily="49" charset="0"/>
              </a:rPr>
              <a:t>if ray intersects object: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smtClean="0">
                <a:latin typeface="Lucida Console" panose="020B0609040504020204" pitchFamily="49" charset="0"/>
              </a:rPr>
              <a:t>	calculate lighting at closest object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smtClean="0">
                <a:latin typeface="Lucida Console" panose="020B0609040504020204" pitchFamily="49" charset="0"/>
              </a:rPr>
              <a:t>store color of (</a:t>
            </a:r>
            <a:r>
              <a:rPr lang="en-US" sz="2000" dirty="0" err="1" smtClean="0">
                <a:latin typeface="Lucida Console" panose="020B0609040504020204" pitchFamily="49" charset="0"/>
              </a:rPr>
              <a:t>i,j</a:t>
            </a:r>
            <a:r>
              <a:rPr lang="en-US" sz="2000" dirty="0" smtClean="0">
                <a:latin typeface="Lucida Console" panose="020B0609040504020204" pitchFamily="49" charset="0"/>
              </a:rPr>
              <a:t>)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pic>
        <p:nvPicPr>
          <p:cNvPr id="6146" name="Picture 2" descr="C:\Users\Kevin\Downloads\cubes-trim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94776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3962400"/>
            <a:ext cx="33313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/>
              <a:t>Superquadric</a:t>
            </a:r>
            <a:r>
              <a:rPr lang="en-US" sz="900" dirty="0"/>
              <a:t> Cylinders, exponent 0.1, yellow glass balls, Barr, 1981</a:t>
            </a:r>
          </a:p>
        </p:txBody>
      </p:sp>
    </p:spTree>
    <p:extLst>
      <p:ext uri="{BB962C8B-B14F-4D97-AF65-F5344CB8AC3E}">
        <p14:creationId xmlns:p14="http://schemas.microsoft.com/office/powerpoint/2010/main" val="36512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</a:t>
            </a:r>
            <a:r>
              <a:rPr lang="en-US" dirty="0"/>
              <a:t>– The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calculations are </a:t>
            </a:r>
          </a:p>
          <a:p>
            <a:pPr marL="0" indent="0">
              <a:buNone/>
            </a:pPr>
            <a:r>
              <a:rPr lang="en-US" dirty="0" smtClean="0"/>
              <a:t>    “the same”!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e.g. Simple shading: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for all pixels (</a:t>
            </a:r>
            <a:r>
              <a:rPr lang="en-US" sz="2000" dirty="0" err="1" smtClean="0">
                <a:latin typeface="Lucida Console" panose="020B0609040504020204" pitchFamily="49" charset="0"/>
              </a:rPr>
              <a:t>i,j</a:t>
            </a:r>
            <a:r>
              <a:rPr lang="en-US" sz="2000" dirty="0" smtClean="0">
                <a:latin typeface="Lucida Console" panose="020B06090405040202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smtClean="0">
                <a:latin typeface="Lucida Console" panose="020B0609040504020204" pitchFamily="49" charset="0"/>
              </a:rPr>
              <a:t>replace previous color with new color 	according to rules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8162" y="5944718"/>
            <a:ext cx="3581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"Example of a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Shader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TheReplay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- Taken/shaded with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YouFX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webcam software, composited next to each other in Photoshop. Licensed under CC BY-SA 3.0 via Wikipedia - http://en.wikipedia.org/wiki/File:Example_of_a_Shader.png#/media/File:Example_of_a_Shader.png</a:t>
            </a:r>
            <a:endParaRPr lang="en-US" sz="900" dirty="0"/>
          </a:p>
        </p:txBody>
      </p:sp>
      <p:pic>
        <p:nvPicPr>
          <p:cNvPr id="7170" name="Picture 2" descr="C:\Users\Kevin\Downloads\Example_of_a_Sh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140199" cy="15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</a:t>
            </a:r>
            <a:r>
              <a:rPr lang="en-US" dirty="0"/>
              <a:t>– The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calculations are </a:t>
            </a:r>
          </a:p>
          <a:p>
            <a:pPr marL="0" indent="0">
              <a:buNone/>
            </a:pPr>
            <a:r>
              <a:rPr lang="en-US" dirty="0" smtClean="0"/>
              <a:t>    “the same”!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e.g. Transformations (camera, perspective, …):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for all vertices (</a:t>
            </a:r>
            <a:r>
              <a:rPr lang="en-US" sz="2000" dirty="0" err="1" smtClean="0">
                <a:latin typeface="Lucida Console" panose="020B0609040504020204" pitchFamily="49" charset="0"/>
              </a:rPr>
              <a:t>x,y,z</a:t>
            </a:r>
            <a:r>
              <a:rPr lang="en-US" sz="2000" dirty="0" smtClean="0">
                <a:latin typeface="Lucida Console" panose="020B0609040504020204" pitchFamily="49" charset="0"/>
              </a:rPr>
              <a:t>) in scene: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smtClean="0">
                <a:latin typeface="Lucida Console" panose="020B0609040504020204" pitchFamily="49" charset="0"/>
              </a:rPr>
              <a:t>Obtain new vertex (</a:t>
            </a:r>
            <a:r>
              <a:rPr lang="en-US" sz="2000" dirty="0" err="1" smtClean="0">
                <a:latin typeface="Lucida Console" panose="020B0609040504020204" pitchFamily="49" charset="0"/>
              </a:rPr>
              <a:t>x’,y’,z</a:t>
            </a:r>
            <a:r>
              <a:rPr lang="en-US" sz="2000" dirty="0" smtClean="0">
                <a:latin typeface="Lucida Console" panose="020B0609040504020204" pitchFamily="49" charset="0"/>
              </a:rPr>
              <a:t>’) = T(</a:t>
            </a:r>
            <a:r>
              <a:rPr lang="en-US" sz="2000" dirty="0" err="1" smtClean="0">
                <a:latin typeface="Lucida Console" panose="020B0609040504020204" pitchFamily="49" charset="0"/>
              </a:rPr>
              <a:t>x,y,z</a:t>
            </a:r>
            <a:r>
              <a:rPr lang="en-US" sz="2000" dirty="0" smtClean="0">
                <a:latin typeface="Lucida Console" panose="020B060904050402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</a:t>
            </a:r>
            <a:endParaRPr lang="en-US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8194" name="Picture 2" descr="C:\Users\Kevin\Downloads\136b10119a4e1fd3d43bd5a997c094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5261775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Brief history</a:t>
            </a:r>
          </a:p>
          <a:p>
            <a:r>
              <a:rPr lang="en-US" dirty="0" smtClean="0"/>
              <a:t>“A simple problem”</a:t>
            </a:r>
          </a:p>
          <a:p>
            <a:r>
              <a:rPr lang="en-US" dirty="0" smtClean="0"/>
              <a:t>“A simple solution”</a:t>
            </a:r>
          </a:p>
          <a:p>
            <a:r>
              <a:rPr lang="en-US" dirty="0" smtClean="0"/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35297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Fixed-function pipelines</a:t>
            </a:r>
          </a:p>
          <a:p>
            <a:pPr lvl="1"/>
            <a:r>
              <a:rPr lang="en-US" dirty="0" smtClean="0"/>
              <a:t>Pre-set functions, limited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options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6010615"/>
            <a:ext cx="288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http://gamedevelopment.tutsplus.com/articles/the-end-of-fixed-function-rendering-pipelines-and-how-to-move-on--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cms-21469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Source: Super Mario 64, by Nintendo</a:t>
            </a:r>
            <a:endParaRPr lang="en-US" sz="900" dirty="0"/>
          </a:p>
        </p:txBody>
      </p:sp>
      <p:pic>
        <p:nvPicPr>
          <p:cNvPr id="9218" name="Picture 2" descr="C:\Users\Kevin\Downloads\ffp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593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579235"/>
            <a:ext cx="2997444" cy="20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endParaRPr lang="en-US" dirty="0" smtClean="0"/>
          </a:p>
          <a:p>
            <a:pPr lvl="1"/>
            <a:r>
              <a:rPr lang="en-US" dirty="0" smtClean="0"/>
              <a:t>Could implement one’s own functions!</a:t>
            </a:r>
          </a:p>
          <a:p>
            <a:pPr lvl="1"/>
            <a:r>
              <a:rPr lang="en-US" dirty="0" smtClean="0"/>
              <a:t>GLSL (C-like language)</a:t>
            </a:r>
          </a:p>
          <a:p>
            <a:pPr lvl="1"/>
            <a:r>
              <a:rPr lang="en-US" dirty="0" smtClean="0"/>
              <a:t>Could “sneak in” general-purpose programming!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474768"/>
            <a:ext cx="28873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http://minecraftsix.com/glsl-shaders-mod/</a:t>
            </a:r>
            <a:endParaRPr lang="en-US" sz="900" dirty="0"/>
          </a:p>
        </p:txBody>
      </p:sp>
      <p:pic>
        <p:nvPicPr>
          <p:cNvPr id="10242" name="Picture 2" descr="C:\Users\Kevin\Downloads\glsl-shader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16975"/>
            <a:ext cx="3964461" cy="22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CUDA (Compute Unified Device Architecture)</a:t>
            </a:r>
          </a:p>
          <a:p>
            <a:pPr lvl="1"/>
            <a:r>
              <a:rPr lang="en-US" dirty="0" smtClean="0"/>
              <a:t>General-purpose parallel computing platform for NVIDIA GPUs</a:t>
            </a:r>
          </a:p>
          <a:p>
            <a:r>
              <a:rPr lang="en-US" dirty="0" err="1" smtClean="0"/>
              <a:t>OpenCL</a:t>
            </a:r>
            <a:r>
              <a:rPr lang="en-US" dirty="0" smtClean="0"/>
              <a:t> (Open Computing Language)</a:t>
            </a:r>
          </a:p>
          <a:p>
            <a:pPr lvl="1"/>
            <a:r>
              <a:rPr lang="en-US" dirty="0" smtClean="0"/>
              <a:t>General </a:t>
            </a:r>
            <a:r>
              <a:rPr lang="en-US" dirty="0" err="1" smtClean="0"/>
              <a:t>heterogenous</a:t>
            </a:r>
            <a:r>
              <a:rPr lang="en-US" dirty="0" smtClean="0"/>
              <a:t> computing framework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Accessible as extensions to C! (and other languages…)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36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our computers fast enough?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350169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XKCD </a:t>
            </a:r>
            <a:r>
              <a:rPr lang="en-US" sz="900" dirty="0"/>
              <a:t>Comics (http://xkcd.com/676</a:t>
            </a:r>
            <a:r>
              <a:rPr lang="en-US" sz="900" dirty="0" smtClean="0"/>
              <a:t>/)</a:t>
            </a:r>
            <a:endParaRPr lang="en-US" sz="900" dirty="0"/>
          </a:p>
        </p:txBody>
      </p:sp>
      <p:pic>
        <p:nvPicPr>
          <p:cNvPr id="3076" name="Picture 4" descr="C:\Users\Kevin\Downloads\abst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183747" cy="4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“General-purpose computing on GPUs” (GPGPU)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2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Brief history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“A simple problem”</a:t>
            </a:r>
          </a:p>
          <a:p>
            <a:r>
              <a:rPr lang="en-US" dirty="0" smtClean="0"/>
              <a:t>“A simple solution”</a:t>
            </a:r>
          </a:p>
          <a:p>
            <a:r>
              <a:rPr lang="en-US" dirty="0" smtClean="0"/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35297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/>
              <a:t>two arrays</a:t>
            </a:r>
          </a:p>
          <a:p>
            <a:pPr lvl="1"/>
            <a:r>
              <a:rPr lang="en-US" dirty="0"/>
              <a:t>A[] + B[] -&gt; C[]</a:t>
            </a:r>
          </a:p>
          <a:p>
            <a:endParaRPr lang="en-US" dirty="0" smtClean="0"/>
          </a:p>
          <a:p>
            <a:r>
              <a:rPr lang="en-US" dirty="0"/>
              <a:t>On the CPU:</a:t>
            </a:r>
          </a:p>
          <a:p>
            <a:pPr marL="457200" lvl="1" indent="0">
              <a:buNone/>
            </a:pPr>
            <a:r>
              <a:rPr lang="en-US" sz="1500" dirty="0" smtClean="0">
                <a:latin typeface="Lucida Console" pitchFamily="49" charset="0"/>
              </a:rPr>
              <a:t>float *C = </a:t>
            </a:r>
            <a:r>
              <a:rPr lang="en-US" sz="1500" dirty="0" err="1" smtClean="0">
                <a:latin typeface="Lucida Console" pitchFamily="49" charset="0"/>
              </a:rPr>
              <a:t>malloc</a:t>
            </a:r>
            <a:r>
              <a:rPr lang="en-US" sz="1500" dirty="0" smtClean="0">
                <a:latin typeface="Lucida Console" pitchFamily="49" charset="0"/>
              </a:rPr>
              <a:t>(N * </a:t>
            </a:r>
            <a:r>
              <a:rPr lang="en-US" sz="1500" dirty="0" err="1" smtClean="0">
                <a:latin typeface="Lucida Console" pitchFamily="49" charset="0"/>
              </a:rPr>
              <a:t>sizeof</a:t>
            </a:r>
            <a:r>
              <a:rPr lang="en-US" sz="1500" dirty="0" smtClean="0">
                <a:latin typeface="Lucida Console" pitchFamily="49" charset="0"/>
              </a:rPr>
              <a:t>(float));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f</a:t>
            </a:r>
            <a:r>
              <a:rPr lang="en-US" sz="1500" dirty="0" smtClean="0">
                <a:latin typeface="Lucida Console" pitchFamily="49" charset="0"/>
              </a:rPr>
              <a:t>or (</a:t>
            </a:r>
            <a:r>
              <a:rPr lang="en-US" sz="1500" dirty="0" err="1" smtClean="0">
                <a:latin typeface="Lucida Console" pitchFamily="49" charset="0"/>
              </a:rPr>
              <a:t>int</a:t>
            </a:r>
            <a:r>
              <a:rPr lang="en-US" sz="1500" dirty="0" smtClean="0">
                <a:latin typeface="Lucida Console" pitchFamily="49" charset="0"/>
              </a:rPr>
              <a:t> 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 </a:t>
            </a:r>
            <a:r>
              <a:rPr lang="en-US" sz="1500" dirty="0" smtClean="0">
                <a:latin typeface="Lucida Console" pitchFamily="49" charset="0"/>
              </a:rPr>
              <a:t>= 0; 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 smtClean="0">
                <a:latin typeface="Lucida Console" pitchFamily="49" charset="0"/>
              </a:rPr>
              <a:t> &lt; N; 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 smtClean="0">
                <a:latin typeface="Lucida Console" pitchFamily="49" charset="0"/>
              </a:rPr>
              <a:t>++)</a:t>
            </a:r>
          </a:p>
          <a:p>
            <a:pPr marL="914400" lvl="2" indent="0">
              <a:buNone/>
            </a:pPr>
            <a:r>
              <a:rPr lang="en-US" sz="1500" dirty="0" smtClean="0">
                <a:latin typeface="Lucida Console" pitchFamily="49" charset="0"/>
              </a:rPr>
              <a:t>C[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 smtClean="0">
                <a:latin typeface="Lucida Console" pitchFamily="49" charset="0"/>
              </a:rPr>
              <a:t>] = A[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 smtClean="0">
                <a:latin typeface="Lucida Console" pitchFamily="49" charset="0"/>
              </a:rPr>
              <a:t>] + B[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 smtClean="0">
                <a:latin typeface="Lucida Console" pitchFamily="49" charset="0"/>
              </a:rPr>
              <a:t>];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Operates </a:t>
            </a:r>
            <a:r>
              <a:rPr lang="en-US" dirty="0"/>
              <a:t>sequentially… </a:t>
            </a:r>
            <a:r>
              <a:rPr lang="en-US" dirty="0" smtClean="0"/>
              <a:t>can we do better?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</a:t>
            </a:r>
            <a:r>
              <a:rPr lang="en-US" dirty="0"/>
              <a:t>problem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1633"/>
            <a:ext cx="7620000" cy="4926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the CPU (</a:t>
            </a:r>
            <a:r>
              <a:rPr lang="en-US" dirty="0" smtClean="0"/>
              <a:t>multi-threaded, </a:t>
            </a:r>
            <a:r>
              <a:rPr lang="en-US" dirty="0" err="1" smtClean="0"/>
              <a:t>pseudocode</a:t>
            </a:r>
            <a:r>
              <a:rPr lang="en-US" dirty="0" smtClean="0"/>
              <a:t>):</a:t>
            </a:r>
            <a:endParaRPr lang="en-US" dirty="0"/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(allocate memory for C)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Create # of threads equal to number of cores on processor (around 2, 4, perhaps 8)</a:t>
            </a:r>
          </a:p>
          <a:p>
            <a:pPr marL="457200" lvl="1" indent="0">
              <a:buNone/>
            </a:pPr>
            <a:r>
              <a:rPr lang="en-US" sz="1500" dirty="0" smtClean="0">
                <a:latin typeface="Lucida Console" pitchFamily="49" charset="0"/>
              </a:rPr>
              <a:t>(Indicate </a:t>
            </a:r>
            <a:r>
              <a:rPr lang="en-US" sz="1500" dirty="0">
                <a:latin typeface="Lucida Console" pitchFamily="49" charset="0"/>
              </a:rPr>
              <a:t>portions of A, B, C to each thread...)</a:t>
            </a:r>
          </a:p>
          <a:p>
            <a:pPr marL="457200" lvl="1" indent="0">
              <a:buNone/>
            </a:pPr>
            <a:endParaRPr lang="en-US" sz="1500" dirty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...</a:t>
            </a:r>
          </a:p>
          <a:p>
            <a:pPr marL="457200" lvl="1" indent="0">
              <a:buNone/>
            </a:pPr>
            <a:endParaRPr lang="en-US" sz="1500" dirty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In each thread,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For (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 from beginning region of thread)</a:t>
            </a:r>
          </a:p>
          <a:p>
            <a:pPr marL="914400" lvl="2" indent="0">
              <a:buNone/>
            </a:pPr>
            <a:r>
              <a:rPr lang="en-US" sz="1500" dirty="0">
                <a:latin typeface="Lucida Console" pitchFamily="49" charset="0"/>
              </a:rPr>
              <a:t>C[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 &lt;- A[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 + B[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</a:t>
            </a:r>
          </a:p>
          <a:p>
            <a:pPr marL="914400" lvl="2" indent="0">
              <a:buNone/>
            </a:pPr>
            <a:r>
              <a:rPr lang="en-US" sz="1500" dirty="0">
                <a:latin typeface="Lucida Console" pitchFamily="49" charset="0"/>
              </a:rPr>
              <a:t>//lots of waiting involved for memory reads, writes, ...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Wait for threads to synchronize</a:t>
            </a:r>
            <a:r>
              <a:rPr lang="en-US" sz="1500" dirty="0" smtClean="0">
                <a:latin typeface="Lucida Console" pitchFamily="49" charset="0"/>
              </a:rPr>
              <a:t>...</a:t>
            </a:r>
          </a:p>
          <a:p>
            <a:pPr marL="457200" lvl="1" indent="0">
              <a:buNone/>
            </a:pPr>
            <a:endParaRPr lang="en-US" sz="1500" dirty="0">
              <a:latin typeface="Lucida Console" pitchFamily="49" charset="0"/>
            </a:endParaRPr>
          </a:p>
          <a:p>
            <a:pPr lvl="1"/>
            <a:r>
              <a:rPr lang="en-US" dirty="0"/>
              <a:t>Slightly faster – 2-8x (slightly more with other tricks)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threads? How does performance scale?</a:t>
            </a:r>
          </a:p>
          <a:p>
            <a:endParaRPr lang="en-US" dirty="0" smtClean="0"/>
          </a:p>
          <a:p>
            <a:r>
              <a:rPr lang="en-US" dirty="0" smtClean="0"/>
              <a:t>Context switching:</a:t>
            </a:r>
          </a:p>
          <a:p>
            <a:pPr lvl="1"/>
            <a:r>
              <a:rPr lang="en-US" dirty="0" smtClean="0"/>
              <a:t>High penalty on the CPU</a:t>
            </a:r>
          </a:p>
          <a:p>
            <a:pPr lvl="1"/>
            <a:r>
              <a:rPr lang="en-US" dirty="0" smtClean="0"/>
              <a:t>Low penalty on the GPU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GPU: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(allocate memory for A, B, C on GPU)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Create the “kernel” – each thread will perform one (or a few) additions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	Specify the following kernel operation:</a:t>
            </a:r>
          </a:p>
          <a:p>
            <a:pPr marL="457200" lvl="1" indent="0">
              <a:buNone/>
            </a:pPr>
            <a:endParaRPr lang="en-US" sz="1500" dirty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	For </a:t>
            </a:r>
            <a:r>
              <a:rPr lang="en-US" sz="1500" dirty="0" smtClean="0">
                <a:latin typeface="Lucida Console" pitchFamily="49" charset="0"/>
              </a:rPr>
              <a:t>(all i‘s assigned to this thread)</a:t>
            </a:r>
            <a:endParaRPr lang="en-US" sz="1500" dirty="0">
              <a:latin typeface="Lucida Console" pitchFamily="49" charset="0"/>
            </a:endParaRPr>
          </a:p>
          <a:p>
            <a:pPr marL="914400" lvl="2" indent="0">
              <a:buNone/>
            </a:pPr>
            <a:r>
              <a:rPr lang="en-US" sz="1500" dirty="0">
                <a:latin typeface="Lucida Console" pitchFamily="49" charset="0"/>
              </a:rPr>
              <a:t>	C[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 &lt;- A[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 + B[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</a:t>
            </a:r>
          </a:p>
          <a:p>
            <a:pPr marL="457200" lvl="1" indent="0">
              <a:buNone/>
            </a:pPr>
            <a:endParaRPr lang="en-US" sz="1500" dirty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Start </a:t>
            </a:r>
            <a:r>
              <a:rPr lang="en-US" sz="1500" dirty="0" smtClean="0">
                <a:latin typeface="Lucida Console" pitchFamily="49" charset="0"/>
              </a:rPr>
              <a:t>~</a:t>
            </a:r>
            <a:r>
              <a:rPr lang="en-US" sz="1500" b="1" dirty="0" smtClean="0">
                <a:latin typeface="Lucida Console" pitchFamily="49" charset="0"/>
              </a:rPr>
              <a:t>20000 </a:t>
            </a:r>
            <a:r>
              <a:rPr lang="en-US" sz="1500" b="1" dirty="0">
                <a:latin typeface="Lucida Console" pitchFamily="49" charset="0"/>
              </a:rPr>
              <a:t>(!) </a:t>
            </a:r>
            <a:r>
              <a:rPr lang="en-US" sz="1500" dirty="0">
                <a:latin typeface="Lucida Console" pitchFamily="49" charset="0"/>
              </a:rPr>
              <a:t>threads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itchFamily="49" charset="0"/>
              </a:rPr>
              <a:t>Wait for threads to synchronize</a:t>
            </a:r>
            <a:r>
              <a:rPr lang="en-US" sz="1500" dirty="0" smtClean="0">
                <a:latin typeface="Lucida Console" pitchFamily="49" charset="0"/>
              </a:rPr>
              <a:t>...</a:t>
            </a:r>
          </a:p>
          <a:p>
            <a:pPr marL="457200" lvl="1" indent="0">
              <a:buNone/>
            </a:pPr>
            <a:endParaRPr lang="en-US" sz="1500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simple problem…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GPU: Strengths Revealed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Parallelism / lots of cores</a:t>
            </a:r>
          </a:p>
          <a:p>
            <a:r>
              <a:rPr lang="en-US" dirty="0" smtClean="0"/>
              <a:t>Low context switch penalty!</a:t>
            </a:r>
          </a:p>
          <a:p>
            <a:pPr lvl="1"/>
            <a:r>
              <a:rPr lang="en-US" dirty="0" smtClean="0"/>
              <a:t>We can “cover up” performance loss by creating more threads!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Kevin\Downloads\GeForce_GTX_275_3qtr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49014"/>
            <a:ext cx="22469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“A simple problem”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“A simple solution”</a:t>
            </a:r>
          </a:p>
          <a:p>
            <a:r>
              <a:rPr lang="en-US" dirty="0" smtClean="0"/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35297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Computing: Step by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Setup inputs on the host (CPU-accessible memory)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Allocate memory for inputs on the GPU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Allocate memory for outputs on the host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Allocate memory for outputs on the </a:t>
            </a:r>
            <a:r>
              <a:rPr lang="en-US" sz="2400" dirty="0">
                <a:solidFill>
                  <a:srgbClr val="00B050"/>
                </a:solidFill>
              </a:rPr>
              <a:t>GPU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Copy inputs from host to </a:t>
            </a:r>
            <a:r>
              <a:rPr lang="en-US" sz="2400" dirty="0" smtClean="0">
                <a:solidFill>
                  <a:srgbClr val="0070C0"/>
                </a:solidFill>
              </a:rPr>
              <a:t>GPU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Start GPU kernel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Copy output from GPU to host</a:t>
            </a:r>
          </a:p>
          <a:p>
            <a:endParaRPr lang="en-US" sz="2400" dirty="0"/>
          </a:p>
          <a:p>
            <a:r>
              <a:rPr lang="en-US" sz="2400" dirty="0" smtClean="0"/>
              <a:t>(Copying can be asynchronous)</a:t>
            </a:r>
          </a:p>
        </p:txBody>
      </p:sp>
    </p:spTree>
    <p:extLst>
      <p:ext uri="{BB962C8B-B14F-4D97-AF65-F5344CB8AC3E}">
        <p14:creationId xmlns:p14="http://schemas.microsoft.com/office/powerpoint/2010/main" val="17807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our computers </a:t>
            </a:r>
            <a:r>
              <a:rPr lang="en-US" i="1" dirty="0" smtClean="0"/>
              <a:t>really</a:t>
            </a:r>
            <a:r>
              <a:rPr lang="en-US" dirty="0" smtClean="0"/>
              <a:t> fast enough?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5634" y="6324600"/>
            <a:ext cx="396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lauraskelton.github.io/images/posts/5deepnetworklayer.png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www.dmi.unict.it/nicosia/research/proteinFolding3.png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http://www.cnet.com/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 descr="C:\Users\Kevin\Downloads\5deepnetworkl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667000" cy="14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evin\Downloads\billion_pixel_came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83907"/>
            <a:ext cx="2580302" cy="24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evin\Downloads\proteinFolding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89" y="2209800"/>
            <a:ext cx="3164434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“parallel” function</a:t>
            </a:r>
          </a:p>
          <a:p>
            <a:r>
              <a:rPr lang="en-US" dirty="0" smtClean="0"/>
              <a:t>Simple implementation</a:t>
            </a:r>
            <a:endParaRPr lang="en-US" dirty="0"/>
          </a:p>
        </p:txBody>
      </p:sp>
      <p:pic>
        <p:nvPicPr>
          <p:cNvPr id="3076" name="Picture 4" descr="C:\Users\Kevin\Desktop\code_sample_1b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69088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get a block ID and thread ID within the block:</a:t>
            </a:r>
          </a:p>
          <a:p>
            <a:pPr lvl="1"/>
            <a:r>
              <a:rPr lang="en-US" dirty="0" smtClean="0"/>
              <a:t>Unique thread ID!</a:t>
            </a:r>
            <a:endParaRPr lang="en-US" dirty="0"/>
          </a:p>
        </p:txBody>
      </p:sp>
      <p:pic>
        <p:nvPicPr>
          <p:cNvPr id="4098" name="Picture 2" descr="C:\Users\Kevin\Desktop\code_sample_3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724275"/>
            <a:ext cx="78898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the Kernel</a:t>
            </a:r>
            <a:endParaRPr lang="en-US" dirty="0"/>
          </a:p>
        </p:txBody>
      </p:sp>
      <p:pic>
        <p:nvPicPr>
          <p:cNvPr id="4" name="Picture 3" descr="C:\Users\Kevin\Desktop\code_sample_5-1_aredo - Copy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7" y="1822450"/>
            <a:ext cx="7078666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the Kernel (2)</a:t>
            </a:r>
            <a:endParaRPr lang="en-US" dirty="0"/>
          </a:p>
        </p:txBody>
      </p:sp>
      <p:pic>
        <p:nvPicPr>
          <p:cNvPr id="6146" name="Picture 2" descr="C:\Users\Kevin\Desktop\4-2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057400"/>
            <a:ext cx="6635750" cy="41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highly parallelizable problems…</a:t>
            </a:r>
          </a:p>
          <a:p>
            <a:pPr lvl="1"/>
            <a:r>
              <a:rPr lang="en-US" dirty="0" smtClean="0"/>
              <a:t>GPU offers massive performance increase!</a:t>
            </a:r>
          </a:p>
          <a:p>
            <a:endParaRPr lang="en-US" dirty="0" smtClean="0"/>
          </a:p>
          <a:p>
            <a:r>
              <a:rPr lang="en-US" i="1" dirty="0" smtClean="0"/>
              <a:t>Making difficult problems easy</a:t>
            </a:r>
          </a:p>
          <a:p>
            <a:r>
              <a:rPr lang="en-US" i="1" dirty="0" smtClean="0"/>
              <a:t>Putting impossible problems within reach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2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“A simple problem”</a:t>
            </a:r>
          </a:p>
          <a:p>
            <a:r>
              <a:rPr lang="en-US" dirty="0" smtClean="0"/>
              <a:t>“A simple solution”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35297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topics:</a:t>
            </a:r>
          </a:p>
          <a:p>
            <a:pPr lvl="1"/>
            <a:r>
              <a:rPr lang="en-US" dirty="0" smtClean="0"/>
              <a:t>GPU computing /parallelization</a:t>
            </a:r>
          </a:p>
          <a:p>
            <a:pPr lvl="2"/>
            <a:r>
              <a:rPr lang="en-US" dirty="0" smtClean="0"/>
              <a:t>Audio, linear algebra, medical engineering, </a:t>
            </a:r>
          </a:p>
          <a:p>
            <a:pPr marL="914400" lvl="2" indent="0">
              <a:buNone/>
            </a:pPr>
            <a:r>
              <a:rPr lang="en-US" dirty="0" smtClean="0"/>
              <a:t>   machine learning, finance, …</a:t>
            </a:r>
          </a:p>
          <a:p>
            <a:pPr lvl="1"/>
            <a:r>
              <a:rPr lang="en-US" dirty="0" smtClean="0"/>
              <a:t>CUDA (parallel computing platform)</a:t>
            </a:r>
          </a:p>
          <a:p>
            <a:pPr lvl="1"/>
            <a:r>
              <a:rPr lang="en-US" dirty="0" smtClean="0"/>
              <a:t>Libraries, optimizations,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Prerequisites:</a:t>
            </a:r>
          </a:p>
          <a:p>
            <a:pPr lvl="1"/>
            <a:r>
              <a:rPr lang="en-US" dirty="0" smtClean="0"/>
              <a:t>C/C++ knowledge</a:t>
            </a:r>
          </a:p>
        </p:txBody>
      </p:sp>
    </p:spTree>
    <p:extLst>
      <p:ext uri="{BB962C8B-B14F-4D97-AF65-F5344CB8AC3E}">
        <p14:creationId xmlns:p14="http://schemas.microsoft.com/office/powerpoint/2010/main" val="27339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Course Instructors/TA’s:</a:t>
            </a:r>
          </a:p>
          <a:p>
            <a:pPr lvl="1"/>
            <a:r>
              <a:rPr lang="en-US" dirty="0" smtClean="0"/>
              <a:t>Kevin Yuh (kyuh@caltech.edu)</a:t>
            </a:r>
          </a:p>
          <a:p>
            <a:pPr lvl="1"/>
            <a:r>
              <a:rPr lang="en-US" dirty="0" smtClean="0"/>
              <a:t>Eric Martin (emartin</a:t>
            </a:r>
            <a:r>
              <a:rPr lang="en-US" dirty="0"/>
              <a:t>@</a:t>
            </a:r>
            <a:r>
              <a:rPr lang="en-US" dirty="0" smtClean="0"/>
              <a:t>caltech.edu)</a:t>
            </a:r>
          </a:p>
          <a:p>
            <a:r>
              <a:rPr lang="en-US" dirty="0"/>
              <a:t>CS179: GPU Programming</a:t>
            </a:r>
          </a:p>
          <a:p>
            <a:pPr lvl="1"/>
            <a:r>
              <a:rPr lang="en-US" dirty="0"/>
              <a:t>Website: http://courses.cms.caltech.edu/cs179</a:t>
            </a:r>
            <a:r>
              <a:rPr lang="en-US" dirty="0" smtClean="0"/>
              <a:t>/</a:t>
            </a:r>
          </a:p>
          <a:p>
            <a:r>
              <a:rPr lang="en-US" dirty="0" smtClean="0"/>
              <a:t>Overseeing </a:t>
            </a:r>
            <a:r>
              <a:rPr lang="en-US" dirty="0"/>
              <a:t>Instructor:</a:t>
            </a:r>
          </a:p>
          <a:p>
            <a:pPr lvl="1"/>
            <a:r>
              <a:rPr lang="en-US" dirty="0"/>
              <a:t>Al Barr (</a:t>
            </a:r>
            <a:r>
              <a:rPr lang="en-US" dirty="0" smtClean="0"/>
              <a:t>barr</a:t>
            </a:r>
            <a:r>
              <a:rPr lang="en-US" dirty="0"/>
              <a:t>@</a:t>
            </a:r>
            <a:r>
              <a:rPr lang="en-US" dirty="0" smtClean="0"/>
              <a:t>cs.caltech.edu</a:t>
            </a:r>
            <a:r>
              <a:rPr lang="en-US" dirty="0"/>
              <a:t>)</a:t>
            </a:r>
          </a:p>
          <a:p>
            <a:r>
              <a:rPr lang="en-US" dirty="0"/>
              <a:t>Class time:</a:t>
            </a:r>
          </a:p>
          <a:p>
            <a:pPr lvl="1"/>
            <a:r>
              <a:rPr lang="en-US" dirty="0" smtClean="0"/>
              <a:t>ANB 107, MWF 3:00 PM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1:</a:t>
            </a:r>
          </a:p>
          <a:p>
            <a:pPr lvl="1"/>
            <a:r>
              <a:rPr lang="en-US" dirty="0" smtClean="0"/>
              <a:t>Homework:</a:t>
            </a:r>
          </a:p>
          <a:p>
            <a:pPr lvl="2"/>
            <a:r>
              <a:rPr lang="en-US" dirty="0" smtClean="0"/>
              <a:t>7 assignments</a:t>
            </a:r>
          </a:p>
          <a:p>
            <a:pPr lvl="2"/>
            <a:r>
              <a:rPr lang="en-US" dirty="0" smtClean="0"/>
              <a:t>Each worth 10% of grade</a:t>
            </a:r>
          </a:p>
          <a:p>
            <a:pPr lvl="2"/>
            <a:r>
              <a:rPr lang="en-US" dirty="0" smtClean="0"/>
              <a:t>Due Wednesdays, </a:t>
            </a:r>
            <a:r>
              <a:rPr lang="en-US" strike="sngStrike" dirty="0" smtClean="0"/>
              <a:t>5 </a:t>
            </a:r>
            <a:r>
              <a:rPr lang="en-US" strike="sngStrike" dirty="0" smtClean="0"/>
              <a:t>PM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 PM (</a:t>
            </a:r>
            <a:r>
              <a:rPr lang="en-US" dirty="0" err="1" smtClean="0">
                <a:solidFill>
                  <a:srgbClr val="FF0000"/>
                </a:solidFill>
              </a:rPr>
              <a:t>chg</a:t>
            </a:r>
            <a:r>
              <a:rPr lang="en-US" dirty="0" err="1" smtClean="0">
                <a:solidFill>
                  <a:srgbClr val="FF0000"/>
                </a:solidFill>
              </a:rPr>
              <a:t>’d</a:t>
            </a:r>
            <a:r>
              <a:rPr lang="en-US" dirty="0" smtClean="0">
                <a:solidFill>
                  <a:srgbClr val="FF0000"/>
                </a:solidFill>
              </a:rPr>
              <a:t> 4/3/2015)</a:t>
            </a:r>
            <a:endParaRPr lang="en-US" strike="sngStrike" dirty="0" smtClean="0"/>
          </a:p>
          <a:p>
            <a:pPr lvl="1"/>
            <a:r>
              <a:rPr lang="en-US" dirty="0" smtClean="0"/>
              <a:t>Final project:</a:t>
            </a:r>
          </a:p>
          <a:p>
            <a:pPr lvl="2"/>
            <a:r>
              <a:rPr lang="en-US" dirty="0" smtClean="0"/>
              <a:t>3-week project</a:t>
            </a:r>
          </a:p>
          <a:p>
            <a:pPr lvl="2"/>
            <a:r>
              <a:rPr lang="en-US" dirty="0" smtClean="0"/>
              <a:t>30% of grade</a:t>
            </a:r>
          </a:p>
        </p:txBody>
      </p:sp>
    </p:spTree>
    <p:extLst>
      <p:ext uri="{BB962C8B-B14F-4D97-AF65-F5344CB8AC3E}">
        <p14:creationId xmlns:p14="http://schemas.microsoft.com/office/powerpoint/2010/main" val="4635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Option 2:</a:t>
            </a:r>
          </a:p>
          <a:p>
            <a:pPr lvl="1"/>
            <a:r>
              <a:rPr lang="en-US" dirty="0" smtClean="0"/>
              <a:t>Homework: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/>
              <a:t> assignments</a:t>
            </a:r>
          </a:p>
          <a:p>
            <a:pPr lvl="2"/>
            <a:r>
              <a:rPr lang="en-US" dirty="0" smtClean="0"/>
              <a:t>Each worth 10% of grade</a:t>
            </a:r>
          </a:p>
          <a:p>
            <a:pPr lvl="2"/>
            <a:r>
              <a:rPr lang="en-US" dirty="0" smtClean="0"/>
              <a:t>Due </a:t>
            </a:r>
            <a:r>
              <a:rPr lang="en-US" dirty="0"/>
              <a:t>Wednesdays, </a:t>
            </a:r>
            <a:r>
              <a:rPr lang="en-US" strike="sngStrike" dirty="0"/>
              <a:t>5 PM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 PM (</a:t>
            </a:r>
            <a:r>
              <a:rPr lang="en-US" dirty="0" err="1">
                <a:solidFill>
                  <a:srgbClr val="FF0000"/>
                </a:solidFill>
              </a:rPr>
              <a:t>chg’d</a:t>
            </a:r>
            <a:r>
              <a:rPr lang="en-US" dirty="0">
                <a:solidFill>
                  <a:srgbClr val="FF0000"/>
                </a:solidFill>
              </a:rPr>
              <a:t> 4/3/2015)</a:t>
            </a:r>
            <a:endParaRPr lang="en-US" strike="sngStrike" dirty="0"/>
          </a:p>
          <a:p>
            <a:pPr lvl="1"/>
            <a:r>
              <a:rPr lang="en-US" dirty="0" smtClean="0"/>
              <a:t>Final </a:t>
            </a:r>
            <a:r>
              <a:rPr lang="en-US" dirty="0" smtClean="0"/>
              <a:t>project: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/>
              <a:t>-week project</a:t>
            </a:r>
          </a:p>
          <a:p>
            <a:pPr lvl="2"/>
            <a:r>
              <a:rPr lang="en-US" dirty="0"/>
              <a:t>5</a:t>
            </a:r>
            <a:r>
              <a:rPr lang="en-US" dirty="0" smtClean="0"/>
              <a:t>0% of grade</a:t>
            </a:r>
          </a:p>
          <a:p>
            <a:pPr lvl="1"/>
            <a:r>
              <a:rPr lang="en-US" dirty="0" smtClean="0"/>
              <a:t>Difference: Exchange sets 6,7 for more time on project</a:t>
            </a:r>
          </a:p>
        </p:txBody>
      </p:sp>
    </p:spTree>
    <p:extLst>
      <p:ext uri="{BB962C8B-B14F-4D97-AF65-F5344CB8AC3E}">
        <p14:creationId xmlns:p14="http://schemas.microsoft.com/office/powerpoint/2010/main" val="2044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“solve” a computational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Topic – your choice!</a:t>
            </a:r>
          </a:p>
          <a:p>
            <a:r>
              <a:rPr lang="en-US" dirty="0" smtClean="0"/>
              <a:t>Project scale</a:t>
            </a:r>
          </a:p>
          <a:p>
            <a:pPr lvl="1"/>
            <a:r>
              <a:rPr lang="en-US" dirty="0" smtClean="0"/>
              <a:t>5-week projects: Significantly more extensive</a:t>
            </a:r>
          </a:p>
          <a:p>
            <a:r>
              <a:rPr lang="en-US" dirty="0" smtClean="0"/>
              <a:t>Solo or pairs</a:t>
            </a:r>
          </a:p>
          <a:p>
            <a:pPr lvl="1"/>
            <a:r>
              <a:rPr lang="en-US" dirty="0" smtClean="0"/>
              <a:t>Expectations set accordingly</a:t>
            </a:r>
          </a:p>
          <a:p>
            <a:r>
              <a:rPr lang="en-US" dirty="0" smtClean="0"/>
              <a:t>Idea generation:</a:t>
            </a:r>
          </a:p>
          <a:p>
            <a:pPr lvl="1"/>
            <a:r>
              <a:rPr lang="en-US" dirty="0" smtClean="0"/>
              <a:t>Keep eyes open!</a:t>
            </a:r>
          </a:p>
          <a:p>
            <a:pPr lvl="1"/>
            <a:r>
              <a:rPr lang="en-US" dirty="0" smtClean="0"/>
              <a:t>Talk to us</a:t>
            </a:r>
          </a:p>
          <a:p>
            <a:pPr lvl="1"/>
            <a:r>
              <a:rPr lang="en-US" dirty="0" smtClean="0"/>
              <a:t>We hope to bring guests!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policy:</a:t>
            </a:r>
          </a:p>
          <a:p>
            <a:pPr lvl="1"/>
            <a:r>
              <a:rPr lang="en-US" dirty="0" smtClean="0"/>
              <a:t>Discuss ideas and strategies freely, but all code must be your own</a:t>
            </a:r>
          </a:p>
          <a:p>
            <a:pPr lvl="1"/>
            <a:r>
              <a:rPr lang="en-US" dirty="0" smtClean="0"/>
              <a:t>“50 foot rule” (in spirit) – don’t consult your code when helping others with their code</a:t>
            </a:r>
          </a:p>
        </p:txBody>
      </p:sp>
    </p:spTree>
    <p:extLst>
      <p:ext uri="{BB962C8B-B14F-4D97-AF65-F5344CB8AC3E}">
        <p14:creationId xmlns:p14="http://schemas.microsoft.com/office/powerpoint/2010/main" val="27437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Hours: Located in ANB 104</a:t>
            </a:r>
          </a:p>
          <a:p>
            <a:pPr lvl="1"/>
            <a:r>
              <a:rPr lang="en-US" dirty="0" smtClean="0"/>
              <a:t>Kevin: Mondays, 9-11 PM</a:t>
            </a:r>
          </a:p>
          <a:p>
            <a:pPr lvl="1"/>
            <a:r>
              <a:rPr lang="en-US" dirty="0" smtClean="0"/>
              <a:t>Eric: Tuesdays, 7-9 PM</a:t>
            </a:r>
          </a:p>
          <a:p>
            <a:r>
              <a:rPr lang="en-US" dirty="0" smtClean="0"/>
              <a:t>Extensions on request</a:t>
            </a:r>
          </a:p>
          <a:p>
            <a:pPr lvl="1"/>
            <a:r>
              <a:rPr lang="en-US" dirty="0" smtClean="0"/>
              <a:t>Talk to 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machines (multi-GPU, remote access):</a:t>
            </a:r>
          </a:p>
          <a:p>
            <a:pPr marL="457200" lvl="1" indent="0">
              <a:buNone/>
            </a:pPr>
            <a:r>
              <a:rPr lang="en-US" dirty="0" smtClean="0"/>
              <a:t>	haru.caltech.edu</a:t>
            </a:r>
          </a:p>
          <a:p>
            <a:pPr marL="457200" lvl="1" indent="0">
              <a:buNone/>
            </a:pPr>
            <a:r>
              <a:rPr lang="en-US" dirty="0" smtClean="0"/>
              <a:t>	mako.caltech.edu (pending)</a:t>
            </a:r>
          </a:p>
          <a:p>
            <a:r>
              <a:rPr lang="en-US" dirty="0" smtClean="0"/>
              <a:t>E-mail me your preferred username!</a:t>
            </a:r>
          </a:p>
          <a:p>
            <a:r>
              <a:rPr lang="en-US" dirty="0" smtClean="0"/>
              <a:t>Change your password</a:t>
            </a:r>
          </a:p>
          <a:p>
            <a:pPr lvl="1"/>
            <a:r>
              <a:rPr lang="en-US" dirty="0" smtClean="0"/>
              <a:t>Separately on each machine (once </a:t>
            </a:r>
            <a:r>
              <a:rPr lang="en-US" dirty="0" err="1" smtClean="0"/>
              <a:t>mako</a:t>
            </a:r>
            <a:r>
              <a:rPr lang="en-US" dirty="0" smtClean="0"/>
              <a:t> is up)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err="1" smtClean="0"/>
              <a:t>passwd</a:t>
            </a:r>
            <a:r>
              <a:rPr lang="en-US" dirty="0" smtClean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34065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(CMS) machines:</a:t>
            </a:r>
          </a:p>
          <a:p>
            <a:pPr marL="457200" lvl="1" indent="0">
              <a:buNone/>
            </a:pPr>
            <a:r>
              <a:rPr lang="en-US" dirty="0" smtClean="0"/>
              <a:t>	mx.cms.caltech.edu</a:t>
            </a:r>
          </a:p>
          <a:p>
            <a:pPr marL="457200" lvl="1" indent="0">
              <a:buNone/>
            </a:pPr>
            <a:r>
              <a:rPr lang="en-US" dirty="0" smtClean="0"/>
              <a:t>	minuteman.cms.caltech.edu</a:t>
            </a:r>
          </a:p>
          <a:p>
            <a:r>
              <a:rPr lang="en-US" dirty="0" smtClean="0"/>
              <a:t>Use your CMS login</a:t>
            </a:r>
          </a:p>
          <a:p>
            <a:r>
              <a:rPr lang="en-US" dirty="0" smtClean="0"/>
              <a:t>Not all assignments work here!</a:t>
            </a:r>
          </a:p>
        </p:txBody>
      </p:sp>
    </p:spTree>
    <p:extLst>
      <p:ext uri="{BB962C8B-B14F-4D97-AF65-F5344CB8AC3E}">
        <p14:creationId xmlns:p14="http://schemas.microsoft.com/office/powerpoint/2010/main" val="41975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Alternative: Use your own! (Harder):</a:t>
            </a:r>
          </a:p>
          <a:p>
            <a:pPr lvl="1"/>
            <a:r>
              <a:rPr lang="en-US" dirty="0" smtClean="0"/>
              <a:t>Must have an NVIDIA CUDA-capable GPU</a:t>
            </a:r>
          </a:p>
          <a:p>
            <a:pPr lvl="1"/>
            <a:r>
              <a:rPr lang="en-US" dirty="0" smtClean="0"/>
              <a:t>Virtual machines won’t work!</a:t>
            </a:r>
          </a:p>
          <a:p>
            <a:pPr lvl="2"/>
            <a:r>
              <a:rPr lang="en-US" dirty="0" smtClean="0"/>
              <a:t>Exception: Machines with I/O MMU virtualization and certain GPUs</a:t>
            </a:r>
          </a:p>
          <a:p>
            <a:pPr lvl="1"/>
            <a:r>
              <a:rPr lang="en-US" dirty="0" smtClean="0"/>
              <a:t>Special requirements for:</a:t>
            </a:r>
          </a:p>
          <a:p>
            <a:pPr lvl="2"/>
            <a:r>
              <a:rPr lang="en-US" dirty="0" smtClean="0"/>
              <a:t>Hybrid/</a:t>
            </a:r>
            <a:r>
              <a:rPr lang="en-US" dirty="0" err="1" smtClean="0"/>
              <a:t>optimus</a:t>
            </a:r>
            <a:r>
              <a:rPr lang="en-US" dirty="0" smtClean="0"/>
              <a:t> systems</a:t>
            </a:r>
          </a:p>
          <a:p>
            <a:pPr lvl="2"/>
            <a:r>
              <a:rPr lang="en-US" dirty="0" smtClean="0"/>
              <a:t>Mac/OS X</a:t>
            </a:r>
          </a:p>
          <a:p>
            <a:r>
              <a:rPr lang="en-US" dirty="0" smtClean="0"/>
              <a:t>Setup is difficult! (But we have some instructions)</a:t>
            </a:r>
          </a:p>
          <a:p>
            <a:r>
              <a:rPr lang="en-US" dirty="0" smtClean="0"/>
              <a:t>May need to modify assignment </a:t>
            </a:r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 for the 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350169"/>
            <a:ext cx="2514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"Three RAAF FA-18 Hornets in formation after refueling" by U.S. Air Force photo by Senior Airman Matthew Bruch - http://www.flickr.com/photos/pacificairforces/8472331771/in/photostream. Licensed under Public Domain via Wikimedia Commons - http://commons.wikimedia.org/wiki/File:Three_RAAF_FA-18_Hornets_in_formation_after_refueling.jpg#/media/File:Three_RAAF_FA-18_Hornets_in_formation_after_refueling.jpg</a:t>
            </a:r>
          </a:p>
        </p:txBody>
      </p:sp>
      <p:pic>
        <p:nvPicPr>
          <p:cNvPr id="5122" name="Picture 2" descr="C:\Users\Kevin\Downloads\Three_RAAF_FA-18_Hornets_in_formation_after_refue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6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Welcome to the course!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4525963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9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“central processing unit”</a:t>
            </a:r>
          </a:p>
          <a:p>
            <a:r>
              <a:rPr lang="en-US" dirty="0" smtClean="0"/>
              <a:t>Traditionally, applications use CPU for primary calculations</a:t>
            </a:r>
          </a:p>
          <a:p>
            <a:pPr lvl="1"/>
            <a:r>
              <a:rPr lang="en-US" dirty="0" smtClean="0"/>
              <a:t>Powerful, general-purpose capabilities</a:t>
            </a:r>
          </a:p>
          <a:p>
            <a:pPr lvl="1"/>
            <a:r>
              <a:rPr lang="en-US" dirty="0" smtClean="0"/>
              <a:t>R+D -&gt; Moore’s Law!</a:t>
            </a:r>
          </a:p>
          <a:p>
            <a:pPr lvl="1"/>
            <a:r>
              <a:rPr lang="en-US" dirty="0" smtClean="0"/>
              <a:t>Established technology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6477000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Wikimedia commons: Intel_CPU_Pentium_4_640_Prescott_bottom.jpg</a:t>
            </a:r>
            <a:endParaRPr lang="en-US" sz="900" dirty="0"/>
          </a:p>
        </p:txBody>
      </p:sp>
      <p:pic>
        <p:nvPicPr>
          <p:cNvPr id="6" name="Picture 2" descr="C:\Users\Kevin\Downloads\Intel_CPU_Pentium_4_640_Prescott_bot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8656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our “graphics”</a:t>
            </a:r>
          </a:p>
          <a:p>
            <a:r>
              <a:rPr lang="en-US" dirty="0" smtClean="0"/>
              <a:t>For “graphics problems”, much faster than the CPU!</a:t>
            </a:r>
          </a:p>
          <a:p>
            <a:r>
              <a:rPr lang="en-US" i="1" dirty="0" smtClean="0"/>
              <a:t>What about other problems?</a:t>
            </a:r>
          </a:p>
        </p:txBody>
      </p:sp>
      <p:pic>
        <p:nvPicPr>
          <p:cNvPr id="4" name="Picture 2" descr="C:\Users\Kevin\Downloads\GeForce_GTX_275_3qtr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2469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 in 30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certain problems, use</a:t>
            </a:r>
            <a:endParaRPr lang="en-US" sz="2400" dirty="0"/>
          </a:p>
        </p:txBody>
      </p:sp>
      <p:pic>
        <p:nvPicPr>
          <p:cNvPr id="4" name="Picture 2" descr="C:\Users\Kevin\Downloads\GeForce_GTX_275_3qtr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22469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38216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 of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486400" y="6324600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Images: http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://www.nvidia.com, 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Wikimedia commons: Intel_CPU_Pentium_4_640_Prescott_bottom.jpg</a:t>
            </a:r>
            <a:endParaRPr lang="en-US" sz="900" dirty="0"/>
          </a:p>
        </p:txBody>
      </p:sp>
      <p:pic>
        <p:nvPicPr>
          <p:cNvPr id="2050" name="Picture 2" descr="C:\Users\Kevin\Downloads\Intel_CPU_Pentium_4_640_Prescott_bot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8656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 in </a:t>
            </a:r>
            <a:r>
              <a:rPr lang="en-US" dirty="0" smtClean="0"/>
              <a:t>60 </a:t>
            </a:r>
            <a:r>
              <a:rPr lang="en-US" dirty="0"/>
              <a:t>seconds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GPU: Hundreds of cores!</a:t>
            </a:r>
          </a:p>
          <a:p>
            <a:pPr lvl="1"/>
            <a:r>
              <a:rPr lang="en-US" dirty="0" smtClean="0"/>
              <a:t>vs. 2,4,8 cores on CPU</a:t>
            </a:r>
          </a:p>
          <a:p>
            <a:r>
              <a:rPr lang="en-US" dirty="0" smtClean="0"/>
              <a:t>Good for </a:t>
            </a:r>
            <a:r>
              <a:rPr lang="en-US" i="1" dirty="0" smtClean="0"/>
              <a:t>highly parallelizable problems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Increasing speed by 10x, 100x+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GPU?</a:t>
            </a:r>
          </a:p>
          <a:p>
            <a:r>
              <a:rPr lang="en-US" dirty="0" smtClean="0"/>
              <a:t>What is a parallelizable problem?</a:t>
            </a:r>
          </a:p>
          <a:p>
            <a:r>
              <a:rPr lang="en-US" dirty="0" smtClean="0"/>
              <a:t>What does GPU-accelerated code look like?</a:t>
            </a:r>
          </a:p>
          <a:p>
            <a:r>
              <a:rPr lang="en-US" dirty="0" smtClean="0"/>
              <a:t>Who cares?</a:t>
            </a:r>
          </a:p>
        </p:txBody>
      </p:sp>
    </p:spTree>
    <p:extLst>
      <p:ext uri="{BB962C8B-B14F-4D97-AF65-F5344CB8AC3E}">
        <p14:creationId xmlns:p14="http://schemas.microsoft.com/office/powerpoint/2010/main" val="26596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7620</TotalTime>
  <Words>1346</Words>
  <Application>Microsoft Office PowerPoint</Application>
  <PresentationFormat>On-screen Show (4:3)</PresentationFormat>
  <Paragraphs>301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CS 179: GPU Programming</vt:lpstr>
      <vt:lpstr>The Problem</vt:lpstr>
      <vt:lpstr>The Problem</vt:lpstr>
      <vt:lpstr>The Problem</vt:lpstr>
      <vt:lpstr>The CPU</vt:lpstr>
      <vt:lpstr>The GPU</vt:lpstr>
      <vt:lpstr>This course in 30 seconds</vt:lpstr>
      <vt:lpstr>This course in 60 seconds</vt:lpstr>
      <vt:lpstr>Questions</vt:lpstr>
      <vt:lpstr>Outline</vt:lpstr>
      <vt:lpstr>GPUs – The Motivation</vt:lpstr>
      <vt:lpstr>GPUs – The Motivation</vt:lpstr>
      <vt:lpstr>GPUs – The Motivation</vt:lpstr>
      <vt:lpstr>GPUs – The Motivation</vt:lpstr>
      <vt:lpstr>GPUs – The Motivation</vt:lpstr>
      <vt:lpstr>Outline</vt:lpstr>
      <vt:lpstr>GPUs – Brief History</vt:lpstr>
      <vt:lpstr>GPUs – Brief History</vt:lpstr>
      <vt:lpstr>GPUs – Brief History</vt:lpstr>
      <vt:lpstr>GPUs Today</vt:lpstr>
      <vt:lpstr>Demonstrations</vt:lpstr>
      <vt:lpstr>Outline</vt:lpstr>
      <vt:lpstr>A simple problem…</vt:lpstr>
      <vt:lpstr>A simple problem…</vt:lpstr>
      <vt:lpstr>A simple problem…</vt:lpstr>
      <vt:lpstr>A simple problem…</vt:lpstr>
      <vt:lpstr>GPU: Strengths Revealed</vt:lpstr>
      <vt:lpstr>Outline</vt:lpstr>
      <vt:lpstr>GPU Computing: Step by Step</vt:lpstr>
      <vt:lpstr>The Kernel</vt:lpstr>
      <vt:lpstr>Indexing</vt:lpstr>
      <vt:lpstr>Calling the Kernel</vt:lpstr>
      <vt:lpstr>Calling the Kernel (2)</vt:lpstr>
      <vt:lpstr>Summary</vt:lpstr>
      <vt:lpstr>Outline</vt:lpstr>
      <vt:lpstr>This Course</vt:lpstr>
      <vt:lpstr>Administrivia</vt:lpstr>
      <vt:lpstr>Course Requirements</vt:lpstr>
      <vt:lpstr>Course Requirements</vt:lpstr>
      <vt:lpstr>Projects</vt:lpstr>
      <vt:lpstr>Administrivia</vt:lpstr>
      <vt:lpstr>Administrivia</vt:lpstr>
      <vt:lpstr>Machines</vt:lpstr>
      <vt:lpstr>Machines</vt:lpstr>
      <vt:lpstr>Machines</vt:lpstr>
      <vt:lpstr>Final remarks for the day…</vt:lpstr>
      <vt:lpstr>Welcome to the course!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Programming</dc:title>
  <dc:creator>Kevin</dc:creator>
  <cp:lastModifiedBy>Kevin</cp:lastModifiedBy>
  <cp:revision>461</cp:revision>
  <dcterms:created xsi:type="dcterms:W3CDTF">2015-03-24T02:17:19Z</dcterms:created>
  <dcterms:modified xsi:type="dcterms:W3CDTF">2015-04-04T00:39:56Z</dcterms:modified>
</cp:coreProperties>
</file>