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0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307" r:id="rId10"/>
    <p:sldId id="270" r:id="rId11"/>
    <p:sldId id="263" r:id="rId12"/>
    <p:sldId id="287" r:id="rId13"/>
    <p:sldId id="288" r:id="rId14"/>
    <p:sldId id="264" r:id="rId15"/>
    <p:sldId id="289" r:id="rId16"/>
    <p:sldId id="290" r:id="rId17"/>
    <p:sldId id="300" r:id="rId18"/>
    <p:sldId id="304" r:id="rId19"/>
    <p:sldId id="297" r:id="rId20"/>
    <p:sldId id="301" r:id="rId21"/>
    <p:sldId id="302" r:id="rId22"/>
    <p:sldId id="303" r:id="rId23"/>
    <p:sldId id="266" r:id="rId24"/>
    <p:sldId id="298" r:id="rId25"/>
    <p:sldId id="279" r:id="rId26"/>
    <p:sldId id="299" r:id="rId27"/>
    <p:sldId id="295" r:id="rId28"/>
    <p:sldId id="282" r:id="rId29"/>
    <p:sldId id="280" r:id="rId30"/>
    <p:sldId id="291" r:id="rId31"/>
    <p:sldId id="292" r:id="rId32"/>
    <p:sldId id="293" r:id="rId33"/>
    <p:sldId id="294" r:id="rId34"/>
    <p:sldId id="285" r:id="rId35"/>
    <p:sldId id="275" r:id="rId36"/>
    <p:sldId id="278" r:id="rId37"/>
    <p:sldId id="296" r:id="rId38"/>
    <p:sldId id="306" r:id="rId3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9111" autoAdjust="0"/>
  </p:normalViewPr>
  <p:slideViewPr>
    <p:cSldViewPr snapToGrid="0">
      <p:cViewPr varScale="1">
        <p:scale>
          <a:sx n="72" d="100"/>
          <a:sy n="72" d="100"/>
        </p:scale>
        <p:origin x="-115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Wilson (MIT) – things ML is not good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67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07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31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mentioning Johnson-</a:t>
            </a:r>
            <a:r>
              <a:rPr lang="en-US" dirty="0" err="1"/>
              <a:t>Lindenstrass</a:t>
            </a:r>
            <a:r>
              <a:rPr lang="en-US" dirty="0"/>
              <a:t> Theorem + picture (one slide) – </a:t>
            </a:r>
            <a:r>
              <a:rPr lang="en-US"/>
              <a:t>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7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classes. Then,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1, 0, 0, 0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=(0, 1, 0, 0)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=(0, 0, 1, 0)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=(0, 0, 1, 0)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:r>
                  <a:rPr lang="en-US" b="0" i="0">
                    <a:latin typeface="Cambria Math" panose="02040503050406030204" pitchFamily="18" charset="0"/>
                  </a:rPr>
                  <a:t>𝑚=4</a:t>
                </a:r>
                <a:r>
                  <a:rPr lang="en-US" dirty="0"/>
                  <a:t> classes. Then,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class(𝑥)=1</a:t>
                </a:r>
                <a:r>
                  <a:rPr lang="en-US" dirty="0"/>
                  <a:t> corresponds to </a:t>
                </a:r>
                <a:r>
                  <a:rPr lang="en-US" b="0" i="0">
                    <a:latin typeface="Cambria Math" panose="02040503050406030204" pitchFamily="18" charset="0"/>
                  </a:rPr>
                  <a:t>𝑦=(1, 0, 0, 0)</a:t>
                </a:r>
                <a:r>
                  <a:rPr lang="en-US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class(𝑥)=2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1, 0, 0)</a:t>
                </a:r>
                <a:r>
                  <a:rPr lang="en-US" dirty="0"/>
                  <a:t>, </a:t>
                </a:r>
                <a:r>
                  <a:rPr lang="en-US" b="0" i="0" dirty="0">
                    <a:latin typeface="Cambria Math" panose="02040503050406030204" pitchFamily="18" charset="0"/>
                  </a:rPr>
                  <a:t>class(𝑥)=3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, and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class(𝑥)=4</a:t>
                </a:r>
                <a:r>
                  <a:rPr lang="en-US" dirty="0"/>
                  <a:t> has </a:t>
                </a:r>
                <a:r>
                  <a:rPr lang="en-US" b="0" i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21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:r>
                  <a:rPr lang="en-US" b="0" i="0">
                    <a:latin typeface="Cambria Math" panose="02040503050406030204" pitchFamily="18" charset="0"/>
                  </a:rPr>
                  <a:t>𝑚=4</a:t>
                </a:r>
                <a:r>
                  <a:rPr lang="en-US" dirty="0"/>
                  <a:t> classes. Then,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class(𝑥)=1</a:t>
                </a:r>
                <a:r>
                  <a:rPr lang="en-US" dirty="0"/>
                  <a:t> corresponds to </a:t>
                </a:r>
                <a:r>
                  <a:rPr lang="en-US" b="0" i="0">
                    <a:latin typeface="Cambria Math" panose="02040503050406030204" pitchFamily="18" charset="0"/>
                  </a:rPr>
                  <a:t>𝑦=(1, 0, 0, 0)</a:t>
                </a:r>
                <a:r>
                  <a:rPr lang="en-US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class(𝑥)=2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1, 0, 0)</a:t>
                </a:r>
                <a:r>
                  <a:rPr lang="en-US" dirty="0"/>
                  <a:t>, </a:t>
                </a:r>
                <a:r>
                  <a:rPr lang="en-US" b="0" i="0" dirty="0">
                    <a:latin typeface="Cambria Math" panose="02040503050406030204" pitchFamily="18" charset="0"/>
                  </a:rPr>
                  <a:t>class(𝑥)=3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, and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class(𝑥)=4</a:t>
                </a:r>
                <a:r>
                  <a:rPr lang="en-US" dirty="0"/>
                  <a:t> has </a:t>
                </a:r>
                <a:r>
                  <a:rPr lang="en-US" b="0" i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2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don’t see why the last step is true, just multiply each of the probability functions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don’t see why the last step is true, just multiply each of the probability functions by </a:t>
                </a:r>
                <a:r>
                  <a:rPr lang="en-US" b="0" i="0">
                    <a:latin typeface="Cambria Math" panose="02040503050406030204" pitchFamily="18" charset="0"/>
                  </a:rPr>
                  <a:t>exp(〖𝑤^((0) )〗^𝑇 𝑥)/exp(〖𝑤^((0) )〗^𝑇 𝑥)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80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pair, multiplying</a:t>
                </a:r>
                <a:r>
                  <a:rPr lang="en-US" baseline="0" dirty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in the inner sum extracts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only for the TRUE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Thus, we ONLY</a:t>
                </a:r>
                <a:r>
                  <a:rPr lang="en-US" baseline="0" dirty="0"/>
                  <a:t> penalize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, and</a:t>
                </a:r>
                <a:r>
                  <a:rPr lang="en-US" baseline="0" dirty="0"/>
                  <a:t> not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. This is still okay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defines a probability distribution;</a:t>
                </a:r>
                <a:r>
                  <a:rPr lang="en-US" baseline="0" dirty="0"/>
                  <a:t>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baseline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including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This</a:t>
                </a:r>
                <a:r>
                  <a:rPr lang="en-US" baseline="0" dirty="0"/>
                  <a:t> is just an intuitive treatment of the cross-entropy! It has formal foundations in information theory, but that’s beyond the scope of this class.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</a:t>
                </a:r>
                <a:r>
                  <a:rPr lang="en-US" b="0" i="0">
                    <a:latin typeface="Cambria Math" panose="02040503050406030204" pitchFamily="18" charset="0"/>
                  </a:rPr>
                  <a:t>(𝑥^((𝑖) ),𝑦^((𝑖) ) )</a:t>
                </a:r>
                <a:r>
                  <a:rPr lang="en-US" dirty="0"/>
                  <a:t> pair, multiplying</a:t>
                </a:r>
                <a:r>
                  <a:rPr lang="en-US" baseline="0" dirty="0"/>
                  <a:t> by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𝑦_𝑘^((𝑖) )</a:t>
                </a:r>
                <a:r>
                  <a:rPr lang="en-US" dirty="0"/>
                  <a:t> in the inner sum extracts </a:t>
                </a:r>
                <a:r>
                  <a:rPr lang="en-US" b="0" i="0">
                    <a:latin typeface="Cambria Math" panose="02040503050406030204" pitchFamily="18" charset="0"/>
                  </a:rPr>
                  <a:t>ln(𝑝_𝑘 (𝑥^((𝑖) );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))</a:t>
                </a:r>
                <a:r>
                  <a:rPr lang="en-US" dirty="0"/>
                  <a:t> only for the TRUE class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! Thus, we ONLY</a:t>
                </a:r>
                <a:r>
                  <a:rPr lang="en-US" baseline="0" dirty="0"/>
                  <a:t> penalize cases where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𝑦_𝑘=1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𝑝_𝑘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, and</a:t>
                </a:r>
                <a:r>
                  <a:rPr lang="en-US" baseline="0" dirty="0"/>
                  <a:t> not cases where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𝑦_𝑗=0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1−𝑝_𝑗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. This is still okay because </a:t>
                </a:r>
                <a:r>
                  <a:rPr lang="en-US" b="0" i="0">
                    <a:latin typeface="Cambria Math" panose="02040503050406030204" pitchFamily="18" charset="0"/>
                  </a:rPr>
                  <a:t>𝑝(𝑥;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</a:t>
                </a:r>
                <a:r>
                  <a:rPr lang="en-US" dirty="0"/>
                  <a:t> defines a probability distribution;</a:t>
                </a:r>
                <a:r>
                  <a:rPr lang="en-US" baseline="0" dirty="0"/>
                  <a:t> if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1−𝑝_𝑗 (𝑥;</a:t>
                </a:r>
                <a:r>
                  <a:rPr lang="en-US" b="1" i="0" baseline="0">
                    <a:latin typeface="Cambria Math" panose="02040503050406030204" pitchFamily="18" charset="0"/>
                  </a:rPr>
                  <a:t>𝐖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 for any </a:t>
                </a:r>
                <a:r>
                  <a:rPr lang="en-US" b="0" i="0">
                    <a:latin typeface="Cambria Math" panose="02040503050406030204" pitchFamily="18" charset="0"/>
                  </a:rPr>
                  <a:t>𝑗</a:t>
                </a:r>
                <a:r>
                  <a:rPr lang="en-US" dirty="0"/>
                  <a:t>, then we MUST have </a:t>
                </a:r>
                <a:r>
                  <a:rPr lang="en-US" b="0" i="0">
                    <a:latin typeface="Cambria Math" panose="02040503050406030204" pitchFamily="18" charset="0"/>
                  </a:rPr>
                  <a:t>𝑝_𝑖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 for all </a:t>
                </a:r>
                <a:r>
                  <a:rPr lang="en-US" b="0" i="0">
                    <a:latin typeface="Cambria Math" panose="02040503050406030204" pitchFamily="18" charset="0"/>
                  </a:rPr>
                  <a:t>𝑖≠𝑗</a:t>
                </a:r>
                <a:r>
                  <a:rPr lang="en-US" dirty="0"/>
                  <a:t>, including the </a:t>
                </a:r>
                <a:r>
                  <a:rPr lang="en-US" b="0" i="0">
                    <a:latin typeface="Cambria Math" panose="02040503050406030204" pitchFamily="18" charset="0"/>
                  </a:rPr>
                  <a:t>𝑗</a:t>
                </a:r>
                <a:r>
                  <a:rPr lang="en-US" dirty="0"/>
                  <a:t> for which </a:t>
                </a:r>
                <a:r>
                  <a:rPr lang="en-US" b="0" i="0">
                    <a:latin typeface="Cambria Math" panose="02040503050406030204" pitchFamily="18" charset="0"/>
                  </a:rPr>
                  <a:t>𝑦_𝑗=1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93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5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39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Change “what does close mean?” to “what does optimal mean?” – move “</a:t>
                </a:r>
                <a:r>
                  <a:rPr lang="en-US" sz="1200" b="0" dirty="0"/>
                  <a:t>We want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𝑓(𝑥;𝑤)</a:t>
                </a:r>
                <a:r>
                  <a:rPr lang="en-US" sz="1200" dirty="0"/>
                  <a:t> consistently close to the true solution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𝑦</a:t>
                </a:r>
                <a:r>
                  <a:rPr lang="en-US" sz="1200" dirty="0"/>
                  <a:t> for any input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𝑥</a:t>
                </a:r>
                <a:r>
                  <a:rPr lang="en-US" sz="1200" dirty="0"/>
                  <a:t>” on</a:t>
                </a:r>
                <a:r>
                  <a:rPr lang="en-US" sz="1200" baseline="0" dirty="0"/>
                  <a:t> previous slide under this point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08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23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 per step is proportional to the size of the gradient at that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36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frequency of contour lines = magnitude of gradient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5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8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5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2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5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01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06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89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44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5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42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5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8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9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112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deep-learning_software" TargetMode="External"/><Relationship Id="rId2" Type="http://schemas.openxmlformats.org/officeDocument/2006/relationships/hyperlink" Target="https://developer.nvidia.com/deep-learning-framework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K9lkez32E" TargetMode="External"/><Relationship Id="rId2" Type="http://schemas.openxmlformats.org/officeDocument/2006/relationships/hyperlink" Target="https://youtu.be/fRj34o4hN4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108" y="324493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Intro to Machine Learning</a:t>
            </a:r>
          </a:p>
        </p:txBody>
      </p:sp>
    </p:spTree>
    <p:extLst>
      <p:ext uri="{BB962C8B-B14F-4D97-AF65-F5344CB8AC3E}">
        <p14:creationId xmlns="" xmlns:p14="http://schemas.microsoft.com/office/powerpoint/2010/main" val="4036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Notation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33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brk m:alnAt="7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true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mr>
                      </m:m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844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Statistical Models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pairs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data), how do we accurately predict an output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given an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One solution: a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parametrized by a vector (or matrix)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denoted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The task is finding a set of </a:t>
                </a:r>
                <a:r>
                  <a:rPr lang="en-US" sz="30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optimal</a:t>
                </a:r>
                <a:r>
                  <a:rPr lang="en-US" sz="3000" dirty="0"/>
                  <a:t> </a:t>
                </a:r>
                <a:r>
                  <a:rPr lang="en-US" sz="3000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3" cstate="print"/>
                <a:stretch>
                  <a:fillRect l="-1168" r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497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Model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what does optimal mean?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Under some measure of closeness, we want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be as close as possible to the true solution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any input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measure of closeness is called a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loss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objective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and is denoted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-- it depends on our data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fit a model, we try to find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minimize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i.e.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optimal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3" cstate="print"/>
                <a:stretch>
                  <a:fillRect l="-1168" r="-1236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513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Model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What characterizes a good loss function?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Represents the magnitude of our model’s error on the data we are given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Penalizes large errors more than small ones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Continuous and differentiable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Bonus points if it is also 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convex</a:t>
                </a:r>
                <a:r>
                  <a:rPr lang="en-US" sz="3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Continuity, differentiability, and convexity are to make minimization easier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2" cstate="print"/>
                <a:stretch>
                  <a:fillRect l="-1168" t="-1290" r="-2473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17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Regression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04FC06-9FC4-4123-8355-9118E8E02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94" y="3429000"/>
            <a:ext cx="6799508" cy="331013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D5713E7-2321-4E4A-875E-A2C02091D4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733" y="1729409"/>
                <a:ext cx="8875039" cy="16995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graphed.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D5713E7-2321-4E4A-875E-A2C0209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1729409"/>
                <a:ext cx="8875039" cy="1699591"/>
              </a:xfrm>
              <a:prstGeom prst="rect">
                <a:avLst/>
              </a:prstGeom>
              <a:blipFill>
                <a:blip r:embed="rId3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538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Regression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What should we use as a loss function?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a real number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Mean-squared error is a good choice </a:t>
                </a:r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				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				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′−</m:t>
                            </m:r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𝐘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2" cstate="print"/>
                <a:stretch>
                  <a:fillRect l="-1168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577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How do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A function’s gradient points in the direction of steepest ascent, and its negative in the direction of steepest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Following the gradient downhill will cause us to converge to a local minimum!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  <a:blipFill>
                <a:blip r:embed="rId3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617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489BD8-CEE1-4869-B9B3-72B27EEB25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104" y="2130492"/>
            <a:ext cx="4473626" cy="4167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357FEC1-0613-4DCF-9A41-52A4621E6B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080" y="2130492"/>
            <a:ext cx="4670444" cy="435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4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8C13340-F4A2-4D2D-9BD0-5D568AC62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" y="2030074"/>
            <a:ext cx="10478551" cy="4519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Fix some constant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0.03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usually a good place to start)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randomly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Typically select each component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independently from some standard distribution (uniform, normal, etc.)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still changing (hasn’t converged)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∇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𝐽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𝐗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𝐘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  <a:blipFill>
                <a:blip r:embed="rId3" cstate="print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21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Goals of Weeks 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7755"/>
            <a:ext cx="10891814" cy="4481901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en-US" sz="3200" dirty="0"/>
              <a:t>What is machine learning (ML) and when is it useful?</a:t>
            </a:r>
          </a:p>
          <a:p>
            <a:pPr marL="457200" indent="-457200"/>
            <a:r>
              <a:rPr lang="en-US" sz="3200" dirty="0"/>
              <a:t>Intro to major techniques and </a:t>
            </a:r>
            <a:r>
              <a:rPr lang="en-US" sz="3200" dirty="0" smtClean="0"/>
              <a:t>applications. </a:t>
            </a:r>
            <a:r>
              <a:rPr lang="en-US" sz="3000" dirty="0" smtClean="0"/>
              <a:t>Give </a:t>
            </a:r>
            <a:r>
              <a:rPr lang="en-US" sz="3000" dirty="0"/>
              <a:t>examples</a:t>
            </a:r>
          </a:p>
          <a:p>
            <a:pPr marL="457200" indent="-457200"/>
            <a:r>
              <a:rPr lang="en-US" sz="3200" dirty="0"/>
              <a:t>How can CUDA help?</a:t>
            </a:r>
          </a:p>
          <a:p>
            <a:pPr marL="457200" indent="-457200"/>
            <a:r>
              <a:rPr lang="en-US" sz="3200" dirty="0"/>
              <a:t>Departure from usual pattern: we will give the application first, and the CUDA </a:t>
            </a:r>
            <a:r>
              <a:rPr lang="en-US" sz="3200" dirty="0" smtClean="0"/>
              <a:t>later</a:t>
            </a:r>
          </a:p>
          <a:p>
            <a:pPr marL="457200" indent="-457200"/>
            <a:r>
              <a:rPr lang="en-US" sz="3200" dirty="0" smtClean="0"/>
              <a:t>We won’t cover Deep Learning Frameworks, but instead cover “internals” of what these Frameworks use.  </a:t>
            </a:r>
            <a:r>
              <a:rPr lang="en-US" sz="3200" dirty="0" smtClean="0"/>
              <a:t>(in </a:t>
            </a:r>
            <a:r>
              <a:rPr lang="en-US" sz="3200" smtClean="0"/>
              <a:t>Tensorflow</a:t>
            </a:r>
            <a:r>
              <a:rPr lang="en-US" sz="3200" dirty="0" smtClean="0"/>
              <a:t>, </a:t>
            </a:r>
            <a:r>
              <a:rPr lang="en-US" sz="3200" dirty="0" err="1" smtClean="0"/>
              <a:t>Theano</a:t>
            </a:r>
            <a:r>
              <a:rPr lang="en-US" sz="3200" dirty="0" smtClean="0"/>
              <a:t>, etc.)</a:t>
            </a:r>
          </a:p>
          <a:p>
            <a:pPr marL="457200" indent="-457200"/>
            <a:r>
              <a:rPr lang="en-US" sz="3200" dirty="0" smtClean="0"/>
              <a:t>See </a:t>
            </a:r>
            <a:r>
              <a:rPr lang="en-US" sz="3200" dirty="0" smtClean="0">
                <a:hlinkClick r:id="rId2"/>
              </a:rPr>
              <a:t>https://developer.nvidia.com/deep-learning-frameworks</a:t>
            </a:r>
            <a:r>
              <a:rPr lang="en-US" sz="3200" dirty="0" smtClean="0"/>
              <a:t>  </a:t>
            </a:r>
            <a:r>
              <a:rPr lang="en-US" sz="3200" dirty="0" smtClean="0">
                <a:hlinkClick r:id="rId3"/>
              </a:rPr>
              <a:t>https://en.wikipedia.org/wiki/Comparison_of_deep-learning_software</a:t>
            </a:r>
            <a:r>
              <a:rPr lang="en-US" sz="3200" dirty="0" smtClean="0"/>
              <a:t> </a:t>
            </a:r>
          </a:p>
          <a:p>
            <a:pPr marL="457200" indent="-457200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710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534006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For mean squared error loss in linear regression,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This is just linear algebra! GPUs are good at this kind of thing 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Why do we care?</a:t>
                </a:r>
              </a:p>
              <a:p>
                <a:pPr marL="857250" lvl="1" indent="-45720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the model with th</a:t>
                </a:r>
                <a:r>
                  <a:rPr lang="en-US" sz="2800" dirty="0">
                    <a:sym typeface="Wingdings" panose="05000000000000000000" pitchFamily="2" charset="2"/>
                  </a:rPr>
                  <a:t>e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lowest possible mean-squared error</a:t>
                </a:r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on our training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!</a:t>
                </a:r>
                <a:endParaRPr lang="en-US" sz="28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534006" cy="4722921"/>
              </a:xfrm>
              <a:blipFill>
                <a:blip r:embed="rId3" cstate="print"/>
                <a:stretch>
                  <a:fillRect l="-984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1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22240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previous algorithm computes the gradient over the entire data set before stepping.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batch gradient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What if we just picked a single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at random, computed the gradient for that point, and updated the parameters?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stochastic gradient descent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  <a:blipFill>
                <a:blip r:embed="rId3" cstate="print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139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71936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Advantages of SGD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Easier to implement for large datasets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Works better for non-convex loss functions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Sometimes faster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Often use SGD on a “mini-batch”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examples rather than just one at a time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Allows higher throughput and more parallelization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  <a:blipFill>
                <a:blip r:embed="rId3" cstate="print"/>
                <a:stretch>
                  <a:fillRect l="-983" r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98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881875" cy="926237"/>
          </a:xfrm>
        </p:spPr>
        <p:txBody>
          <a:bodyPr>
            <a:normAutofit/>
          </a:bodyPr>
          <a:lstStyle/>
          <a:p>
            <a:r>
              <a:rPr lang="en-US" sz="5400" dirty="0"/>
              <a:t>Binary Linear Classification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two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half-spaces</a:t>
                </a:r>
                <a:endParaRPr lang="en-US" sz="32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a hyperplane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A line in 2D, a plane in 3D, and so on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Known as the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decision boundary</a:t>
                </a:r>
                <a:endParaRPr lang="en-US" sz="28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Everything on one side of the hyperplane is class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everything on the other side is class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2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30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11692" cy="926237"/>
          </a:xfrm>
        </p:spPr>
        <p:txBody>
          <a:bodyPr>
            <a:normAutofit/>
          </a:bodyPr>
          <a:lstStyle/>
          <a:p>
            <a:r>
              <a:rPr lang="en-US" sz="5400" dirty="0"/>
              <a:t>Binary Linear Classification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57163"/>
                <a:ext cx="10474371" cy="160348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Black line is the decision boundary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57163"/>
                <a:ext cx="10474371" cy="1603482"/>
              </a:xfrm>
              <a:blipFill>
                <a:blip r:embed="rId3" cstate="print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E5A417-D22B-437C-81D6-C078E0F0D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1" y="2847370"/>
            <a:ext cx="7229065" cy="3577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06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712909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948070"/>
                <a:ext cx="10881876" cy="448109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want to classify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one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classes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For each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otherwise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Known as a</a:t>
                </a:r>
                <a:r>
                  <a:rPr lang="en-US" sz="3000" b="0" dirty="0"/>
                  <a:t> </a:t>
                </a:r>
                <a:r>
                  <a:rPr lang="en-US" sz="30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one-hot vector</a:t>
                </a:r>
                <a:endParaRPr lang="en-US" sz="3000" b="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Our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parametrized by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 model returns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vector (like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948070"/>
                <a:ext cx="10881876" cy="4481098"/>
              </a:xfrm>
              <a:blipFill>
                <a:blip r:embed="rId3" cstate="print"/>
                <a:stretch>
                  <a:fillRect l="-896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96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6731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10871937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describes the intersection of 2 hyperplanes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into half-spaces;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on one side, vice versa on the other side.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this is a decision boundary!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Illustrative figures follow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10871937" cy="4722921"/>
              </a:xfrm>
              <a:blipFill>
                <a:blip r:embed="rId3" cstate="print"/>
                <a:stretch>
                  <a:fillRect l="-953" r="-224" b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351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017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80224"/>
                <a:ext cx="8983502" cy="164999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graphed.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80224"/>
                <a:ext cx="8983502" cy="1649994"/>
              </a:xfrm>
              <a:blipFill>
                <a:blip r:embed="rId2" cstate="print"/>
                <a:stretch>
                  <a:fillRect l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3B5071-A202-4438-A876-0BBA1CD6D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1" y="2847370"/>
            <a:ext cx="7402545" cy="3577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5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017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9"/>
                <a:ext cx="9530154" cy="2209767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Lines are decision boundaries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9"/>
                <a:ext cx="9530154" cy="2209767"/>
              </a:xfrm>
              <a:blipFill>
                <a:blip r:embed="rId2" cstate="print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2A1BD6-3166-4C70-A7EE-15A6F88C2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45" y="3429000"/>
            <a:ext cx="7017280" cy="3267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5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81266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(binary classification), we get the scalar version by setting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br>
                  <a:rPr lang="en-US" sz="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br>
                  <a:rPr lang="en-US" sz="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  <a:blipFill>
                <a:blip r:embed="rId2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25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91205" cy="926237"/>
          </a:xfrm>
        </p:spPr>
        <p:txBody>
          <a:bodyPr>
            <a:normAutofit/>
          </a:bodyPr>
          <a:lstStyle/>
          <a:p>
            <a:r>
              <a:rPr lang="en-US" sz="5400" dirty="0"/>
              <a:t>How to Follow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638"/>
            <a:ext cx="10991204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This lecture and the next one will have </a:t>
            </a:r>
            <a:r>
              <a:rPr lang="en-US" sz="3200" dirty="0" smtClean="0"/>
              <a:t>some math</a:t>
            </a:r>
            <a:r>
              <a:rPr lang="en-US" sz="3200" dirty="0"/>
              <a:t>!</a:t>
            </a:r>
          </a:p>
          <a:p>
            <a:pPr marL="457200" indent="-457200"/>
            <a:r>
              <a:rPr lang="en-US" sz="3200" dirty="0" smtClean="0"/>
              <a:t>But for CS179, don’t </a:t>
            </a:r>
            <a:r>
              <a:rPr lang="en-US" sz="3200" dirty="0"/>
              <a:t>worry </a:t>
            </a:r>
            <a:r>
              <a:rPr lang="en-US" sz="3200" dirty="0" smtClean="0"/>
              <a:t>too much about the derivations</a:t>
            </a:r>
            <a:endParaRPr lang="en-US" sz="3200" dirty="0"/>
          </a:p>
          <a:p>
            <a:pPr marL="857250" lvl="1" indent="-457200"/>
            <a:r>
              <a:rPr lang="en-US" sz="3000" dirty="0"/>
              <a:t>Important equations will be boxed</a:t>
            </a:r>
          </a:p>
          <a:p>
            <a:pPr marL="857250" lvl="1" indent="-457200"/>
            <a:r>
              <a:rPr lang="en-US" sz="3000" dirty="0"/>
              <a:t>Key terms to understand: loss/objective function, linear regression, gradient descent, linear classifier</a:t>
            </a:r>
          </a:p>
          <a:p>
            <a:pPr marL="533250" indent="-457200"/>
            <a:r>
              <a:rPr lang="en-US" sz="3200" dirty="0"/>
              <a:t>The theory lectures will </a:t>
            </a:r>
            <a:r>
              <a:rPr lang="en-US" sz="3200" dirty="0" smtClean="0"/>
              <a:t>be repetitive </a:t>
            </a:r>
            <a:r>
              <a:rPr lang="en-US" sz="3200" dirty="0"/>
              <a:t>for those of you who have done some machine learning (CS156/155) already</a:t>
            </a:r>
          </a:p>
        </p:txBody>
      </p:sp>
    </p:spTree>
    <p:extLst>
      <p:ext uri="{BB962C8B-B14F-4D97-AF65-F5344CB8AC3E}">
        <p14:creationId xmlns="" xmlns:p14="http://schemas.microsoft.com/office/powerpoint/2010/main" val="28225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84211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Linear Classifier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10712910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How do we turn this into something continuous and differentiable?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really want to replace the indicator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with a smooth function indicating the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probability</a:t>
                </a:r>
                <a:r>
                  <a:rPr lang="en-US" sz="3200" dirty="0">
                    <a:solidFill>
                      <a:schemeClr val="tx1"/>
                    </a:solidFill>
                  </a:rPr>
                  <a:t> of whether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based on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10712910" cy="4722921"/>
              </a:xfrm>
              <a:blipFill>
                <a:blip r:embed="rId2" cstate="print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922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71327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Interpreting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large and positive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large and negative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small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2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99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61388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A6B1B2-74FD-4B38-8CEA-5CFA2188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860"/>
          <a:stretch/>
        </p:blipFill>
        <p:spPr>
          <a:xfrm>
            <a:off x="2473845" y="2105415"/>
            <a:ext cx="6714008" cy="414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F3EA6A-D398-4C37-BDDF-D2C33E1BA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16" t="24591" b="24009"/>
          <a:stretch/>
        </p:blipFill>
        <p:spPr>
          <a:xfrm>
            <a:off x="8516336" y="3092921"/>
            <a:ext cx="2146036" cy="2048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5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102102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95699"/>
                <a:ext cx="8875039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therefore use the probability functions</a:t>
                </a:r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as before, this is just </a:t>
                </a:r>
              </a:p>
              <a:p>
                <a:pPr marL="0" indent="0">
                  <a:buNone/>
                </a:pPr>
                <a:r>
                  <a:rPr lang="en-US" sz="3000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3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95699"/>
                <a:ext cx="8875039" cy="4722920"/>
              </a:xfrm>
              <a:blipFill>
                <a:blip r:embed="rId3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91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21631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8"/>
                <a:ext cx="10732789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In the more general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-class case, we have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00050" lvl="1" indent="0">
                  <a:buNone/>
                </a:pPr>
                <a:endParaRPr lang="en-US" sz="800" dirty="0"/>
              </a:p>
              <a:p>
                <a:pPr marL="457200" indent="-457200"/>
                <a:r>
                  <a:rPr lang="en-US" sz="3200" dirty="0"/>
                  <a:t>This is called the </a:t>
                </a:r>
                <a:r>
                  <a:rPr lang="en-US" sz="3200" b="1" u="sng" dirty="0" err="1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softmax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activation</a:t>
                </a:r>
                <a:r>
                  <a:rPr lang="en-US" sz="32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3200" dirty="0"/>
                  <a:t>and will be used to define our loss function</a:t>
                </a:r>
                <a:endParaRPr lang="en-US" sz="3200" b="1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8"/>
                <a:ext cx="10732789" cy="4722920"/>
              </a:xfrm>
              <a:blipFill>
                <a:blip r:embed="rId2" cstate="print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634E2-21A7-4A76-97B4-2DFC8E4ED4A6}"/>
              </a:ext>
            </a:extLst>
          </p:cNvPr>
          <p:cNvSpPr/>
          <p:nvPr/>
        </p:nvSpPr>
        <p:spPr>
          <a:xfrm>
            <a:off x="2014942" y="2904539"/>
            <a:ext cx="7856738" cy="1748901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52666" cy="926237"/>
          </a:xfrm>
        </p:spPr>
        <p:txBody>
          <a:bodyPr>
            <a:normAutofit/>
          </a:bodyPr>
          <a:lstStyle/>
          <a:p>
            <a:r>
              <a:rPr lang="en-US" sz="5400" dirty="0"/>
              <a:t>The Cross-Entropy Loss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8"/>
                <a:ext cx="10328184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want to heavily penalize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leads us to define the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cross-entropy loss</a:t>
                </a:r>
                <a:r>
                  <a:rPr lang="en-US" sz="32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as follows:</a:t>
                </a:r>
              </a:p>
              <a:p>
                <a:pPr marL="0" indent="0">
                  <a:buNone/>
                </a:pPr>
                <a:endParaRPr lang="en-US" sz="800" b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8"/>
                <a:ext cx="10328184" cy="4722920"/>
              </a:xfrm>
              <a:blipFill>
                <a:blip r:embed="rId3" cstate="print"/>
                <a:stretch>
                  <a:fillRect l="-1004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4E5114-E713-4EA3-B2BA-FA6CA8B5B874}"/>
              </a:ext>
            </a:extLst>
          </p:cNvPr>
          <p:cNvSpPr/>
          <p:nvPr/>
        </p:nvSpPr>
        <p:spPr>
          <a:xfrm>
            <a:off x="1857953" y="4131295"/>
            <a:ext cx="7966944" cy="163440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8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881875" cy="926237"/>
          </a:xfrm>
        </p:spPr>
        <p:txBody>
          <a:bodyPr>
            <a:normAutofit/>
          </a:bodyPr>
          <a:lstStyle/>
          <a:p>
            <a:r>
              <a:rPr lang="en-US" sz="5400" dirty="0"/>
              <a:t>Minimizing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81875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As with mean-squared error, the cross-entropy loss is convex and differentiable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That means that we can use gradient descent to converge to a global minimum!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This global minimum defines the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best possible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linear classifier with respect to the cross-entropy loss and the data set given</a:t>
            </a:r>
          </a:p>
        </p:txBody>
      </p:sp>
    </p:spTree>
    <p:extLst>
      <p:ext uri="{BB962C8B-B14F-4D97-AF65-F5344CB8AC3E}">
        <p14:creationId xmlns="" xmlns:p14="http://schemas.microsoft.com/office/powerpoint/2010/main" val="28857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37727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Basic process of constructing a machine learning model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Choose an analytically well-behaved loss function that represents some notion of error for your task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Use gradient descent to choose model parameters that minimize that loss function for your data set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Examples: linear regression and mean squared error, linear classification and cross-entropy</a:t>
            </a:r>
          </a:p>
        </p:txBody>
      </p:sp>
    </p:spTree>
    <p:extLst>
      <p:ext uri="{BB962C8B-B14F-4D97-AF65-F5344CB8AC3E}">
        <p14:creationId xmlns="" xmlns:p14="http://schemas.microsoft.com/office/powerpoint/2010/main" val="3132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8875039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of the cross-entropy loss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Neural networks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Backpropagation algorithm for gradient descent</a:t>
            </a:r>
          </a:p>
        </p:txBody>
      </p:sp>
    </p:spTree>
    <p:extLst>
      <p:ext uri="{BB962C8B-B14F-4D97-AF65-F5344CB8AC3E}">
        <p14:creationId xmlns="" xmlns:p14="http://schemas.microsoft.com/office/powerpoint/2010/main" val="6796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638"/>
            <a:ext cx="8596668" cy="424729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/>
              <a:t>Handwriting recognition</a:t>
            </a:r>
            <a:endParaRPr lang="en-US" sz="3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/>
            <a:r>
              <a:rPr lang="en-US" sz="3400" dirty="0"/>
              <a:t>Spam detection</a:t>
            </a:r>
          </a:p>
          <a:p>
            <a:pPr marL="457200" indent="-457200"/>
            <a:endParaRPr lang="en-US" sz="3400" dirty="0"/>
          </a:p>
          <a:p>
            <a:pPr marL="457200" indent="-457200"/>
            <a:endParaRPr lang="en-US" sz="3400" dirty="0"/>
          </a:p>
          <a:p>
            <a:pPr marL="457200" indent="-457200"/>
            <a:endParaRPr lang="en-US" sz="3400" dirty="0"/>
          </a:p>
          <a:p>
            <a:pPr marL="457200" indent="-45720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F7A5E1-EA4A-4DCC-AE44-081A0ED30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59" b="49602"/>
          <a:stretch/>
        </p:blipFill>
        <p:spPr>
          <a:xfrm>
            <a:off x="1200149" y="2420566"/>
            <a:ext cx="3318585" cy="658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458A3F-5FEB-4102-8093-097F6485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9602"/>
          <a:stretch/>
        </p:blipFill>
        <p:spPr>
          <a:xfrm>
            <a:off x="4518734" y="2420565"/>
            <a:ext cx="3506493" cy="658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4FEAFD-F788-4B47-918A-E7CA775A0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148" y="3743794"/>
            <a:ext cx="4895851" cy="2925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3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32179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/>
              <a:t>Teaching a robot how to do a </a:t>
            </a:r>
            <a:r>
              <a:rPr lang="en-US" sz="3600" dirty="0" err="1" smtClean="0"/>
              <a:t>backflip</a:t>
            </a:r>
            <a:r>
              <a:rPr lang="en-US" sz="3600" dirty="0" smtClean="0"/>
              <a:t>, or dance</a:t>
            </a:r>
            <a:endParaRPr lang="en-US" sz="3600" dirty="0"/>
          </a:p>
          <a:p>
            <a:pPr marL="857250" lvl="1" indent="-457200"/>
            <a:r>
              <a:rPr lang="en-US" sz="3200" dirty="0">
                <a:hlinkClick r:id="rId2"/>
              </a:rPr>
              <a:t>https://youtu.be/fRj34o4hN4I</a:t>
            </a:r>
            <a:r>
              <a:rPr lang="en-US" sz="3200" dirty="0"/>
              <a:t> </a:t>
            </a:r>
            <a:endParaRPr lang="en-US" sz="3200" dirty="0" smtClean="0"/>
          </a:p>
          <a:p>
            <a:pPr marL="857250" lvl="1" indent="-457200"/>
            <a:r>
              <a:rPr lang="en-US" sz="3200" dirty="0" smtClean="0">
                <a:hlinkClick r:id="rId3"/>
              </a:rPr>
              <a:t>https://www.youtube.com/watch?v=BFK9lkez32E</a:t>
            </a:r>
            <a:endParaRPr lang="en-US" sz="3200" dirty="0"/>
          </a:p>
          <a:p>
            <a:pPr marL="457200" indent="-457200"/>
            <a:r>
              <a:rPr lang="en-US" sz="3400" dirty="0"/>
              <a:t>Predicting the performance of a stock </a:t>
            </a:r>
            <a:r>
              <a:rPr lang="en-US" sz="3400" dirty="0" smtClean="0"/>
              <a:t>portfolio?</a:t>
            </a:r>
            <a:endParaRPr lang="en-US" sz="3400" dirty="0"/>
          </a:p>
          <a:p>
            <a:pPr marL="457200" indent="-457200"/>
            <a:r>
              <a:rPr lang="en-US" sz="3400" dirty="0" smtClean="0"/>
              <a:t>Many types of applications!</a:t>
            </a:r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22571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8875039" cy="4434504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400" dirty="0"/>
              <a:t>What do these problems have in common?</a:t>
            </a:r>
          </a:p>
          <a:p>
            <a:pPr marL="857250" lvl="1" indent="-457200"/>
            <a:r>
              <a:rPr lang="en-US" sz="3200" dirty="0"/>
              <a:t>Some pattern we want to learn</a:t>
            </a:r>
          </a:p>
          <a:p>
            <a:pPr marL="857250" lvl="1" indent="-457200"/>
            <a:r>
              <a:rPr lang="en-US" sz="3200" dirty="0"/>
              <a:t>No </a:t>
            </a:r>
            <a:r>
              <a:rPr lang="en-US" sz="3200" dirty="0" smtClean="0"/>
              <a:t>“easy” closed-form </a:t>
            </a:r>
            <a:r>
              <a:rPr lang="en-US" sz="3200" dirty="0"/>
              <a:t>model for it</a:t>
            </a:r>
          </a:p>
          <a:p>
            <a:pPr marL="857250" lvl="1" indent="-457200"/>
            <a:r>
              <a:rPr lang="en-US" sz="3200" dirty="0"/>
              <a:t>LOTS of data</a:t>
            </a:r>
          </a:p>
          <a:p>
            <a:pPr marL="457200" indent="-457200"/>
            <a:r>
              <a:rPr lang="en-US" sz="3400" dirty="0"/>
              <a:t>What can we do?</a:t>
            </a:r>
          </a:p>
          <a:p>
            <a:pPr marL="857250" lvl="1" indent="-457200"/>
            <a:r>
              <a:rPr lang="en-US" sz="3200" dirty="0"/>
              <a:t>Use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data</a:t>
            </a:r>
            <a:r>
              <a:rPr lang="en-US" sz="3200" dirty="0"/>
              <a:t> to learn a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statistical model</a:t>
            </a:r>
            <a:r>
              <a:rPr lang="en-US" sz="3200" dirty="0"/>
              <a:t> for the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pattern</a:t>
            </a:r>
            <a:r>
              <a:rPr lang="en-US" sz="3200" dirty="0"/>
              <a:t> we are interested in</a:t>
            </a:r>
            <a:endParaRPr lang="en-US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13664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8"/>
                <a:ext cx="8875039" cy="443450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One data point is a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857250" lvl="1" indent="-457200"/>
                <a:r>
                  <a:rPr lang="en-US" sz="3000" dirty="0"/>
                  <a:t>A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×30</m:t>
                    </m:r>
                  </m:oMath>
                </a14:m>
                <a:r>
                  <a:rPr lang="en-US" sz="3000" dirty="0"/>
                  <a:t> pixel image is a 900-dimensional vector (one component per pixel intensity)</a:t>
                </a:r>
              </a:p>
              <a:p>
                <a:pPr marL="857250" lvl="1" indent="-457200"/>
                <a:r>
                  <a:rPr lang="en-US" sz="3000" dirty="0"/>
                  <a:t>If we are classifying an email as spam or not spam,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 number of words in dictionary</a:t>
                </a:r>
              </a:p>
              <a:p>
                <a:pPr marL="1257300" lvl="2" indent="-457200"/>
                <a:r>
                  <a:rPr lang="en-US" sz="2800" dirty="0"/>
                  <a:t>Count the 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a word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appears in an email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/>
                <a:r>
                  <a:rPr lang="en-US" sz="3200" dirty="0"/>
                  <a:t>The possibilities are endless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8"/>
                <a:ext cx="8875039" cy="4434504"/>
              </a:xfrm>
              <a:blipFill>
                <a:blip r:embed="rId3" cstate="print"/>
                <a:stretch>
                  <a:fillRect l="-1168" t="-1374" r="-2404" b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56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9381066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 are we trying to do?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Given an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/>
                  <a:t>, produce an output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marL="457200" indent="-457200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?</a:t>
                </a:r>
              </a:p>
              <a:p>
                <a:pPr marL="857250" lvl="1" indent="-457200"/>
                <a:r>
                  <a:rPr lang="en-US" sz="3000" dirty="0"/>
                  <a:t>Could be a real number, e.g. predicted return of a given stock portfolio</a:t>
                </a:r>
              </a:p>
              <a:p>
                <a:pPr marL="857250" lvl="1" indent="-457200"/>
                <a:r>
                  <a:rPr lang="en-US" sz="3000" dirty="0"/>
                  <a:t>Could be 0 or 1, e.g. spam or not spam</a:t>
                </a:r>
              </a:p>
              <a:p>
                <a:pPr marL="857250" lvl="1" indent="-457200"/>
                <a:r>
                  <a:rPr lang="en-US" sz="3000" dirty="0"/>
                  <a:t>Could be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000" dirty="0"/>
                  <a:t>, e.g. telling a robot how to move each of its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joints</a:t>
                </a:r>
              </a:p>
              <a:p>
                <a:pPr marL="457200" indent="-457200"/>
                <a:r>
                  <a:rPr lang="en-US" sz="3200" dirty="0"/>
                  <a:t>Just like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 can be almost anything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  <a:blipFill>
                <a:blip r:embed="rId2" cstate="print"/>
                <a:stretch>
                  <a:fillRect l="-1168" t="-1161" r="-34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48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Example of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/>
                  <a:t> Pairs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  <a:blipFill>
                <a:blip r:embed="rId2" cstate="print"/>
                <a:stretch>
                  <a:fillRect l="-3444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47777"/>
                <a:ext cx="9976490" cy="4400659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     ,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/>
                  <a:t>,  </a:t>
                </a:r>
                <a:r>
                  <a:rPr lang="en-US" sz="3200" dirty="0"/>
                  <a:t>etc.</a:t>
                </a:r>
              </a:p>
              <a:p>
                <a:pPr marL="457200" indent="-457200"/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47777"/>
                <a:ext cx="9976490" cy="4400659"/>
              </a:xfr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EA699F-E3B7-4D6B-91BD-BEE01D45B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359" r="79745" b="55784"/>
          <a:stretch/>
        </p:blipFill>
        <p:spPr>
          <a:xfrm>
            <a:off x="1391536" y="3760275"/>
            <a:ext cx="522325" cy="5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3F8030-2052-4F14-8CDB-6C87C1553E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058" r="61046" b="55784"/>
          <a:stretch/>
        </p:blipFill>
        <p:spPr>
          <a:xfrm>
            <a:off x="3539320" y="3747814"/>
            <a:ext cx="522325" cy="5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BA234B-3900-42E9-BDDF-9A94F5A234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271" t="50953" r="59833" b="-585"/>
          <a:stretch/>
        </p:blipFill>
        <p:spPr>
          <a:xfrm>
            <a:off x="5567651" y="3760275"/>
            <a:ext cx="522325" cy="64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B7F8C1-89AD-4459-8F93-D5774F1C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823" t="51907" r="41281" b="3875"/>
          <a:stretch/>
        </p:blipFill>
        <p:spPr>
          <a:xfrm>
            <a:off x="7595982" y="3760276"/>
            <a:ext cx="522325" cy="577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14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2783</TotalTime>
  <Words>905</Words>
  <Application>Microsoft Office PowerPoint</Application>
  <PresentationFormat>Custom</PresentationFormat>
  <Paragraphs>127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Dividend</vt:lpstr>
      <vt:lpstr>CS 179: Lecture 13</vt:lpstr>
      <vt:lpstr>Goals of Weeks 5-6</vt:lpstr>
      <vt:lpstr>How to Follow This Lecture</vt:lpstr>
      <vt:lpstr>What is ML good for?</vt:lpstr>
      <vt:lpstr>What is ML good for?</vt:lpstr>
      <vt:lpstr>What is ML?</vt:lpstr>
      <vt:lpstr>Data Representation</vt:lpstr>
      <vt:lpstr>What are we trying to do?</vt:lpstr>
      <vt:lpstr> </vt:lpstr>
      <vt:lpstr>Notation</vt:lpstr>
      <vt:lpstr>Statistical Models</vt:lpstr>
      <vt:lpstr>Fitting a Model</vt:lpstr>
      <vt:lpstr>Fitting a Model</vt:lpstr>
      <vt:lpstr>Linear Regression</vt:lpstr>
      <vt:lpstr>Linear Regression</vt:lpstr>
      <vt:lpstr>Gradient Descent</vt:lpstr>
      <vt:lpstr>Gradient Descent</vt:lpstr>
      <vt:lpstr>Gradient Descent</vt:lpstr>
      <vt:lpstr>Gradient Descent</vt:lpstr>
      <vt:lpstr>Gradient Descent</vt:lpstr>
      <vt:lpstr>Stochastic Gradient Descent</vt:lpstr>
      <vt:lpstr>Stochastic Gradient Descent</vt:lpstr>
      <vt:lpstr>Binary Linear Classification</vt:lpstr>
      <vt:lpstr>Binary Linear Classification</vt:lpstr>
      <vt:lpstr>Multi-Class Generalization</vt:lpstr>
      <vt:lpstr>Multi-Class Generalization</vt:lpstr>
      <vt:lpstr>Multi-Class Generalization</vt:lpstr>
      <vt:lpstr>Multi-Class Generalization</vt:lpstr>
      <vt:lpstr>Multi-Class Generalization</vt:lpstr>
      <vt:lpstr>Fitting a Linear Classifier</vt:lpstr>
      <vt:lpstr>Probabilistic Interpretation</vt:lpstr>
      <vt:lpstr>Probabilistic Interpretation</vt:lpstr>
      <vt:lpstr>Probabilistic Interpretation</vt:lpstr>
      <vt:lpstr>Probabilistic Interpretation</vt:lpstr>
      <vt:lpstr>The Cross-Entropy Loss</vt:lpstr>
      <vt:lpstr>Minimizing Cross-Entropy</vt:lpstr>
      <vt:lpstr>Summary</vt:lpstr>
      <vt:lpstr>Next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barr-w7</cp:lastModifiedBy>
  <cp:revision>322</cp:revision>
  <dcterms:created xsi:type="dcterms:W3CDTF">2017-12-22T10:33:59Z</dcterms:created>
  <dcterms:modified xsi:type="dcterms:W3CDTF">2021-04-30T03:15:49Z</dcterms:modified>
</cp:coreProperties>
</file>