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4"/>
  </p:notesMasterIdLst>
  <p:sldIdLst>
    <p:sldId id="291" r:id="rId2"/>
    <p:sldId id="292" r:id="rId3"/>
    <p:sldId id="323" r:id="rId4"/>
    <p:sldId id="359" r:id="rId5"/>
    <p:sldId id="324" r:id="rId6"/>
    <p:sldId id="360" r:id="rId7"/>
    <p:sldId id="361" r:id="rId8"/>
    <p:sldId id="362" r:id="rId9"/>
    <p:sldId id="363" r:id="rId10"/>
    <p:sldId id="364" r:id="rId11"/>
    <p:sldId id="325" r:id="rId12"/>
    <p:sldId id="326" r:id="rId13"/>
    <p:sldId id="327" r:id="rId14"/>
    <p:sldId id="329" r:id="rId15"/>
    <p:sldId id="331" r:id="rId16"/>
    <p:sldId id="330" r:id="rId17"/>
    <p:sldId id="332" r:id="rId18"/>
    <p:sldId id="336" r:id="rId19"/>
    <p:sldId id="333" r:id="rId20"/>
    <p:sldId id="340" r:id="rId21"/>
    <p:sldId id="338" r:id="rId22"/>
    <p:sldId id="339" r:id="rId23"/>
    <p:sldId id="341" r:id="rId24"/>
    <p:sldId id="335" r:id="rId25"/>
    <p:sldId id="337" r:id="rId26"/>
    <p:sldId id="342" r:id="rId27"/>
    <p:sldId id="344" r:id="rId28"/>
    <p:sldId id="347" r:id="rId29"/>
    <p:sldId id="352" r:id="rId30"/>
    <p:sldId id="346" r:id="rId31"/>
    <p:sldId id="345" r:id="rId32"/>
    <p:sldId id="348" r:id="rId33"/>
    <p:sldId id="334" r:id="rId34"/>
    <p:sldId id="358" r:id="rId35"/>
    <p:sldId id="350" r:id="rId36"/>
    <p:sldId id="349" r:id="rId37"/>
    <p:sldId id="353" r:id="rId38"/>
    <p:sldId id="351" r:id="rId39"/>
    <p:sldId id="354" r:id="rId40"/>
    <p:sldId id="355" r:id="rId41"/>
    <p:sldId id="356" r:id="rId42"/>
    <p:sldId id="357" r:id="rId4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9138" autoAdjust="0"/>
  </p:normalViewPr>
  <p:slideViewPr>
    <p:cSldViewPr snapToGrid="0">
      <p:cViewPr varScale="1">
        <p:scale>
          <a:sx n="72" d="100"/>
          <a:sy n="72" d="100"/>
        </p:scale>
        <p:origin x="-115" y="-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convolution would have minus signs where the cross-correlation has plus 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76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1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90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8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1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0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8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4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0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97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eheonpark93.medium.com/image-processing-convolution-kernel-aliasing-3dc18ff5e3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document/7590035/all-figures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chinelearningmastery.com/pooling-layers-for-convolutional-neural-network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chinelearninguru.com/computer_vision/basics/convolution/convolution_layer.html" TargetMode="Externa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chinelearninguru.com/computer_vision/basics/convolution/convolution_layer.html" TargetMode="Externa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requency_domain" TargetMode="External"/><Relationship Id="rId3" Type="http://schemas.openxmlformats.org/officeDocument/2006/relationships/hyperlink" Target="https://en.wikipedia.org/wiki/Fourier_transform" TargetMode="External"/><Relationship Id="rId7" Type="http://schemas.openxmlformats.org/officeDocument/2006/relationships/hyperlink" Target="https://en.wikipedia.org/wiki/Time_domain" TargetMode="External"/><Relationship Id="rId2" Type="http://schemas.openxmlformats.org/officeDocument/2006/relationships/hyperlink" Target="https://en.wikipedia.org/wiki/Convolution_theor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intwise_product" TargetMode="External"/><Relationship Id="rId5" Type="http://schemas.openxmlformats.org/officeDocument/2006/relationships/hyperlink" Target="https://en.wikipedia.org/wiki/Signal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en.wikipedia.org/wiki/Convolution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17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475" y="3244933"/>
            <a:ext cx="7945049" cy="20029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Convolutional Nets in </a:t>
            </a:r>
            <a:r>
              <a:rPr lang="en-US" sz="4000" cap="small" dirty="0">
                <a:solidFill>
                  <a:schemeClr val="bg1"/>
                </a:solidFill>
                <a:latin typeface="+mj-lt"/>
              </a:rPr>
              <a:t>cu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DNN</a:t>
            </a:r>
          </a:p>
        </p:txBody>
      </p:sp>
    </p:spTree>
    <p:extLst>
      <p:ext uri="{BB962C8B-B14F-4D97-AF65-F5344CB8AC3E}">
        <p14:creationId xmlns:p14="http://schemas.microsoft.com/office/powerpoint/2010/main" xmlns="" val="10686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FFT, choice for computing Convolutions on GPUs?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287980" cy="4677504"/>
          </a:xfrm>
        </p:spPr>
        <p:txBody>
          <a:bodyPr>
            <a:noAutofit/>
          </a:bodyPr>
          <a:lstStyle/>
          <a:p>
            <a:r>
              <a:rPr lang="en-US" sz="2400" dirty="0" smtClean="0"/>
              <a:t>Box Filter in </a:t>
            </a:r>
            <a:r>
              <a:rPr lang="en-US" sz="2000" dirty="0" smtClean="0"/>
              <a:t>one domain (frequency) is </a:t>
            </a:r>
            <a:r>
              <a:rPr lang="en-US" sz="2000" dirty="0" err="1" smtClean="0"/>
              <a:t>sinc</a:t>
            </a:r>
            <a:r>
              <a:rPr lang="en-US" sz="2000" dirty="0" smtClean="0"/>
              <a:t> function in other domain (time/space domain)</a:t>
            </a:r>
          </a:p>
          <a:p>
            <a:r>
              <a:rPr lang="en-US" sz="2000" dirty="0" smtClean="0"/>
              <a:t>Can cut off high frequencies by multiplying by box-like filter in frequency domain,  which is same as  convolving with </a:t>
            </a:r>
            <a:r>
              <a:rPr lang="en-US" sz="2000" dirty="0" err="1" smtClean="0"/>
              <a:t>sinc</a:t>
            </a:r>
            <a:r>
              <a:rPr lang="en-US" sz="2000" dirty="0" smtClean="0"/>
              <a:t>-like filter in space domain (for  </a:t>
            </a:r>
            <a:r>
              <a:rPr lang="en-US" sz="2000" dirty="0" err="1" smtClean="0"/>
              <a:t>antialiasing</a:t>
            </a:r>
            <a:r>
              <a:rPr lang="en-US" sz="2000" dirty="0" smtClean="0"/>
              <a:t> on CPUs). </a:t>
            </a:r>
          </a:p>
          <a:p>
            <a:r>
              <a:rPr lang="en-US" sz="2000" dirty="0" smtClean="0"/>
              <a:t>FFT on GPUs gives other efficient choices for computing convolutions, for use in NNs</a:t>
            </a:r>
          </a:p>
          <a:p>
            <a:r>
              <a:rPr lang="en-US" sz="2000" dirty="0" smtClean="0"/>
              <a:t>See </a:t>
            </a:r>
            <a:r>
              <a:rPr lang="en-US" sz="2000" dirty="0" smtClean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jeheonpark93.medium.com/image-processing-convolution-kernel-aliasing-3dc18ff5e373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161" y="2444605"/>
            <a:ext cx="4969393" cy="282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327" y="5965544"/>
            <a:ext cx="6710695" cy="50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SW, </a:t>
            </a:r>
            <a:r>
              <a:rPr lang="en-US" sz="5400" dirty="0" err="1" smtClean="0"/>
              <a:t>Convolutional</a:t>
            </a:r>
            <a:r>
              <a:rPr lang="en-US" sz="5400" dirty="0" smtClean="0"/>
              <a:t> </a:t>
            </a:r>
            <a:r>
              <a:rPr lang="en-US" sz="5400" dirty="0"/>
              <a:t>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73102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Allocate by calling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cudnnCreateFilterDescriptor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*filterDesc)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Free by calling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cudnnDestroyFilterDescriptor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filterDesc)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The filter itself is just an array of numbers on the device</a:t>
            </a:r>
          </a:p>
          <a:p>
            <a:pPr marL="1051200" lvl="2" indent="-457200"/>
            <a:r>
              <a:rPr lang="en-US" sz="2800" dirty="0">
                <a:solidFill>
                  <a:schemeClr val="tx1"/>
                </a:solidFill>
              </a:rPr>
              <a:t>We will be using 4D arrays to store filters</a:t>
            </a:r>
          </a:p>
          <a:p>
            <a:pPr marL="1051200" lvl="2" indent="-457200"/>
            <a:r>
              <a:rPr lang="en-US" sz="2800" dirty="0">
                <a:solidFill>
                  <a:schemeClr val="tx1"/>
                </a:solidFill>
              </a:rPr>
              <a:t>However, this is still just a long linear array, like everything else</a:t>
            </a:r>
          </a:p>
        </p:txBody>
      </p:sp>
    </p:spTree>
    <p:extLst>
      <p:ext uri="{BB962C8B-B14F-4D97-AF65-F5344CB8AC3E}">
        <p14:creationId xmlns:p14="http://schemas.microsoft.com/office/powerpoint/2010/main" xmlns="" val="37453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Set by calling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cudnnSetFilter4dDescriptor(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filterDesc,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datatype,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cudnnTensorFormat_t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format,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k, int c, int h, int w)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Use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TENSOR_FORMAT_NCHW</a:t>
            </a:r>
            <a:r>
              <a:rPr lang="en-US" sz="3000" dirty="0">
                <a:solidFill>
                  <a:schemeClr val="tx1"/>
                </a:solidFill>
              </a:rPr>
              <a:t> for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sz="3000" dirty="0">
                <a:solidFill>
                  <a:schemeClr val="tx1"/>
                </a:solidFill>
              </a:rPr>
              <a:t> parameter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3000" dirty="0">
                <a:solidFill>
                  <a:schemeClr val="tx1"/>
                </a:solidFill>
              </a:rPr>
              <a:t> = # of output channels,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000" dirty="0">
                <a:solidFill>
                  <a:schemeClr val="tx1"/>
                </a:solidFill>
              </a:rPr>
              <a:t> = # of input channels</a:t>
            </a:r>
          </a:p>
        </p:txBody>
      </p:sp>
    </p:spTree>
    <p:extLst>
      <p:ext uri="{BB962C8B-B14F-4D97-AF65-F5344CB8AC3E}">
        <p14:creationId xmlns:p14="http://schemas.microsoft.com/office/powerpoint/2010/main" xmlns="" val="3785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Get contents by calling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cudnnGetFilter4dDescriptor(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filterDesc,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*datatype,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cudnnTensorFormat_t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*format,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*k, int *c, int *h, int *w)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As usual, this function returns by setting pointers to output parameters</a:t>
            </a:r>
          </a:p>
        </p:txBody>
      </p:sp>
    </p:spTree>
    <p:extLst>
      <p:ext uri="{BB962C8B-B14F-4D97-AF65-F5344CB8AC3E}">
        <p14:creationId xmlns:p14="http://schemas.microsoft.com/office/powerpoint/2010/main" xmlns="" val="817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Describing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Allocate with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cudnnCreateConvolutionDescriptor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cudnnConvolutionDescriptor_t *convDesc)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Free with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cudnnDestroyConvolutionDescriptor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cudnnConvolutionDescriptor_t convDesc)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</a:rPr>
              <a:t>For HW6 we </a:t>
            </a:r>
            <a:r>
              <a:rPr lang="en-US" sz="3000" dirty="0">
                <a:solidFill>
                  <a:schemeClr val="tx1"/>
                </a:solidFill>
              </a:rPr>
              <a:t>will be considering 2D convolutions only</a:t>
            </a:r>
          </a:p>
        </p:txBody>
      </p:sp>
    </p:spTree>
    <p:extLst>
      <p:ext uri="{BB962C8B-B14F-4D97-AF65-F5344CB8AC3E}">
        <p14:creationId xmlns:p14="http://schemas.microsoft.com/office/powerpoint/2010/main" xmlns="" val="26367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Describing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Set with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cudnnSetConvolution2dDescriptor( cudnnConvolutionDescriptor_t convDesc,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pad_h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  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pad_w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u,          int v,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dilation_h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dilation_w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cudnnConvolutionMode_t mode,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 computeType)</a:t>
            </a:r>
          </a:p>
        </p:txBody>
      </p:sp>
    </p:spTree>
    <p:extLst>
      <p:ext uri="{BB962C8B-B14F-4D97-AF65-F5344CB8AC3E}">
        <p14:creationId xmlns:p14="http://schemas.microsoft.com/office/powerpoint/2010/main" xmlns="" val="21043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Describing Convolutions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cudnnConvolutionDescriptor_t</a:t>
                </a:r>
              </a:p>
              <a:p>
                <a:pPr marL="781200" lvl="1" indent="-457200"/>
                <a:r>
                  <a:rPr lang="en-US" sz="30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pad_h</a:t>
                </a:r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30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pad_w</a:t>
                </a:r>
                <a:r>
                  <a:rPr lang="en-US" sz="3000" dirty="0">
                    <a:solidFill>
                      <a:schemeClr val="tx1"/>
                    </a:solidFill>
                  </a:rPr>
                  <a:t> are respectively the number of rows and columns of zeros to pad the input with – 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for both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000" dirty="0">
                    <a:solidFill>
                      <a:schemeClr val="tx1"/>
                    </a:solidFill>
                  </a:rPr>
                  <a:t> are respectively the vertical and horizontal stride of the convolution (to 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downsample</a:t>
                </a:r>
                <a:r>
                  <a:rPr lang="en-US" sz="3000" dirty="0">
                    <a:solidFill>
                      <a:schemeClr val="tx1"/>
                    </a:solidFill>
                  </a:rPr>
                  <a:t> w/o pooling) – 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for both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for both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dilation_h</a:t>
                </a:r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dilation_w</a:t>
                </a:r>
                <a:r>
                  <a:rPr lang="en-US" sz="3000" dirty="0">
                    <a:solidFill>
                      <a:schemeClr val="tx1"/>
                    </a:solidFill>
                  </a:rPr>
                  <a:t> (roughly a stretch factor for filters, but beyond the scope of this class)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 cstate="print"/>
                <a:stretch>
                  <a:fillRect l="-961" t="-1801" r="-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95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Describing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</a:t>
            </a:r>
          </a:p>
          <a:p>
            <a:pPr marL="781200" lvl="1" indent="-457200"/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cudnnConvolutionMode_t</a:t>
            </a:r>
            <a:r>
              <a:rPr lang="en-US" sz="3000" dirty="0">
                <a:solidFill>
                  <a:schemeClr val="tx1"/>
                </a:solidFill>
              </a:rPr>
              <a:t> is an </a:t>
            </a:r>
            <a:r>
              <a:rPr lang="en-US" sz="3000" dirty="0" err="1">
                <a:solidFill>
                  <a:schemeClr val="tx1"/>
                </a:solidFill>
              </a:rPr>
              <a:t>enum</a:t>
            </a:r>
            <a:r>
              <a:rPr lang="en-US" sz="3000" dirty="0">
                <a:solidFill>
                  <a:schemeClr val="tx1"/>
                </a:solidFill>
              </a:rPr>
              <a:t> saying whether to do a convolution or cross-correlation. For this set, use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CUDNN_CONVOLUTION</a:t>
            </a:r>
            <a:r>
              <a:rPr lang="en-US" sz="3000" dirty="0">
                <a:solidFill>
                  <a:schemeClr val="tx1"/>
                </a:solidFill>
              </a:rPr>
              <a:t> for the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sz="3000" dirty="0">
                <a:solidFill>
                  <a:schemeClr val="tx1"/>
                </a:solidFill>
              </a:rPr>
              <a:t> argument.</a:t>
            </a:r>
          </a:p>
          <a:p>
            <a:pPr marL="781200" lvl="1" indent="-457200"/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</a:t>
            </a:r>
            <a:r>
              <a:rPr lang="en-US" sz="3000" dirty="0">
                <a:solidFill>
                  <a:schemeClr val="tx1"/>
                </a:solidFill>
              </a:rPr>
              <a:t> is an </a:t>
            </a:r>
            <a:r>
              <a:rPr lang="en-US" sz="3000" dirty="0" err="1">
                <a:solidFill>
                  <a:schemeClr val="tx1"/>
                </a:solidFill>
              </a:rPr>
              <a:t>enum</a:t>
            </a:r>
            <a:r>
              <a:rPr lang="en-US" sz="3000" dirty="0">
                <a:solidFill>
                  <a:schemeClr val="tx1"/>
                </a:solidFill>
              </a:rPr>
              <a:t> indicating the kind of data being used (float, double, int, long int, etc.). For this set, use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CUDNN_DATA_FLOAT</a:t>
            </a:r>
            <a:r>
              <a:rPr lang="en-US" sz="3000" dirty="0">
                <a:solidFill>
                  <a:schemeClr val="tx1"/>
                </a:solidFill>
              </a:rPr>
              <a:t> for the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computeType</a:t>
            </a:r>
            <a:r>
              <a:rPr lang="en-US" sz="3000" dirty="0">
                <a:solidFill>
                  <a:schemeClr val="tx1"/>
                </a:solidFill>
              </a:rPr>
              <a:t> argument.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5703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Describing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Get with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cudnnGetConvolution2dDescriptor( cudnnConvolutionDescriptor_t convDesc,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*pad_h,      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pad_w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*u,          int *v,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dilation_h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dilation_w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cudnnConvolutionMode_t *mode,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 *computeType)</a:t>
            </a:r>
          </a:p>
        </p:txBody>
      </p:sp>
    </p:spTree>
    <p:extLst>
      <p:ext uri="{BB962C8B-B14F-4D97-AF65-F5344CB8AC3E}">
        <p14:creationId xmlns:p14="http://schemas.microsoft.com/office/powerpoint/2010/main" xmlns="" val="2820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Describing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Given descriptors for an input and the filter we want to convolve it with, we can get the shape of the output via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cudnnGetConvolution2dForwardOutputDim( cudnnConvolutionDescriptor_t convDesc,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inputTensorDesc,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 filterDesc,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*n, int *c, int *h, int *w)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As usual,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, and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are set by reference as outputs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2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Motivation for convolutional neural nets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Forward and backwards propagation algorithms for convolutional neural nets (at a high level)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Down-sampling data using pooling operations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Foreshadowing to how we will use cuDNN to do it</a:t>
            </a:r>
          </a:p>
          <a:p>
            <a:pPr marL="457200" indent="-457200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Using these In a Conv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All of </a:t>
            </a:r>
            <a:r>
              <a:rPr lang="en-US" sz="3200" dirty="0" err="1">
                <a:solidFill>
                  <a:schemeClr val="tx1"/>
                </a:solidFill>
              </a:rPr>
              <a:t>cuDNN’s</a:t>
            </a:r>
            <a:r>
              <a:rPr lang="en-US" sz="3200" dirty="0">
                <a:solidFill>
                  <a:schemeClr val="tx1"/>
                </a:solidFill>
              </a:rPr>
              <a:t> functions for forward and backward passes in conv nets will extensively use these descriptor types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This is why we are establishing them </a:t>
            </a:r>
            <a:r>
              <a:rPr lang="en-US" sz="3200" dirty="0" smtClean="0">
                <a:solidFill>
                  <a:schemeClr val="tx1"/>
                </a:solidFill>
              </a:rPr>
              <a:t>now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One more aside before discussing the actual functions for doing the forward and backward passes…</a:t>
            </a:r>
          </a:p>
        </p:txBody>
      </p:sp>
    </p:spTree>
    <p:extLst>
      <p:ext uri="{BB962C8B-B14F-4D97-AF65-F5344CB8AC3E}">
        <p14:creationId xmlns:p14="http://schemas.microsoft.com/office/powerpoint/2010/main" xmlns="" val="3922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any </a:t>
            </a:r>
            <a:r>
              <a:rPr lang="en-US" sz="3200" dirty="0">
                <a:solidFill>
                  <a:schemeClr val="tx1"/>
                </a:solidFill>
              </a:rPr>
              <a:t>ways to perform </a:t>
            </a:r>
            <a:r>
              <a:rPr lang="en-US" sz="3200" dirty="0" smtClean="0">
                <a:solidFill>
                  <a:schemeClr val="tx1"/>
                </a:solidFill>
              </a:rPr>
              <a:t>convolutions on GPUs!</a:t>
            </a:r>
            <a:endParaRPr lang="en-US" sz="3200" dirty="0">
              <a:solidFill>
                <a:schemeClr val="tx1"/>
              </a:solidFill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Do it explicitly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Turn it into a matrix multiplication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</a:rPr>
              <a:t>Can use FFT </a:t>
            </a:r>
            <a:r>
              <a:rPr lang="en-US" sz="3000" dirty="0">
                <a:solidFill>
                  <a:schemeClr val="tx1"/>
                </a:solidFill>
              </a:rPr>
              <a:t>to transform into frequency domain, multiply pointwise, and inverse FFT back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cuDNN lets you choose the algorithm you want to use for all operations in the forward and backward passes</a:t>
            </a:r>
          </a:p>
        </p:txBody>
      </p:sp>
    </p:spTree>
    <p:extLst>
      <p:ext uri="{BB962C8B-B14F-4D97-AF65-F5344CB8AC3E}">
        <p14:creationId xmlns:p14="http://schemas.microsoft.com/office/powerpoint/2010/main" xmlns="" val="15501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Different algorithms are better suited for different situations!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Most important factor: amount of global memory available for intermediate computations (workspace)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Tradeoff b/w time and space complexity – faster algorithms tend to need more space for intermediate computations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cuDNN lets you specify preferences, and it gives you an algorithm that best matches your preferences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7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The choice of algorithm is represented via the </a:t>
            </a:r>
            <a:r>
              <a:rPr lang="en-US" sz="3200" dirty="0" err="1">
                <a:solidFill>
                  <a:schemeClr val="tx1"/>
                </a:solidFill>
              </a:rPr>
              <a:t>enums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&lt;type&gt;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Preference_t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&lt;type&gt;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Algo_t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&lt;type&gt;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AlgoPerf_t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where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&lt;type&gt;</a:t>
            </a:r>
            <a:r>
              <a:rPr lang="en-US" sz="3200" dirty="0">
                <a:solidFill>
                  <a:schemeClr val="tx1"/>
                </a:solidFill>
              </a:rPr>
              <a:t> is one of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Fwd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BwdFilter</a:t>
            </a:r>
            <a:r>
              <a:rPr lang="en-US" sz="3200" dirty="0">
                <a:solidFill>
                  <a:schemeClr val="tx1"/>
                </a:solidFill>
              </a:rPr>
              <a:t>, and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BwdData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Feel free to look at NVIDIA docs for these types and related functions, but we will be handling them for you in HW6</a:t>
            </a:r>
          </a:p>
        </p:txBody>
      </p:sp>
    </p:spTree>
    <p:extLst>
      <p:ext uri="{BB962C8B-B14F-4D97-AF65-F5344CB8AC3E}">
        <p14:creationId xmlns:p14="http://schemas.microsoft.com/office/powerpoint/2010/main" xmlns="" val="34104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Forward Pass: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E113BDD-98C3-447E-ACA9-24FB3A4F3B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77334" y="1944817"/>
            <a:ext cx="10782483" cy="4403035"/>
          </a:xfrm>
          <a:blipFill>
            <a:blip r:embed="rId2" cstate="print"/>
            <a:stretch>
              <a:fillRect l="-961" t="-970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90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Forward Pass: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26" y="2058105"/>
            <a:ext cx="10782483" cy="4403035"/>
          </a:xfrm>
        </p:spPr>
        <p:txBody>
          <a:bodyPr anchor="t">
            <a:normAutofit fontScale="92500" lnSpcReduction="10000"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cudnnConvolutionForward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 handle,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xDesc, void *x,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 kDesc, void *k,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 convDesc,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cudnnConvolutionFwdAlgo_t algo,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*workSpace, size_t workSpaceBytes,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zDesc, void *z)</a:t>
            </a:r>
          </a:p>
        </p:txBody>
      </p:sp>
    </p:spTree>
    <p:extLst>
      <p:ext uri="{BB962C8B-B14F-4D97-AF65-F5344CB8AC3E}">
        <p14:creationId xmlns:p14="http://schemas.microsoft.com/office/powerpoint/2010/main" xmlns="" val="42300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Forward Pass: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553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This function sets the contents of the output tensor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to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alpha[0] * conv(k, x) + beta[0] * z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The convolution algorithm, workspace, and size of the workspace will be supplied to you in HW6 (unnecessary complication for you to consider for this set)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With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alpha[0] = 1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and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beta[0] = 0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, this is exactly what you need to call!</a:t>
            </a:r>
          </a:p>
        </p:txBody>
      </p:sp>
    </p:spTree>
    <p:extLst>
      <p:ext uri="{BB962C8B-B14F-4D97-AF65-F5344CB8AC3E}">
        <p14:creationId xmlns:p14="http://schemas.microsoft.com/office/powerpoint/2010/main" xmlns="" val="28384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74775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Backward Pass: Convolution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85277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With the neural net architecture given, we will have: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output of the convolution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with respect to the output of the convolution (propagated backwards from the next layer)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We want to find the gradients with respect to: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filter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the bias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do gradient descent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input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propagate backwards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85277"/>
                <a:ext cx="10782483" cy="4403035"/>
              </a:xfrm>
              <a:blipFill>
                <a:blip r:embed="rId2" cstate="print"/>
                <a:stretch>
                  <a:fillRect l="-961" t="-1801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97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74775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Backward Pass: Convolution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33829"/>
                <a:ext cx="10782483" cy="4403035"/>
              </a:xfrm>
            </p:spPr>
            <p:txBody>
              <a:bodyPr anchor="t"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Key to argument names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input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000" b="1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filter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000" b="1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with respect to 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with respect to input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dk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𝐊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with respect to the filter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db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with respect to the bias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33829"/>
                <a:ext cx="10782483" cy="4403035"/>
              </a:xfrm>
              <a:blipFill>
                <a:blip r:embed="rId2" cstate="print"/>
                <a:stretch>
                  <a:fillRect l="-961" t="-2909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291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74775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Backward Pass: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Key to argument names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As always, the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and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beta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arguments are pointers to mixing parameters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If we are using a buffer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to accumulate the results of performing an operation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on an input buffer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we have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 = alpha[0] * op(in) + beta[0] * out</a:t>
            </a:r>
          </a:p>
        </p:txBody>
      </p:sp>
    </p:spTree>
    <p:extLst>
      <p:ext uri="{BB962C8B-B14F-4D97-AF65-F5344CB8AC3E}">
        <p14:creationId xmlns:p14="http://schemas.microsoft.com/office/powerpoint/2010/main" xmlns="" val="2232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Understanding </a:t>
            </a:r>
            <a:r>
              <a:rPr lang="en-US" sz="3200" dirty="0" err="1">
                <a:solidFill>
                  <a:schemeClr val="tx1"/>
                </a:solidFill>
              </a:rPr>
              <a:t>cuDNN’s</a:t>
            </a:r>
            <a:r>
              <a:rPr lang="en-US" sz="3200" dirty="0">
                <a:solidFill>
                  <a:schemeClr val="tx1"/>
                </a:solidFill>
              </a:rPr>
              <a:t> internal representations for convolutions and pooling objects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Implementing convolutional nets using cuDNN</a:t>
            </a:r>
          </a:p>
        </p:txBody>
      </p:sp>
    </p:spTree>
    <p:extLst>
      <p:ext uri="{BB962C8B-B14F-4D97-AF65-F5344CB8AC3E}">
        <p14:creationId xmlns:p14="http://schemas.microsoft.com/office/powerpoint/2010/main" xmlns="" val="37903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WRT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cudnnConvolutionBackwardBias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 handle, 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dzDesc, void *dz,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 convDesc,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dbDesc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void *db)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We will handle this for you in HW6</a:t>
            </a:r>
          </a:p>
        </p:txBody>
      </p:sp>
    </p:spTree>
    <p:extLst>
      <p:ext uri="{BB962C8B-B14F-4D97-AF65-F5344CB8AC3E}">
        <p14:creationId xmlns:p14="http://schemas.microsoft.com/office/powerpoint/2010/main" xmlns="" val="5611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WRT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26" y="2066197"/>
            <a:ext cx="10782483" cy="4403035"/>
          </a:xfrm>
        </p:spPr>
        <p:txBody>
          <a:bodyPr anchor="t">
            <a:normAutofit fontScale="92500" lnSpcReduction="10000"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cudnnConvolutionBackwardFilter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 handle, 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 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xDesc,  void *x,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dzDesc, void *dz,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 convDesc,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cudnnConvolutionBwdFilterAlgo_t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algo,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*workSpace, size_t workSpaceBytes,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dkDesc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dk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977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WRT Input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26" y="2066197"/>
            <a:ext cx="10782483" cy="4403035"/>
          </a:xfrm>
        </p:spPr>
        <p:txBody>
          <a:bodyPr anchor="t">
            <a:normAutofit fontScale="92500" lnSpcReduction="10000"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cudnnConvolutionBackwardData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 handle, 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 kDesc,  void *k,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dzDesc, void *dz,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 convDesc,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cudnnConvolutionBwdDataAlgo_t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algo,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*workSpace, size_t workSpaceBytes,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dxDesc, void *dx)</a:t>
            </a:r>
          </a:p>
        </p:txBody>
      </p:sp>
    </p:spTree>
    <p:extLst>
      <p:ext uri="{BB962C8B-B14F-4D97-AF65-F5344CB8AC3E}">
        <p14:creationId xmlns:p14="http://schemas.microsoft.com/office/powerpoint/2010/main" xmlns="" val="12970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Reminder: pooling lets us </a:t>
            </a:r>
            <a:r>
              <a:rPr lang="en-US" sz="32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down-sample or focus on parts of  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images to </a:t>
            </a:r>
            <a:r>
              <a:rPr lang="en-US" sz="32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re</a:t>
            </a:r>
            <a:r>
              <a:rPr lang="en-US" sz="32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duce dimensionality while preserving information</a:t>
            </a:r>
            <a:endParaRPr lang="en-US" sz="30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CFA402-D19D-4003-B1BE-8A826D7A2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367" y="3252592"/>
            <a:ext cx="8665265" cy="3168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5ECD4C-B213-4A34-9935-13A2FB30D7E8}"/>
              </a:ext>
            </a:extLst>
          </p:cNvPr>
          <p:cNvSpPr txBox="1"/>
          <p:nvPr/>
        </p:nvSpPr>
        <p:spPr>
          <a:xfrm>
            <a:off x="3377145" y="6420680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http://ieeexplore.ieee.org/document/7590035/all-figures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cudnnPoolingDescriptor_t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Allocate with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cudnnCreatePoolingDescriptor( cudnnPoolingDescriptor_t *poolingDesc)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Free with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cudnnDestroyPoolingDescriptor( cudnnPoolingDescriptor_t poolingDesc)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We will only be using 2D pooling operations in HW6</a:t>
            </a:r>
          </a:p>
        </p:txBody>
      </p:sp>
    </p:spTree>
    <p:extLst>
      <p:ext uri="{BB962C8B-B14F-4D97-AF65-F5344CB8AC3E}">
        <p14:creationId xmlns:p14="http://schemas.microsoft.com/office/powerpoint/2010/main" xmlns="" val="13665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cudnnPoolingDescriptor_t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Set with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cudnnSetPooling2dDescriptor( cudnnPoolingDescriptor_t poolingDesc,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cudnnPoolingMode_t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poolingMode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cudnnNanPropagation_t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nanProp,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windowHeight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windowWidth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verticalPad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horizontalPad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verticalStride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horizontalStride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889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55983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cudnnPoolingDescriptor_t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cudnnPoolingMode_t</a:t>
                </a:r>
                <a:r>
                  <a:rPr lang="en-US" sz="30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enum</a:t>
                </a:r>
                <a:r>
                  <a:rPr lang="en-US" sz="3000" dirty="0">
                    <a:solidFill>
                      <a:schemeClr val="tx1"/>
                    </a:solidFill>
                  </a:rPr>
                  <a:t> specifying the kind of pooling to do, i.e. max (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CUDNN_POOLING_MAX</a:t>
                </a:r>
                <a:r>
                  <a:rPr lang="en-US" sz="3000" dirty="0">
                    <a:solidFill>
                      <a:schemeClr val="tx1"/>
                    </a:solidFill>
                  </a:rPr>
                  <a:t>) or average (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CUDNN_POOLING_AVERAGE_COUNT_INCLUDE_PADDING</a:t>
                </a:r>
                <a:r>
                  <a:rPr lang="en-US" sz="3000" dirty="0">
                    <a:solidFill>
                      <a:schemeClr val="tx1"/>
                    </a:solidFill>
                  </a:rPr>
                  <a:t> or 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CUDNN_POOLING_AVERAGE_COUNT_EXCLUDE_PADDING</a:t>
                </a:r>
                <a:r>
                  <a:rPr lang="en-US" sz="3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For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nanProp</a:t>
                </a:r>
                <a:r>
                  <a:rPr lang="en-US" sz="3000" dirty="0">
                    <a:solidFill>
                      <a:schemeClr val="tx1"/>
                    </a:solidFill>
                  </a:rPr>
                  <a:t>, use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CUDNN_PROPAGATE_NAN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for horizontal and vertical padding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Make the strides equal to the window dimensions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55983"/>
              </a:xfrm>
              <a:blipFill>
                <a:blip r:embed="rId2" cstate="print"/>
                <a:stretch>
                  <a:fillRect l="-961" t="-1778" r="-2600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680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95901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cudnnPoolingDescriptor_t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Get with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cudnnGetPooling2dDescriptor( cudnnPoolingDescriptor_t *poolingDesc,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cudnnPoolingMode_t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poolingMode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cudnnNanPropagation_t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*nanProp,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windowHeight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windowWidth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verticalPad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horizontalPad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verticalStride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int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horizontalStride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20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95901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We can get the output shape of a pooling operation on some input using the function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cudnnGetPooling2dForwardOutputDim( cudnnPoolingDescriptor_t poolingDesc,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*n, int *c, int *h, int *w)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and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are output parameters to be set by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19926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95901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To perform a pooling operation in the forward direction, use</a:t>
            </a:r>
          </a:p>
          <a:p>
            <a:pPr marL="781200" lvl="1" indent="-457200"/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cudnnPoolingForward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 handle,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cudnnPoolingDescriptor_t poolingDesc,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xDesc,  void *x,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zDesc, void *z)</a:t>
            </a:r>
          </a:p>
        </p:txBody>
      </p:sp>
    </p:spTree>
    <p:extLst>
      <p:ext uri="{BB962C8B-B14F-4D97-AF65-F5344CB8AC3E}">
        <p14:creationId xmlns:p14="http://schemas.microsoft.com/office/powerpoint/2010/main" xmlns="" val="31627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More Specifically …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Today, we </a:t>
            </a:r>
            <a:r>
              <a:rPr lang="en-US" sz="3200" dirty="0" smtClean="0">
                <a:solidFill>
                  <a:schemeClr val="tx1"/>
                </a:solidFill>
              </a:rPr>
              <a:t>will discuss how </a:t>
            </a:r>
            <a:r>
              <a:rPr lang="en-US" sz="3200" dirty="0">
                <a:solidFill>
                  <a:schemeClr val="tx1"/>
                </a:solidFill>
              </a:rPr>
              <a:t>to use </a:t>
            </a:r>
            <a:r>
              <a:rPr lang="en-US" sz="3200" dirty="0" err="1" smtClean="0">
                <a:solidFill>
                  <a:schemeClr val="tx1"/>
                </a:solidFill>
              </a:rPr>
              <a:t>cuDNN</a:t>
            </a:r>
            <a:r>
              <a:rPr lang="en-US" sz="3200" dirty="0" smtClean="0">
                <a:solidFill>
                  <a:schemeClr val="tx1"/>
                </a:solidFill>
              </a:rPr>
              <a:t> SW </a:t>
            </a:r>
            <a:r>
              <a:rPr lang="en-US" sz="3200" dirty="0">
                <a:solidFill>
                  <a:schemeClr val="tx1"/>
                </a:solidFill>
              </a:rPr>
              <a:t>to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Perform </a:t>
            </a:r>
            <a:r>
              <a:rPr lang="en-US" sz="3000" dirty="0" smtClean="0">
                <a:solidFill>
                  <a:schemeClr val="tx1"/>
                </a:solidFill>
              </a:rPr>
              <a:t>convolutions (can use FFT or straight computation)</a:t>
            </a:r>
            <a:endParaRPr lang="en-US" sz="3000" dirty="0">
              <a:solidFill>
                <a:schemeClr val="tx1"/>
              </a:solidFill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Backpropagate gradients with respect to convolutions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Perform </a:t>
            </a:r>
            <a:r>
              <a:rPr lang="en-US" sz="3000" dirty="0" smtClean="0">
                <a:solidFill>
                  <a:schemeClr val="tx1"/>
                </a:solidFill>
              </a:rPr>
              <a:t>“pooling” </a:t>
            </a:r>
            <a:r>
              <a:rPr lang="en-US" sz="3000" dirty="0">
                <a:solidFill>
                  <a:schemeClr val="tx1"/>
                </a:solidFill>
              </a:rPr>
              <a:t>operations </a:t>
            </a:r>
            <a:r>
              <a:rPr lang="en-US" sz="3000" dirty="0" smtClean="0">
                <a:solidFill>
                  <a:schemeClr val="tx1"/>
                </a:solidFill>
              </a:rPr>
              <a:t>for dimensionality reduction and </a:t>
            </a:r>
            <a:r>
              <a:rPr lang="en-US" sz="3000" dirty="0">
                <a:solidFill>
                  <a:schemeClr val="tx1"/>
                </a:solidFill>
              </a:rPr>
              <a:t>backpropagate their gradients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Much of this m</a:t>
            </a:r>
            <a:r>
              <a:rPr lang="en-US" sz="3200" dirty="0" smtClean="0">
                <a:solidFill>
                  <a:schemeClr val="tx1"/>
                </a:solidFill>
              </a:rPr>
              <a:t>aterial can help HW6 -- should </a:t>
            </a:r>
            <a:r>
              <a:rPr lang="en-US" sz="3200" dirty="0">
                <a:solidFill>
                  <a:schemeClr val="tx1"/>
                </a:solidFill>
              </a:rPr>
              <a:t>be a good </a:t>
            </a:r>
            <a:r>
              <a:rPr lang="en-US" sz="3200" dirty="0" smtClean="0">
                <a:solidFill>
                  <a:schemeClr val="tx1"/>
                </a:solidFill>
              </a:rPr>
              <a:t>additional </a:t>
            </a:r>
            <a:r>
              <a:rPr lang="en-US" sz="3200" dirty="0" smtClean="0">
                <a:solidFill>
                  <a:schemeClr val="tx1"/>
                </a:solidFill>
              </a:rPr>
              <a:t>resource in addition </a:t>
            </a:r>
            <a:r>
              <a:rPr lang="en-US" sz="3200" dirty="0" smtClean="0">
                <a:solidFill>
                  <a:schemeClr val="tx1"/>
                </a:solidFill>
              </a:rPr>
              <a:t>to </a:t>
            </a:r>
            <a:r>
              <a:rPr lang="en-US" sz="3200" dirty="0">
                <a:solidFill>
                  <a:schemeClr val="tx1"/>
                </a:solidFill>
              </a:rPr>
              <a:t>the NVIDIA docs.</a:t>
            </a:r>
          </a:p>
        </p:txBody>
      </p:sp>
    </p:spTree>
    <p:extLst>
      <p:ext uri="{BB962C8B-B14F-4D97-AF65-F5344CB8AC3E}">
        <p14:creationId xmlns:p14="http://schemas.microsoft.com/office/powerpoint/2010/main" xmlns="" val="31681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33829"/>
            <a:ext cx="10959013" cy="4403035"/>
          </a:xfrm>
        </p:spPr>
        <p:txBody>
          <a:bodyPr anchor="t">
            <a:normAutofit lnSpcReduction="10000"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To differentiate with respect to a pooling operation, use</a:t>
            </a:r>
          </a:p>
          <a:p>
            <a:pPr marL="781200" lvl="1" indent="-457200"/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cudnnPoolingBackward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 handle,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cudnnPoolingDescriptor_t poolingDesc,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zDesc,  void *z,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dzDesc, void *dz,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dxDesc, void *dx)</a:t>
            </a:r>
          </a:p>
        </p:txBody>
      </p:sp>
    </p:spTree>
    <p:extLst>
      <p:ext uri="{BB962C8B-B14F-4D97-AF65-F5344CB8AC3E}">
        <p14:creationId xmlns:p14="http://schemas.microsoft.com/office/powerpoint/2010/main" xmlns="" val="1575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009553"/>
            <a:ext cx="10376386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 the previous slides,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3200" dirty="0">
                <a:solidFill>
                  <a:schemeClr val="tx1"/>
                </a:solidFill>
              </a:rPr>
              <a:t> is the input to the pooling operation,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en-US" sz="3200" dirty="0">
                <a:solidFill>
                  <a:schemeClr val="tx1"/>
                </a:solidFill>
              </a:rPr>
              <a:t> is its gradient,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3200" dirty="0">
                <a:solidFill>
                  <a:schemeClr val="tx1"/>
                </a:solidFill>
              </a:rPr>
              <a:t> is the output of the pooling operation, and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sz="3200" dirty="0">
                <a:solidFill>
                  <a:schemeClr val="tx1"/>
                </a:solidFill>
              </a:rPr>
              <a:t> is its gradient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beta</a:t>
            </a:r>
            <a:r>
              <a:rPr lang="en-US" sz="3200" dirty="0">
                <a:solidFill>
                  <a:schemeClr val="tx1"/>
                </a:solidFill>
              </a:rPr>
              <a:t> are pointers to mixing parameters as usual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 all cases, the last buffer given as an argument is the output array</a:t>
            </a:r>
          </a:p>
        </p:txBody>
      </p:sp>
    </p:spTree>
    <p:extLst>
      <p:ext uri="{BB962C8B-B14F-4D97-AF65-F5344CB8AC3E}">
        <p14:creationId xmlns:p14="http://schemas.microsoft.com/office/powerpoint/2010/main" xmlns="" val="15105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Today, we discussed how to use cuDNN to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Perform convolutions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Backpropagate gradients with respect to convolutions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Perform pooling operations and backpropagate their gradients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For HW6, these slides should be a good alternative reference to the NVIDIA docs.</a:t>
            </a:r>
          </a:p>
        </p:txBody>
      </p:sp>
    </p:spTree>
    <p:extLst>
      <p:ext uri="{BB962C8B-B14F-4D97-AF65-F5344CB8AC3E}">
        <p14:creationId xmlns:p14="http://schemas.microsoft.com/office/powerpoint/2010/main" xmlns="" val="31681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SW, Representing </a:t>
            </a:r>
            <a:r>
              <a:rPr lang="en-US" sz="5400" dirty="0"/>
              <a:t>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277"/>
            <a:ext cx="10782483" cy="4403035"/>
          </a:xfrm>
        </p:spPr>
        <p:txBody>
          <a:bodyPr anchor="t">
            <a:normAutofit fontScale="92500" lnSpcReduction="20000"/>
          </a:bodyPr>
          <a:lstStyle/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For tensors </a:t>
            </a:r>
            <a:r>
              <a:rPr lang="en-US" sz="3200" dirty="0">
                <a:solidFill>
                  <a:schemeClr val="tx1"/>
                </a:solidFill>
              </a:rPr>
              <a:t>and their descriptors, we now also have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cudnnFilterDescriptor_t</a:t>
            </a:r>
            <a:r>
              <a:rPr lang="en-US" sz="3200" dirty="0">
                <a:solidFill>
                  <a:schemeClr val="tx1"/>
                </a:solidFill>
              </a:rPr>
              <a:t> (to describe a conv kernel/filter) and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cudnnConvolutionDescriptor_t</a:t>
            </a:r>
            <a:r>
              <a:rPr lang="en-US" sz="3200" dirty="0">
                <a:solidFill>
                  <a:schemeClr val="tx1"/>
                </a:solidFill>
              </a:rPr>
              <a:t> (to </a:t>
            </a:r>
            <a:r>
              <a:rPr lang="en-US" sz="3200" dirty="0" smtClean="0">
                <a:solidFill>
                  <a:schemeClr val="tx1"/>
                </a:solidFill>
              </a:rPr>
              <a:t>describe an actual convolution)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We also ha</a:t>
            </a:r>
            <a:r>
              <a:rPr lang="en-US" sz="3200" dirty="0" smtClean="0">
                <a:solidFill>
                  <a:schemeClr val="tx1"/>
                </a:solidFill>
              </a:rPr>
              <a:t>ve </a:t>
            </a: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cudnnPoolingDescriptor_t</a:t>
            </a:r>
            <a:r>
              <a:rPr lang="en-US" sz="3200" dirty="0" smtClean="0">
                <a:solidFill>
                  <a:schemeClr val="tx1"/>
                </a:solidFill>
              </a:rPr>
              <a:t> to represent a “</a:t>
            </a:r>
            <a:r>
              <a:rPr lang="en-US" sz="3200" dirty="0" smtClean="0">
                <a:solidFill>
                  <a:schemeClr val="tx1"/>
                </a:solidFill>
              </a:rPr>
              <a:t>pooling” </a:t>
            </a:r>
            <a:r>
              <a:rPr lang="en-US" sz="3200" dirty="0" smtClean="0">
                <a:solidFill>
                  <a:schemeClr val="tx1"/>
                </a:solidFill>
              </a:rPr>
              <a:t>operation (max pool, mean pool, etc.)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</a:rPr>
              <a:t>See 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https://machinelearningmastery.com/pooling-layers-for-convolutional-neural-networks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These </a:t>
            </a:r>
            <a:r>
              <a:rPr lang="en-US" sz="3200" dirty="0">
                <a:solidFill>
                  <a:schemeClr val="tx1"/>
                </a:solidFill>
              </a:rPr>
              <a:t>have their own constructors, accessors, mutators, and destructors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606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Recap: Convolutions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Consider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convolutional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kernel</a:t>
                </a:r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filter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array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array representing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The convolution (technically </a:t>
                </a:r>
                <a:r>
                  <a:rPr lang="en-US" sz="3200" dirty="0">
                    <a:solidFill>
                      <a:schemeClr val="tx1"/>
                    </a:solidFill>
                  </a:rPr>
                  <a:t>cross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-correlation)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  <m: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ℓ,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+ℓ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There are multiple ways to deal with boundary conditions; for now, ignore any indices that are out of bounds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 r="-1357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995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Recap: Convolutions 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 cstate="print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9D310D-C7FB-4178-88E9-8640F049D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1" y="2051188"/>
            <a:ext cx="8792817" cy="49459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2F0168-2CE7-4D2D-A006-0ABBC4D85072}"/>
              </a:ext>
            </a:extLst>
          </p:cNvPr>
          <p:cNvSpPr/>
          <p:nvPr/>
        </p:nvSpPr>
        <p:spPr>
          <a:xfrm>
            <a:off x="1242391" y="5903843"/>
            <a:ext cx="9511747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E4D430-E40B-43F0-B930-963020558EF9}"/>
              </a:ext>
            </a:extLst>
          </p:cNvPr>
          <p:cNvSpPr txBox="1"/>
          <p:nvPr/>
        </p:nvSpPr>
        <p:spPr>
          <a:xfrm>
            <a:off x="1787864" y="6196255"/>
            <a:ext cx="861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http://machinelearninguru.com/computer_vision/basics/convolution/convolution_layer.html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04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Recap: Convolutions 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 cstate="print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2F0168-2CE7-4D2D-A006-0ABBC4D85072}"/>
              </a:ext>
            </a:extLst>
          </p:cNvPr>
          <p:cNvSpPr/>
          <p:nvPr/>
        </p:nvSpPr>
        <p:spPr>
          <a:xfrm>
            <a:off x="1242391" y="5903843"/>
            <a:ext cx="9511747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561B05-5DF9-42C8-954E-37BB956FD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81" y="2140640"/>
            <a:ext cx="8068365" cy="4538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02CCF7-7B53-41FE-932A-A44FD5B9E830}"/>
              </a:ext>
            </a:extLst>
          </p:cNvPr>
          <p:cNvSpPr txBox="1"/>
          <p:nvPr/>
        </p:nvSpPr>
        <p:spPr>
          <a:xfrm>
            <a:off x="4322342" y="6151603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</a:t>
            </a:r>
            <a:r>
              <a:rPr lang="en-US" dirty="0">
                <a:hlinkClick r:id="rId5"/>
              </a:rPr>
              <a:t>source</a:t>
            </a:r>
            <a:r>
              <a:rPr lang="en-US" dirty="0"/>
              <a:t> as last figure</a:t>
            </a:r>
          </a:p>
        </p:txBody>
      </p:sp>
    </p:spTree>
    <p:extLst>
      <p:ext uri="{BB962C8B-B14F-4D97-AF65-F5344CB8AC3E}">
        <p14:creationId xmlns="" xmlns:p14="http://schemas.microsoft.com/office/powerpoint/2010/main" val="4957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Convolution to 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74110" cy="44329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hlinkClick r:id="rId2"/>
              </a:rPr>
              <a:t>C</a:t>
            </a:r>
            <a:r>
              <a:rPr lang="en-US" sz="2400" dirty="0" smtClean="0">
                <a:hlinkClick r:id="rId2"/>
              </a:rPr>
              <a:t>onvolution </a:t>
            </a:r>
            <a:r>
              <a:rPr lang="en-US" sz="2400" dirty="0" smtClean="0">
                <a:hlinkClick r:id="rId2"/>
              </a:rPr>
              <a:t>of </a:t>
            </a:r>
            <a:r>
              <a:rPr lang="en-US" sz="2400" dirty="0" smtClean="0">
                <a:hlinkClick r:id="rId2"/>
              </a:rPr>
              <a:t>g </a:t>
            </a:r>
            <a:r>
              <a:rPr lang="en-US" sz="2400" dirty="0" smtClean="0">
                <a:hlinkClick r:id="rId2"/>
              </a:rPr>
              <a:t>and </a:t>
            </a:r>
            <a:r>
              <a:rPr lang="en-US" sz="2400" dirty="0" smtClean="0">
                <a:hlinkClick r:id="rId2"/>
              </a:rPr>
              <a:t>h in continuous domain defined </a:t>
            </a:r>
            <a:r>
              <a:rPr lang="en-US" sz="2400" dirty="0" smtClean="0">
                <a:hlinkClick r:id="rId2"/>
              </a:rPr>
              <a:t>by</a:t>
            </a:r>
            <a:r>
              <a:rPr lang="en-US" sz="2400" dirty="0" smtClean="0">
                <a:hlinkClick r:id="rId2"/>
              </a:rPr>
              <a:t>:</a:t>
            </a:r>
          </a:p>
          <a:p>
            <a:pPr lvl="1"/>
            <a:r>
              <a:rPr lang="en-US" sz="2400" dirty="0" smtClean="0">
                <a:hlinkClick r:id="rId2"/>
              </a:rPr>
              <a:t> </a:t>
            </a:r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Convolution Theorem</a:t>
            </a:r>
          </a:p>
          <a:p>
            <a:pPr lvl="1"/>
            <a:r>
              <a:rPr lang="en-US" sz="2400" dirty="0" smtClean="0">
                <a:hlinkClick r:id="rId3"/>
              </a:rPr>
              <a:t>Fourier transform</a:t>
            </a:r>
            <a:r>
              <a:rPr lang="en-US" sz="2400" dirty="0" smtClean="0"/>
              <a:t> of </a:t>
            </a:r>
            <a:r>
              <a:rPr lang="en-US" sz="2400" dirty="0" smtClean="0">
                <a:hlinkClick r:id="rId4" tooltip="Convolution"/>
              </a:rPr>
              <a:t>convolution</a:t>
            </a:r>
            <a:r>
              <a:rPr lang="en-US" sz="2400" dirty="0" smtClean="0"/>
              <a:t> </a:t>
            </a:r>
            <a:r>
              <a:rPr lang="en-US" sz="2400" dirty="0" smtClean="0"/>
              <a:t>of two functions (or </a:t>
            </a:r>
            <a:r>
              <a:rPr lang="en-US" sz="2400" dirty="0" smtClean="0">
                <a:hlinkClick r:id="rId5" tooltip="Signal"/>
              </a:rPr>
              <a:t>signals</a:t>
            </a:r>
            <a:r>
              <a:rPr lang="en-US" sz="2400" dirty="0" smtClean="0"/>
              <a:t>) is </a:t>
            </a:r>
            <a:r>
              <a:rPr lang="en-US" sz="2400" dirty="0" smtClean="0"/>
              <a:t>also the </a:t>
            </a:r>
            <a:r>
              <a:rPr lang="en-US" sz="2400" dirty="0" err="1" smtClean="0">
                <a:hlinkClick r:id="rId6"/>
              </a:rPr>
              <a:t>pointwise</a:t>
            </a:r>
            <a:r>
              <a:rPr lang="en-US" sz="2400" dirty="0" smtClean="0">
                <a:hlinkClick r:id="rId6"/>
              </a:rPr>
              <a:t> product</a:t>
            </a:r>
            <a:r>
              <a:rPr lang="en-US" sz="2400" dirty="0" smtClean="0"/>
              <a:t> of their Fourier transforms. </a:t>
            </a:r>
            <a:endParaRPr lang="en-US" sz="2400" dirty="0" smtClean="0"/>
          </a:p>
          <a:p>
            <a:pPr lvl="1"/>
            <a:r>
              <a:rPr lang="en-US" sz="2400" dirty="0" smtClean="0"/>
              <a:t>Convolution </a:t>
            </a:r>
            <a:r>
              <a:rPr lang="en-US" sz="2400" dirty="0" smtClean="0"/>
              <a:t>in </a:t>
            </a:r>
            <a:r>
              <a:rPr lang="en-US" sz="2400" dirty="0" smtClean="0"/>
              <a:t>one domain </a:t>
            </a:r>
            <a:r>
              <a:rPr lang="en-US" sz="2400" dirty="0" smtClean="0"/>
              <a:t>(e.g., </a:t>
            </a:r>
            <a:r>
              <a:rPr lang="en-US" sz="2400" dirty="0" smtClean="0">
                <a:hlinkClick r:id="rId7" tooltip="Time domain"/>
              </a:rPr>
              <a:t>time domain</a:t>
            </a:r>
            <a:r>
              <a:rPr lang="en-US" sz="2400" dirty="0" smtClean="0"/>
              <a:t>) equals point-wise multiplication in the other domain (e.g., </a:t>
            </a:r>
            <a:r>
              <a:rPr lang="en-US" sz="2400" dirty="0" smtClean="0">
                <a:hlinkClick r:id="rId8" tooltip="Pointwise product"/>
              </a:rPr>
              <a:t>frequency domain</a:t>
            </a:r>
            <a:r>
              <a:rPr lang="en-US" sz="2400" dirty="0" smtClean="0"/>
              <a:t>). On GPU we can compute convolutions using the inverse Fourier Transform! (Or not. It will be a choice!) Other choices too.</a:t>
            </a:r>
          </a:p>
          <a:p>
            <a:pPr lvl="1"/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en.wikipedia.org/wiki/Convolution_theorem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6638" y="5419631"/>
            <a:ext cx="5534136" cy="46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0475" y="2445489"/>
            <a:ext cx="6495042" cy="6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17303</TotalTime>
  <Words>1221</Words>
  <Application>Microsoft Office PowerPoint</Application>
  <PresentationFormat>Custom</PresentationFormat>
  <Paragraphs>157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Dividend</vt:lpstr>
      <vt:lpstr>CS 179: Lecture 17</vt:lpstr>
      <vt:lpstr>Last Time</vt:lpstr>
      <vt:lpstr>Today</vt:lpstr>
      <vt:lpstr>More Specifically … </vt:lpstr>
      <vt:lpstr>SW, Representing Convolutions</vt:lpstr>
      <vt:lpstr>Recap: Convolutions</vt:lpstr>
      <vt:lpstr> </vt:lpstr>
      <vt:lpstr> </vt:lpstr>
      <vt:lpstr>Relation of Convolution to Fourier Transform</vt:lpstr>
      <vt:lpstr>FFT, choice for computing Convolutions on GPUs?</vt:lpstr>
      <vt:lpstr>SW, Convolutional Filters</vt:lpstr>
      <vt:lpstr>Convolutional Filters</vt:lpstr>
      <vt:lpstr>Convolutional Filters</vt:lpstr>
      <vt:lpstr>Describing Convolutions</vt:lpstr>
      <vt:lpstr>Describing Convolutions</vt:lpstr>
      <vt:lpstr>Describing Convolutions</vt:lpstr>
      <vt:lpstr>Describing Convolutions</vt:lpstr>
      <vt:lpstr>Describing Convolutions</vt:lpstr>
      <vt:lpstr>Describing Convolutions</vt:lpstr>
      <vt:lpstr>Using these In a Conv Net</vt:lpstr>
      <vt:lpstr>Convolution Algorithms</vt:lpstr>
      <vt:lpstr>Convolution Algorithms</vt:lpstr>
      <vt:lpstr>Convolution Algorithms</vt:lpstr>
      <vt:lpstr>Forward Pass: Convolution</vt:lpstr>
      <vt:lpstr>Forward Pass: Convolution</vt:lpstr>
      <vt:lpstr>Forward Pass: Convolution</vt:lpstr>
      <vt:lpstr>Backward Pass: Convolution</vt:lpstr>
      <vt:lpstr>Backward Pass: Convolution</vt:lpstr>
      <vt:lpstr>Backward Pass: Convolution</vt:lpstr>
      <vt:lpstr>Gradient WRT Bias</vt:lpstr>
      <vt:lpstr>Gradient WRT Filter</vt:lpstr>
      <vt:lpstr>Gradient WRT Input Data</vt:lpstr>
      <vt:lpstr>Pooling Operations</vt:lpstr>
      <vt:lpstr>Pooling Operations</vt:lpstr>
      <vt:lpstr>Pooling Operations</vt:lpstr>
      <vt:lpstr>Pooling Operations</vt:lpstr>
      <vt:lpstr>Pooling Operations</vt:lpstr>
      <vt:lpstr>Pooling Operations</vt:lpstr>
      <vt:lpstr>Pooling Operations</vt:lpstr>
      <vt:lpstr>Pooling Operations</vt:lpstr>
      <vt:lpstr>Pooling Operations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barr-w7</cp:lastModifiedBy>
  <cp:revision>579</cp:revision>
  <dcterms:created xsi:type="dcterms:W3CDTF">2017-12-22T10:33:59Z</dcterms:created>
  <dcterms:modified xsi:type="dcterms:W3CDTF">2021-05-05T22:39:00Z</dcterms:modified>
</cp:coreProperties>
</file>